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s/slide2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ms-office.legacyDiagramTex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1"/>
  </p:notesMasterIdLst>
  <p:sldIdLst>
    <p:sldId id="256" r:id="rId2"/>
    <p:sldId id="257" r:id="rId3"/>
    <p:sldId id="343" r:id="rId4"/>
    <p:sldId id="259" r:id="rId5"/>
    <p:sldId id="261" r:id="rId6"/>
    <p:sldId id="262" r:id="rId7"/>
    <p:sldId id="263" r:id="rId8"/>
    <p:sldId id="264" r:id="rId9"/>
    <p:sldId id="286" r:id="rId10"/>
    <p:sldId id="287" r:id="rId11"/>
    <p:sldId id="288" r:id="rId12"/>
    <p:sldId id="289" r:id="rId13"/>
    <p:sldId id="290" r:id="rId14"/>
    <p:sldId id="265" r:id="rId15"/>
    <p:sldId id="484" r:id="rId16"/>
    <p:sldId id="266"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67" r:id="rId36"/>
    <p:sldId id="292" r:id="rId37"/>
    <p:sldId id="293" r:id="rId38"/>
    <p:sldId id="294" r:id="rId39"/>
    <p:sldId id="298" r:id="rId40"/>
    <p:sldId id="295" r:id="rId41"/>
    <p:sldId id="296" r:id="rId42"/>
    <p:sldId id="305" r:id="rId43"/>
    <p:sldId id="306" r:id="rId44"/>
    <p:sldId id="307" r:id="rId45"/>
    <p:sldId id="308" r:id="rId46"/>
    <p:sldId id="309" r:id="rId47"/>
    <p:sldId id="310" r:id="rId48"/>
    <p:sldId id="311" r:id="rId49"/>
    <p:sldId id="312" r:id="rId50"/>
    <p:sldId id="313" r:id="rId51"/>
    <p:sldId id="299" r:id="rId52"/>
    <p:sldId id="300" r:id="rId53"/>
    <p:sldId id="301" r:id="rId54"/>
    <p:sldId id="344" r:id="rId55"/>
    <p:sldId id="345" r:id="rId56"/>
    <p:sldId id="346" r:id="rId57"/>
    <p:sldId id="347" r:id="rId58"/>
    <p:sldId id="348" r:id="rId59"/>
    <p:sldId id="349" r:id="rId60"/>
    <p:sldId id="350" r:id="rId61"/>
    <p:sldId id="351" r:id="rId62"/>
    <p:sldId id="302" r:id="rId63"/>
    <p:sldId id="303" r:id="rId64"/>
    <p:sldId id="480" r:id="rId65"/>
    <p:sldId id="481" r:id="rId66"/>
    <p:sldId id="482" r:id="rId67"/>
    <p:sldId id="352" r:id="rId68"/>
    <p:sldId id="359" r:id="rId69"/>
    <p:sldId id="353" r:id="rId70"/>
    <p:sldId id="354" r:id="rId71"/>
    <p:sldId id="355" r:id="rId72"/>
    <p:sldId id="304" r:id="rId73"/>
    <p:sldId id="314" r:id="rId74"/>
    <p:sldId id="315" r:id="rId75"/>
    <p:sldId id="317" r:id="rId76"/>
    <p:sldId id="341" r:id="rId77"/>
    <p:sldId id="318" r:id="rId78"/>
    <p:sldId id="319" r:id="rId79"/>
    <p:sldId id="320" r:id="rId80"/>
    <p:sldId id="321" r:id="rId81"/>
    <p:sldId id="322" r:id="rId82"/>
    <p:sldId id="323" r:id="rId83"/>
    <p:sldId id="342" r:id="rId84"/>
    <p:sldId id="324" r:id="rId85"/>
    <p:sldId id="326" r:id="rId86"/>
    <p:sldId id="327" r:id="rId87"/>
    <p:sldId id="328" r:id="rId88"/>
    <p:sldId id="329" r:id="rId89"/>
    <p:sldId id="330" r:id="rId90"/>
    <p:sldId id="331" r:id="rId91"/>
    <p:sldId id="332" r:id="rId92"/>
    <p:sldId id="333" r:id="rId93"/>
    <p:sldId id="334" r:id="rId94"/>
    <p:sldId id="335" r:id="rId95"/>
    <p:sldId id="336" r:id="rId96"/>
    <p:sldId id="337" r:id="rId97"/>
    <p:sldId id="338" r:id="rId98"/>
    <p:sldId id="339" r:id="rId99"/>
    <p:sldId id="360" r:id="rId100"/>
    <p:sldId id="361" r:id="rId101"/>
    <p:sldId id="362" r:id="rId102"/>
    <p:sldId id="363" r:id="rId103"/>
    <p:sldId id="364" r:id="rId104"/>
    <p:sldId id="367" r:id="rId105"/>
    <p:sldId id="366" r:id="rId106"/>
    <p:sldId id="368" r:id="rId107"/>
    <p:sldId id="365" r:id="rId108"/>
    <p:sldId id="370" r:id="rId109"/>
    <p:sldId id="371" r:id="rId110"/>
    <p:sldId id="372" r:id="rId111"/>
    <p:sldId id="373" r:id="rId112"/>
    <p:sldId id="374" r:id="rId113"/>
    <p:sldId id="375" r:id="rId114"/>
    <p:sldId id="376" r:id="rId115"/>
    <p:sldId id="377" r:id="rId116"/>
    <p:sldId id="378" r:id="rId117"/>
    <p:sldId id="381" r:id="rId118"/>
    <p:sldId id="414" r:id="rId119"/>
    <p:sldId id="382" r:id="rId120"/>
    <p:sldId id="383" r:id="rId121"/>
    <p:sldId id="385" r:id="rId122"/>
    <p:sldId id="413" r:id="rId123"/>
    <p:sldId id="386" r:id="rId124"/>
    <p:sldId id="388" r:id="rId125"/>
    <p:sldId id="389" r:id="rId126"/>
    <p:sldId id="390" r:id="rId127"/>
    <p:sldId id="391" r:id="rId128"/>
    <p:sldId id="392" r:id="rId129"/>
    <p:sldId id="393" r:id="rId130"/>
    <p:sldId id="394" r:id="rId131"/>
    <p:sldId id="395" r:id="rId132"/>
    <p:sldId id="396" r:id="rId133"/>
    <p:sldId id="397" r:id="rId134"/>
    <p:sldId id="398" r:id="rId135"/>
    <p:sldId id="399" r:id="rId136"/>
    <p:sldId id="400" r:id="rId137"/>
    <p:sldId id="401" r:id="rId138"/>
    <p:sldId id="402" r:id="rId139"/>
    <p:sldId id="403" r:id="rId140"/>
    <p:sldId id="404" r:id="rId141"/>
    <p:sldId id="405" r:id="rId142"/>
    <p:sldId id="406" r:id="rId143"/>
    <p:sldId id="408" r:id="rId144"/>
    <p:sldId id="407" r:id="rId145"/>
    <p:sldId id="409" r:id="rId146"/>
    <p:sldId id="410" r:id="rId147"/>
    <p:sldId id="415" r:id="rId148"/>
    <p:sldId id="416" r:id="rId149"/>
    <p:sldId id="418" r:id="rId150"/>
    <p:sldId id="419" r:id="rId151"/>
    <p:sldId id="420" r:id="rId152"/>
    <p:sldId id="421" r:id="rId153"/>
    <p:sldId id="422" r:id="rId154"/>
    <p:sldId id="423" r:id="rId155"/>
    <p:sldId id="424" r:id="rId156"/>
    <p:sldId id="458" r:id="rId157"/>
    <p:sldId id="483" r:id="rId158"/>
    <p:sldId id="459" r:id="rId159"/>
    <p:sldId id="425" r:id="rId160"/>
    <p:sldId id="426" r:id="rId161"/>
    <p:sldId id="427" r:id="rId162"/>
    <p:sldId id="428" r:id="rId163"/>
    <p:sldId id="429" r:id="rId164"/>
    <p:sldId id="430" r:id="rId165"/>
    <p:sldId id="431" r:id="rId166"/>
    <p:sldId id="432" r:id="rId167"/>
    <p:sldId id="433" r:id="rId168"/>
    <p:sldId id="434" r:id="rId169"/>
    <p:sldId id="435" r:id="rId170"/>
    <p:sldId id="436" r:id="rId171"/>
    <p:sldId id="437" r:id="rId172"/>
    <p:sldId id="438" r:id="rId173"/>
    <p:sldId id="439" r:id="rId174"/>
    <p:sldId id="440" r:id="rId175"/>
    <p:sldId id="441" r:id="rId176"/>
    <p:sldId id="442" r:id="rId177"/>
    <p:sldId id="443" r:id="rId178"/>
    <p:sldId id="444" r:id="rId179"/>
    <p:sldId id="445" r:id="rId180"/>
    <p:sldId id="446" r:id="rId181"/>
    <p:sldId id="447" r:id="rId182"/>
    <p:sldId id="448" r:id="rId183"/>
    <p:sldId id="449" r:id="rId184"/>
    <p:sldId id="450" r:id="rId185"/>
    <p:sldId id="451" r:id="rId186"/>
    <p:sldId id="452" r:id="rId187"/>
    <p:sldId id="453" r:id="rId188"/>
    <p:sldId id="454" r:id="rId189"/>
    <p:sldId id="455" r:id="rId190"/>
    <p:sldId id="456" r:id="rId191"/>
    <p:sldId id="457" r:id="rId192"/>
    <p:sldId id="460" r:id="rId193"/>
    <p:sldId id="461" r:id="rId194"/>
    <p:sldId id="478" r:id="rId195"/>
    <p:sldId id="462" r:id="rId196"/>
    <p:sldId id="464" r:id="rId197"/>
    <p:sldId id="479" r:id="rId198"/>
    <p:sldId id="465" r:id="rId199"/>
    <p:sldId id="466" r:id="rId200"/>
    <p:sldId id="467" r:id="rId201"/>
    <p:sldId id="468" r:id="rId202"/>
    <p:sldId id="470" r:id="rId203"/>
    <p:sldId id="495" r:id="rId204"/>
    <p:sldId id="496" r:id="rId205"/>
    <p:sldId id="497" r:id="rId206"/>
    <p:sldId id="469" r:id="rId207"/>
    <p:sldId id="498" r:id="rId208"/>
    <p:sldId id="506" r:id="rId209"/>
    <p:sldId id="505" r:id="rId210"/>
    <p:sldId id="509" r:id="rId211"/>
    <p:sldId id="507" r:id="rId212"/>
    <p:sldId id="499" r:id="rId213"/>
    <p:sldId id="503" r:id="rId214"/>
    <p:sldId id="500" r:id="rId215"/>
    <p:sldId id="501" r:id="rId216"/>
    <p:sldId id="502" r:id="rId217"/>
    <p:sldId id="473" r:id="rId218"/>
    <p:sldId id="475" r:id="rId219"/>
    <p:sldId id="476" r:id="rId220"/>
    <p:sldId id="504" r:id="rId221"/>
    <p:sldId id="477" r:id="rId222"/>
    <p:sldId id="508" r:id="rId223"/>
    <p:sldId id="486" r:id="rId224"/>
    <p:sldId id="487" r:id="rId225"/>
    <p:sldId id="489" r:id="rId226"/>
    <p:sldId id="491" r:id="rId227"/>
    <p:sldId id="492" r:id="rId228"/>
    <p:sldId id="493" r:id="rId229"/>
    <p:sldId id="472" r:id="rId23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69" autoAdjust="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microsoft.com/office/2006/relationships/legacyDocTextInfo" Target="legacyDocTextInfo.bin"/><Relationship Id="rId26" Type="http://schemas.openxmlformats.org/officeDocument/2006/relationships/slide" Target="slides/slide25.xml"/><Relationship Id="rId231" Type="http://schemas.openxmlformats.org/officeDocument/2006/relationships/notesMaster" Target="notesMasters/notes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13" Type="http://schemas.microsoft.com/office/2006/relationships/legacyDiagramText" Target="legacyDiagramText13.bin"/><Relationship Id="rId3" Type="http://schemas.microsoft.com/office/2006/relationships/legacyDiagramText" Target="legacyDiagramText3.bin"/><Relationship Id="rId7" Type="http://schemas.microsoft.com/office/2006/relationships/legacyDiagramText" Target="legacyDiagramText7.bin"/><Relationship Id="rId12" Type="http://schemas.microsoft.com/office/2006/relationships/legacyDiagramText" Target="legacyDiagramText12.bin"/><Relationship Id="rId17" Type="http://schemas.microsoft.com/office/2006/relationships/legacyDiagramText" Target="legacyDiagramText17.bin"/><Relationship Id="rId2" Type="http://schemas.microsoft.com/office/2006/relationships/legacyDiagramText" Target="legacyDiagramText2.bin"/><Relationship Id="rId16" Type="http://schemas.microsoft.com/office/2006/relationships/legacyDiagramText" Target="legacyDiagramText16.bin"/><Relationship Id="rId1" Type="http://schemas.microsoft.com/office/2006/relationships/legacyDiagramText" Target="legacyDiagramText1.bin"/><Relationship Id="rId6" Type="http://schemas.microsoft.com/office/2006/relationships/legacyDiagramText" Target="legacyDiagramText6.bin"/><Relationship Id="rId11" Type="http://schemas.microsoft.com/office/2006/relationships/legacyDiagramText" Target="legacyDiagramText11.bin"/><Relationship Id="rId5" Type="http://schemas.microsoft.com/office/2006/relationships/legacyDiagramText" Target="legacyDiagramText5.bin"/><Relationship Id="rId15" Type="http://schemas.microsoft.com/office/2006/relationships/legacyDiagramText" Target="legacyDiagramText15.bin"/><Relationship Id="rId10" Type="http://schemas.microsoft.com/office/2006/relationships/legacyDiagramText" Target="legacyDiagramText10.bin"/><Relationship Id="rId4" Type="http://schemas.microsoft.com/office/2006/relationships/legacyDiagramText" Target="legacyDiagramText4.bin"/><Relationship Id="rId9" Type="http://schemas.microsoft.com/office/2006/relationships/legacyDiagramText" Target="legacyDiagramText9.bin"/><Relationship Id="rId14" Type="http://schemas.microsoft.com/office/2006/relationships/legacyDiagramText" Target="legacyDiagramText1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tr-TR"/>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tr-TR"/>
          </a:p>
        </p:txBody>
      </p:sp>
      <p:sp>
        <p:nvSpPr>
          <p:cNvPr id="2365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tr-TR"/>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604B2BD9-BE87-41C7-A9EB-7074E0427DA1}"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D127BC3C-4BB4-4345-9F52-E26AA1D287D6}" type="slidenum">
              <a:rPr lang="tr-TR" smtClean="0">
                <a:latin typeface="Arial" charset="0"/>
              </a:rPr>
              <a:pPr/>
              <a:t>21</a:t>
            </a:fld>
            <a:endParaRPr lang="tr-TR" smtClean="0">
              <a:latin typeface="Arial"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spcBef>
                <a:spcPct val="0"/>
              </a:spcBef>
            </a:pPr>
            <a:endParaRPr lang="tr-TR"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3DCA7B84-E336-43F3-8529-CCA1768444A4}" type="slidenum">
              <a:rPr lang="tr-TR" smtClean="0">
                <a:latin typeface="Arial" charset="0"/>
              </a:rPr>
              <a:pPr/>
              <a:t>23</a:t>
            </a:fld>
            <a:endParaRPr lang="tr-TR" smtClean="0">
              <a:latin typeface="Arial" charset="0"/>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xfrm>
            <a:off x="914400" y="4343400"/>
            <a:ext cx="5029200" cy="4114800"/>
          </a:xfrm>
          <a:noFill/>
          <a:ln/>
        </p:spPr>
        <p:txBody>
          <a:bodyPr/>
          <a:lstStyle/>
          <a:p>
            <a:pPr eaLnBrk="1" hangingPunct="1">
              <a:spcBef>
                <a:spcPct val="0"/>
              </a:spcBef>
            </a:pPr>
            <a:r>
              <a:rPr lang="en-US" smtClean="0">
                <a:solidFill>
                  <a:srgbClr val="000000"/>
                </a:solidFill>
                <a:latin typeface="Arial" charset="0"/>
              </a:rPr>
              <a:t>Figure: 29-16</a:t>
            </a:r>
          </a:p>
          <a:p>
            <a:pPr eaLnBrk="1" hangingPunct="1">
              <a:spcBef>
                <a:spcPct val="0"/>
              </a:spcBef>
            </a:pPr>
            <a:endParaRPr lang="en-US" smtClean="0">
              <a:solidFill>
                <a:srgbClr val="000000"/>
              </a:solidFill>
              <a:latin typeface="Arial" charset="0"/>
            </a:endParaRPr>
          </a:p>
          <a:p>
            <a:pPr eaLnBrk="1" hangingPunct="1">
              <a:spcBef>
                <a:spcPct val="0"/>
              </a:spcBef>
            </a:pPr>
            <a:r>
              <a:rPr lang="en-US" smtClean="0">
                <a:solidFill>
                  <a:srgbClr val="000000"/>
                </a:solidFill>
                <a:latin typeface="Arial" charset="0"/>
              </a:rPr>
              <a:t>Title:</a:t>
            </a:r>
          </a:p>
          <a:p>
            <a:pPr eaLnBrk="1" hangingPunct="1">
              <a:spcBef>
                <a:spcPct val="0"/>
              </a:spcBef>
            </a:pPr>
            <a:r>
              <a:rPr lang="en-US" smtClean="0">
                <a:solidFill>
                  <a:srgbClr val="000000"/>
                </a:solidFill>
                <a:latin typeface="Arial" charset="0"/>
              </a:rPr>
              <a:t>Global warming parallels CO</a:t>
            </a:r>
            <a:r>
              <a:rPr lang="en-US" baseline="-20000" smtClean="0">
                <a:solidFill>
                  <a:srgbClr val="000000"/>
                </a:solidFill>
                <a:latin typeface="Arial" charset="0"/>
              </a:rPr>
              <a:t>2</a:t>
            </a:r>
            <a:r>
              <a:rPr lang="en-US" smtClean="0">
                <a:solidFill>
                  <a:srgbClr val="000000"/>
                </a:solidFill>
                <a:latin typeface="Arial" charset="0"/>
              </a:rPr>
              <a:t> increases.</a:t>
            </a:r>
          </a:p>
          <a:p>
            <a:pPr eaLnBrk="1" hangingPunct="1">
              <a:spcBef>
                <a:spcPct val="0"/>
              </a:spcBef>
            </a:pPr>
            <a:endParaRPr lang="en-US" smtClean="0">
              <a:solidFill>
                <a:srgbClr val="000000"/>
              </a:solidFill>
              <a:latin typeface="Arial" charset="0"/>
            </a:endParaRPr>
          </a:p>
          <a:p>
            <a:pPr eaLnBrk="1" hangingPunct="1">
              <a:spcBef>
                <a:spcPct val="0"/>
              </a:spcBef>
            </a:pPr>
            <a:r>
              <a:rPr lang="en-US" smtClean="0">
                <a:solidFill>
                  <a:srgbClr val="000000"/>
                </a:solidFill>
                <a:latin typeface="Arial" charset="0"/>
              </a:rPr>
              <a:t>Caption:</a:t>
            </a:r>
          </a:p>
          <a:p>
            <a:pPr eaLnBrk="1" hangingPunct="1">
              <a:spcBef>
                <a:spcPct val="0"/>
              </a:spcBef>
            </a:pPr>
            <a:r>
              <a:rPr lang="en-US" smtClean="0">
                <a:solidFill>
                  <a:srgbClr val="000000"/>
                </a:solidFill>
                <a:latin typeface="Arial" charset="0"/>
              </a:rPr>
              <a:t>The CO</a:t>
            </a:r>
            <a:r>
              <a:rPr lang="en-US" baseline="-20000" smtClean="0">
                <a:solidFill>
                  <a:srgbClr val="000000"/>
                </a:solidFill>
                <a:latin typeface="Arial" charset="0"/>
              </a:rPr>
              <a:t>2</a:t>
            </a:r>
            <a:r>
              <a:rPr lang="en-US" smtClean="0">
                <a:solidFill>
                  <a:srgbClr val="000000"/>
                </a:solidFill>
                <a:latin typeface="Arial" charset="0"/>
              </a:rPr>
              <a:t> concentration of the atmosphere (blue line) has increased steadily since 1860. The dashed portion of that curve represents measurements made from air trapped in ice cores; the solid portion reflects direct measurements made at Mauna Loa, Hawaii. Average global temperatures (red line) show a parallel increase. (With thanks to Drs. Kevin Trenberth and Jim Hurrell of the National Center for Atmospheric Research.)</a:t>
            </a:r>
          </a:p>
          <a:p>
            <a:pPr eaLnBrk="1" hangingPunct="1">
              <a:spcBef>
                <a:spcPct val="0"/>
              </a:spcBef>
            </a:pPr>
            <a:endParaRPr lang="en-US" smtClean="0">
              <a:solidFill>
                <a:srgbClr val="000000"/>
              </a:solidFill>
              <a:latin typeface="Arial" charset="0"/>
            </a:endParaRPr>
          </a:p>
          <a:p>
            <a:pPr eaLnBrk="1" hangingPunct="1">
              <a:spcBef>
                <a:spcPct val="0"/>
              </a:spcBef>
            </a:pPr>
            <a:endParaRPr lang="en-US" smtClean="0">
              <a:solidFill>
                <a:srgbClr val="000000"/>
              </a:solidFill>
              <a:latin typeface="Arial" charset="0"/>
            </a:endParaRPr>
          </a:p>
          <a:p>
            <a:pPr eaLnBrk="1" hangingPunct="1">
              <a:spcBef>
                <a:spcPct val="0"/>
              </a:spcBef>
            </a:pPr>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9F69A4DF-AFA2-4E23-8F76-8F6038F0509D}" type="slidenum">
              <a:rPr lang="tr-TR" smtClean="0">
                <a:latin typeface="Arial" charset="0"/>
              </a:rPr>
              <a:pPr/>
              <a:t>61</a:t>
            </a:fld>
            <a:endParaRPr lang="tr-TR" smtClean="0">
              <a:latin typeface="Arial" charset="0"/>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xfrm>
            <a:off x="914400" y="4343400"/>
            <a:ext cx="5029200" cy="4114800"/>
          </a:xfrm>
          <a:noFill/>
          <a:ln/>
        </p:spPr>
        <p:txBody>
          <a:bodyPr/>
          <a:lstStyle/>
          <a:p>
            <a:pPr algn="ctr" eaLnBrk="1" hangingPunct="1">
              <a:spcBef>
                <a:spcPct val="50000"/>
              </a:spcBef>
            </a:pPr>
            <a:r>
              <a:rPr lang="en-US" b="1" smtClean="0">
                <a:latin typeface="Arial" charset="0"/>
              </a:rPr>
              <a:t>But, because of pollution, some rain can be harmful to us and our environment.</a:t>
            </a:r>
            <a:endParaRPr lang="en-US" sz="5400" b="1" smtClean="0">
              <a:solidFill>
                <a:schemeClr val="accent2"/>
              </a:solidFill>
              <a:latin typeface="Harrington" pitchFamily="82" charset="0"/>
            </a:endParaRPr>
          </a:p>
          <a:p>
            <a:pPr eaLnBrk="1" hangingPunct="1">
              <a:spcBef>
                <a:spcPct val="0"/>
              </a:spcBef>
            </a:pPr>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1 Slayt Görüntüsü Yer Tutucusu"/>
          <p:cNvSpPr>
            <a:spLocks noGrp="1" noRot="1" noChangeAspect="1" noTextEdit="1"/>
          </p:cNvSpPr>
          <p:nvPr>
            <p:ph type="sldImg"/>
          </p:nvPr>
        </p:nvSpPr>
        <p:spPr>
          <a:ln/>
        </p:spPr>
      </p:sp>
      <p:sp>
        <p:nvSpPr>
          <p:cNvPr id="240643" name="2 Not Yer Tutucusu"/>
          <p:cNvSpPr>
            <a:spLocks noGrp="1"/>
          </p:cNvSpPr>
          <p:nvPr>
            <p:ph type="body" idx="1"/>
          </p:nvPr>
        </p:nvSpPr>
        <p:spPr>
          <a:noFill/>
          <a:ln/>
        </p:spPr>
        <p:txBody>
          <a:bodyPr/>
          <a:lstStyle/>
          <a:p>
            <a:pPr eaLnBrk="1" hangingPunct="1">
              <a:spcBef>
                <a:spcPct val="0"/>
              </a:spcBef>
            </a:pPr>
            <a:endParaRPr lang="tr-TR" smtClean="0">
              <a:latin typeface="Arial" charset="0"/>
            </a:endParaRPr>
          </a:p>
        </p:txBody>
      </p:sp>
      <p:sp>
        <p:nvSpPr>
          <p:cNvPr id="240644" name="3 Slayt Numarası Yer Tutucusu"/>
          <p:cNvSpPr>
            <a:spLocks noGrp="1"/>
          </p:cNvSpPr>
          <p:nvPr>
            <p:ph type="sldNum" sz="quarter" idx="5"/>
          </p:nvPr>
        </p:nvSpPr>
        <p:spPr>
          <a:noFill/>
        </p:spPr>
        <p:txBody>
          <a:bodyPr/>
          <a:lstStyle/>
          <a:p>
            <a:fld id="{67BC689A-41BB-4F09-88F0-0053D2E1C02E}" type="slidenum">
              <a:rPr lang="tr-TR" smtClean="0">
                <a:latin typeface="Arial" charset="0"/>
              </a:rPr>
              <a:pPr/>
              <a:t>204</a:t>
            </a:fld>
            <a:endParaRPr lang="tr-TR"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1 Slayt Görüntüsü Yer Tutucusu"/>
          <p:cNvSpPr>
            <a:spLocks noGrp="1" noRot="1" noChangeAspect="1" noTextEdit="1"/>
          </p:cNvSpPr>
          <p:nvPr>
            <p:ph type="sldImg"/>
          </p:nvPr>
        </p:nvSpPr>
        <p:spPr>
          <a:ln/>
        </p:spPr>
      </p:sp>
      <p:sp>
        <p:nvSpPr>
          <p:cNvPr id="241667" name="2 Not Yer Tutucusu"/>
          <p:cNvSpPr>
            <a:spLocks noGrp="1"/>
          </p:cNvSpPr>
          <p:nvPr>
            <p:ph type="body" idx="1"/>
          </p:nvPr>
        </p:nvSpPr>
        <p:spPr>
          <a:noFill/>
          <a:ln/>
        </p:spPr>
        <p:txBody>
          <a:bodyPr/>
          <a:lstStyle/>
          <a:p>
            <a:endParaRPr lang="tr-TR" smtClean="0">
              <a:latin typeface="Arial" charset="0"/>
            </a:endParaRPr>
          </a:p>
        </p:txBody>
      </p:sp>
      <p:sp>
        <p:nvSpPr>
          <p:cNvPr id="241668" name="3 Slayt Numarası Yer Tutucusu"/>
          <p:cNvSpPr>
            <a:spLocks noGrp="1"/>
          </p:cNvSpPr>
          <p:nvPr>
            <p:ph type="sldNum" sz="quarter" idx="5"/>
          </p:nvPr>
        </p:nvSpPr>
        <p:spPr>
          <a:noFill/>
        </p:spPr>
        <p:txBody>
          <a:bodyPr/>
          <a:lstStyle/>
          <a:p>
            <a:fld id="{AE19A74E-73D4-44BF-9EA8-DBE71ECE2583}" type="slidenum">
              <a:rPr lang="tr-TR" smtClean="0">
                <a:latin typeface="Arial" charset="0"/>
              </a:rPr>
              <a:pPr/>
              <a:t>212</a:t>
            </a:fld>
            <a:endParaRPr lang="tr-TR"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1 Slayt Görüntüsü Yer Tutucusu"/>
          <p:cNvSpPr>
            <a:spLocks noGrp="1" noRot="1" noChangeAspect="1" noTextEdit="1"/>
          </p:cNvSpPr>
          <p:nvPr>
            <p:ph type="sldImg"/>
          </p:nvPr>
        </p:nvSpPr>
        <p:spPr>
          <a:ln/>
        </p:spPr>
      </p:sp>
      <p:sp>
        <p:nvSpPr>
          <p:cNvPr id="242691" name="2 Not Yer Tutucusu"/>
          <p:cNvSpPr>
            <a:spLocks noGrp="1"/>
          </p:cNvSpPr>
          <p:nvPr>
            <p:ph type="body" idx="1"/>
          </p:nvPr>
        </p:nvSpPr>
        <p:spPr>
          <a:noFill/>
          <a:ln/>
        </p:spPr>
        <p:txBody>
          <a:bodyPr/>
          <a:lstStyle/>
          <a:p>
            <a:endParaRPr lang="tr-TR" smtClean="0">
              <a:latin typeface="Arial" charset="0"/>
            </a:endParaRPr>
          </a:p>
        </p:txBody>
      </p:sp>
      <p:sp>
        <p:nvSpPr>
          <p:cNvPr id="242692" name="3 Slayt Numarası Yer Tutucusu"/>
          <p:cNvSpPr>
            <a:spLocks noGrp="1"/>
          </p:cNvSpPr>
          <p:nvPr>
            <p:ph type="sldNum" sz="quarter" idx="5"/>
          </p:nvPr>
        </p:nvSpPr>
        <p:spPr>
          <a:noFill/>
        </p:spPr>
        <p:txBody>
          <a:bodyPr/>
          <a:lstStyle/>
          <a:p>
            <a:fld id="{236E110A-89D5-4128-BAC4-D822F2031258}" type="slidenum">
              <a:rPr lang="tr-TR" smtClean="0">
                <a:latin typeface="Arial" charset="0"/>
              </a:rPr>
              <a:pPr/>
              <a:t>213</a:t>
            </a:fld>
            <a:endParaRPr lang="tr-TR"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BA8AE087-E0FA-4262-A474-71F3CF766BE6}"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F0F2CD29-6811-475E-B9AA-50F3A23B8539}"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0A9EF6EA-B0EA-4DBC-B7C7-B44CD0E0CD6A}"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SmartArt Yer Tutucusu"/>
          <p:cNvSpPr>
            <a:spLocks noGrp="1"/>
          </p:cNvSpPr>
          <p:nvPr>
            <p:ph type="dgm"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162A0808-06F9-4475-89C5-5496A04C023F}"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026F219-38D8-455A-AB58-A88FBFDE54D9}"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90A9CA43-B59E-4047-8E32-3E09758EA506}"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FC7D69A9-2272-4B6B-9024-DF920E835839}"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8E751877-189D-47C0-951F-4D085C6EF12F}"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9CD150DC-4341-4A4F-A693-F8F751A401E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3CFC9FF8-2BB7-43F4-8C6C-E929172CBA1F}"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F2D699A5-20C3-458D-80FA-1D60695F16CB}"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EE866193-C878-4DE8-B912-5B951BCEAE38}"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23BE7549-843E-4BD6-B20F-70308655050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hyperlink" Target="http://tr.wikipedia.org/wiki/%C4%B0la%C3%A7lama" TargetMode="External"/><Relationship Id="rId2" Type="http://schemas.openxmlformats.org/officeDocument/2006/relationships/hyperlink" Target="http://tr.wikipedia.org/w/index.php?title=Kimyasal_g%C3%BCbre&amp;action=edit&amp;redlink=1" TargetMode="External"/><Relationship Id="rId1" Type="http://schemas.openxmlformats.org/officeDocument/2006/relationships/slideLayout" Target="../slideLayouts/slideLayout2.xml"/><Relationship Id="rId5" Type="http://schemas.openxmlformats.org/officeDocument/2006/relationships/hyperlink" Target="http://tr.wikipedia.org/w/index.php?title=Sertifika&amp;action=edit&amp;redlink=1" TargetMode="External"/><Relationship Id="rId4" Type="http://schemas.openxmlformats.org/officeDocument/2006/relationships/hyperlink" Target="http://tr.wikipedia.org/wiki/Hormon" TargetMode="Externa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1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www.geridonusum.org/m.-talha-gonullu/geri-donusumun-bircok-yonleriyle-nemi.html" TargetMode="Externa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www.geridonusum.org/m.-talha-gonullu/geri-donusumun-bircok-yonleriyle-nemi.html" TargetMode="Externa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www.geridonusum.org/m.-talha-gonullu/geri-donusumun-bircok-yonleriyle-nemi.html" TargetMode="Externa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www.geridonusum.org/m.-talha-gonullu/geri-donusumun-bircok-yonleriyle-nemi.html" TargetMode="Externa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www.geridonusum.org/m.-talha-gonullu/geri-donusumun-bircok-yonleriyle-nemi.html" TargetMode="Externa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www.geridonusum.org/m.-talha-gonullu/geri-donusumun-bircok-yonleriyle-nemi.html" TargetMode="Externa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www.geridonusum.org/m.-talha-gonullu/geri-donusumun-bircok-yonleriyle-nemi.html" TargetMode="Externa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www.geridonusum.org/m.-talha-gonullu/geri-donusumun-bircok-yonleriyle-nemi.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hyperlink" Target="http://www.cevreonline.com/atik2/geri_donusum.htm" TargetMode="Externa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5.xml"/><Relationship Id="rId1" Type="http://schemas.openxmlformats.org/officeDocument/2006/relationships/audio" Target="file:///E:\PTIFLA~1\GRLTPA~2\The_Last_Of_The_Mohicans-TheKiss.mp3" TargetMode="External"/></Relationships>
</file>

<file path=ppt/slides/_rels/slide20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5.jpeg"/><Relationship Id="rId4" Type="http://schemas.openxmlformats.org/officeDocument/2006/relationships/image" Target="../media/image64.png"/></Relationships>
</file>

<file path=ppt/slides/_rels/slide20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5.xml"/><Relationship Id="rId4" Type="http://schemas.openxmlformats.org/officeDocument/2006/relationships/image" Target="../media/image68.jpe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2.jpeg"/><Relationship Id="rId4" Type="http://schemas.openxmlformats.org/officeDocument/2006/relationships/image" Target="../media/image71.png"/></Relationships>
</file>

<file path=ppt/slides/_rels/slide214.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6.jpe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15.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80.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9.jpeg"/><Relationship Id="rId4" Type="http://schemas.openxmlformats.org/officeDocument/2006/relationships/image" Target="../media/image78.png"/></Relationships>
</file>

<file path=ppt/slides/_rels/slide21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71.png"/><Relationship Id="rId7" Type="http://schemas.openxmlformats.org/officeDocument/2006/relationships/image" Target="../media/image84.pn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6.png"/></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2.xml"/><Relationship Id="rId6" Type="http://schemas.openxmlformats.org/officeDocument/2006/relationships/hyperlink" Target="mailto:gurultu@cob.gov.tr" TargetMode="External"/><Relationship Id="rId5" Type="http://schemas.openxmlformats.org/officeDocument/2006/relationships/image" Target="../media/image90.png"/><Relationship Id="rId4" Type="http://schemas.openxmlformats.org/officeDocument/2006/relationships/image" Target="../media/image72.jpeg"/></Relationships>
</file>

<file path=ppt/slides/_rels/slide221.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95.jpeg"/><Relationship Id="rId7" Type="http://schemas.openxmlformats.org/officeDocument/2006/relationships/image" Target="../media/image97.jpeg"/><Relationship Id="rId2"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hyperlink" Target="http://images.google.com.tr/imgres?imgurl=http://www.odunpazari-bld.gov.tr/opbld/haber_img/ana307.jpg&amp;imgrefurl=http://www.odunpazari-bld.gov.tr/opbld/%3Fgit%3Ddetay%26hid%3D311&amp;h=225&amp;w=300&amp;sz=122&amp;hl=tr&amp;start=4&amp;tbnid=wFGry7u6DYPcoM:&amp;tbnh=87&amp;tbnw=116&amp;prev=/images%3Fq%3DG%25C3%2596R%25C3%259CNT%25C3%259C%2BK%25C4%25B0RL%25C4%25B0L%25C4%25B0%25C4%259E%25C4%25B0%26gbv%3D2%26hl%3Dtr" TargetMode="External"/><Relationship Id="rId5" Type="http://schemas.openxmlformats.org/officeDocument/2006/relationships/image" Target="../media/image96.jpeg"/><Relationship Id="rId4" Type="http://schemas.openxmlformats.org/officeDocument/2006/relationships/hyperlink" Target="http://images.google.com.tr/imgres?imgurl=http://www.mustafakemalpasa-bld.gov.tr/images/haber/acilis/lalapazar1.jpg&amp;imgrefurl=http://www.mustafakemalpasa-bld.gov.tr/%3Fid%3D43%26haberid%3D173&amp;h=342&amp;w=455&amp;sz=23&amp;hl=tr&amp;start=15&amp;tbnid=VUAjlYvy3SchAM:&amp;tbnh=96&amp;tbnw=128&amp;prev=/images%3Fq%3DG%25C3%2596R%25C3%259CNT%25C3%259C%2BK%25C4%25B0RL%25C4%25B0L%25C4%25B0%25C4%259E%25C4%25B0%26gbv%3D2%26hl%3Dtr" TargetMode="External"/></Relationships>
</file>

<file path=ppt/slides/_rels/slide225.xml.rels><?xml version="1.0" encoding="UTF-8" standalone="yes"?>
<Relationships xmlns="http://schemas.openxmlformats.org/package/2006/relationships"><Relationship Id="rId3" Type="http://schemas.openxmlformats.org/officeDocument/2006/relationships/image" Target="../media/image99.gif"/><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hyperlink" Target="http://www.cevreorman.gov.tr/" TargetMode="External"/><Relationship Id="rId2" Type="http://schemas.openxmlformats.org/officeDocument/2006/relationships/hyperlink" Target="http://www.rshm.gov.tr/"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62.xml.rels><?xml version="1.0" encoding="UTF-8" standalone="yes"?>
<Relationships xmlns="http://schemas.openxmlformats.org/package/2006/relationships"><Relationship Id="rId3" Type="http://schemas.openxmlformats.org/officeDocument/2006/relationships/hyperlink" Target="http://tr.wikipedia.org/wiki/N%C3%BCkleer_reakt%C3%B6r" TargetMode="External"/><Relationship Id="rId2" Type="http://schemas.openxmlformats.org/officeDocument/2006/relationships/hyperlink" Target="http://tr.wikipedia.org/wiki/Enerji"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3.xml.rels><?xml version="1.0" encoding="UTF-8" standalone="yes"?>
<Relationships xmlns="http://schemas.openxmlformats.org/package/2006/relationships"><Relationship Id="rId3" Type="http://schemas.openxmlformats.org/officeDocument/2006/relationships/hyperlink" Target="http://tr.wikipedia.org/wiki/Fisyon" TargetMode="External"/><Relationship Id="rId2" Type="http://schemas.openxmlformats.org/officeDocument/2006/relationships/hyperlink" Target="http://tr.wikipedia.org/wiki/F%C3%BCzyon" TargetMode="External"/><Relationship Id="rId1" Type="http://schemas.openxmlformats.org/officeDocument/2006/relationships/slideLayout" Target="../slideLayouts/slideLayout2.xml"/><Relationship Id="rId4" Type="http://schemas.openxmlformats.org/officeDocument/2006/relationships/hyperlink" Target="http://tr.wikipedia.org/w/index.php?title=Yar%C4%B1lanma&amp;action=edit&amp;redlink=1"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tr.wikipedia.org/wiki/Do%C4%9Falgaz" TargetMode="External"/><Relationship Id="rId2" Type="http://schemas.openxmlformats.org/officeDocument/2006/relationships/hyperlink" Target="http://tr.wikipedia.org/wiki/Petrol" TargetMode="External"/><Relationship Id="rId1" Type="http://schemas.openxmlformats.org/officeDocument/2006/relationships/slideLayout" Target="../slideLayouts/slideLayout2.xml"/><Relationship Id="rId4" Type="http://schemas.openxmlformats.org/officeDocument/2006/relationships/hyperlink" Target="http://tr.wikipedia.org/wiki/Fransa"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tr.wikipedia.org/wiki/Amerika_Birle%C5%9Fik_Devletleri" TargetMode="External"/><Relationship Id="rId2" Type="http://schemas.openxmlformats.org/officeDocument/2006/relationships/hyperlink" Target="http://tr.wikipedia.org/wiki/%C4%B0sko%C3%A7ya" TargetMode="External"/><Relationship Id="rId1" Type="http://schemas.openxmlformats.org/officeDocument/2006/relationships/slideLayout" Target="../slideLayouts/slideLayout2.xml"/><Relationship Id="rId6" Type="http://schemas.openxmlformats.org/officeDocument/2006/relationships/hyperlink" Target="http://tr.wikipedia.org/wiki/Tsunami" TargetMode="External"/><Relationship Id="rId5" Type="http://schemas.openxmlformats.org/officeDocument/2006/relationships/hyperlink" Target="http://tr.wikipedia.org/wiki/Fuku%C5%9Fima_I_N%C3%BCkleer_Santrali_kazalar%C4%B1" TargetMode="External"/><Relationship Id="rId4" Type="http://schemas.openxmlformats.org/officeDocument/2006/relationships/hyperlink" Target="http://tr.wikipedia.org/wiki/%C3%87ernobil_reakt%C3%B6r_kazas%C4%B1"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www.kuresel-isinma.org/" TargetMode="External"/><Relationship Id="rId2" Type="http://schemas.openxmlformats.org/officeDocument/2006/relationships/hyperlink" Target="http://www.kuresel-isinma.org/kuresel-isinma/kuresel-isinma/sera-etkisi-nedir.html"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www.kuresel-isinma.org/"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hyperlink" Target="http://www.kuresel-isinma.org/"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hyperlink" Target="http://www.kuresel-isinma.org/kuresel-isinma/kuresel-isinma/sera-etkisi-nedir.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kuresel-isinma.org/" TargetMode="External"/><Relationship Id="rId2" Type="http://schemas.openxmlformats.org/officeDocument/2006/relationships/hyperlink" Target="http://www.kuresel-isinma.org/kuresel-isinma/kuresel-isinma/sera-etkisi-nedir.html" TargetMode="Externa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hyperlink" Target="http://www.kuresel-isinma.org/" TargetMode="Externa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hyperlink" Target="http://www.kuresel-isinma.org/kuresel-isinma/kuresel-isinma/sera-etkisi-nedir.html" TargetMode="Externa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tr-TR" smtClean="0"/>
              <a:t>ÇEVRE KİRLİLİĞİ ve GERİ DÖNÜŞÜM</a:t>
            </a:r>
          </a:p>
        </p:txBody>
      </p:sp>
      <p:sp>
        <p:nvSpPr>
          <p:cNvPr id="3075" name="Rectangle 3"/>
          <p:cNvSpPr>
            <a:spLocks noGrp="1" noChangeArrowheads="1"/>
          </p:cNvSpPr>
          <p:nvPr>
            <p:ph type="subTitle" idx="1"/>
          </p:nvPr>
        </p:nvSpPr>
        <p:spPr>
          <a:xfrm>
            <a:off x="1371600" y="4724400"/>
            <a:ext cx="6400800" cy="1752600"/>
          </a:xfrm>
        </p:spPr>
        <p:txBody>
          <a:bodyPr/>
          <a:lstStyle/>
          <a:p>
            <a:pPr eaLnBrk="1" hangingPunct="1"/>
            <a:r>
              <a:rPr lang="tr-TR" sz="2000" dirty="0" smtClean="0"/>
              <a:t>Kimya Bölümü</a:t>
            </a:r>
          </a:p>
          <a:p>
            <a:pPr eaLnBrk="1" hangingPunct="1"/>
            <a:r>
              <a:rPr lang="tr-TR" sz="2000" dirty="0" smtClean="0"/>
              <a:t>2. Sınıf Alan Dışı </a:t>
            </a:r>
            <a:r>
              <a:rPr lang="tr-TR" sz="2000" dirty="0" smtClean="0"/>
              <a:t>Seçmeli</a:t>
            </a:r>
            <a:endParaRPr lang="tr-TR"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44463" y="198438"/>
            <a:ext cx="5651500" cy="4525962"/>
          </a:xfrm>
        </p:spPr>
        <p:txBody>
          <a:bodyPr/>
          <a:lstStyle/>
          <a:p>
            <a:pPr eaLnBrk="1" hangingPunct="1">
              <a:lnSpc>
                <a:spcPct val="80000"/>
              </a:lnSpc>
            </a:pPr>
            <a:r>
              <a:rPr lang="tr-TR" sz="3000" b="1" smtClean="0"/>
              <a:t>İkinci Tip Kirlenme:</a:t>
            </a:r>
            <a:r>
              <a:rPr lang="tr-TR" sz="3000" smtClean="0"/>
              <a:t> </a:t>
            </a:r>
          </a:p>
          <a:p>
            <a:pPr eaLnBrk="1" hangingPunct="1">
              <a:lnSpc>
                <a:spcPct val="80000"/>
              </a:lnSpc>
            </a:pPr>
            <a:endParaRPr lang="tr-TR" sz="1000" smtClean="0"/>
          </a:p>
          <a:p>
            <a:pPr eaLnBrk="1" hangingPunct="1">
              <a:lnSpc>
                <a:spcPct val="80000"/>
              </a:lnSpc>
              <a:buFontTx/>
              <a:buNone/>
            </a:pPr>
            <a:r>
              <a:rPr lang="tr-TR" sz="3000" smtClean="0"/>
              <a:t>	</a:t>
            </a:r>
            <a:r>
              <a:rPr lang="tr-TR" sz="2900" smtClean="0"/>
              <a:t>Biyolojik olarak veya kendi kendisine yok olmayan ya da çok uzun yıllarda yok olan maddelerin oluşturduğu kirliliktir. Plastik, deterjan, tarım ilaçları, böcek öldürücüler (DDT gibi), radyasyon vb. maddeler ikinci tip kirlenmeye neden olur.</a:t>
            </a:r>
            <a:r>
              <a:rPr lang="tr-TR" sz="3000" smtClean="0"/>
              <a:t> </a:t>
            </a:r>
          </a:p>
        </p:txBody>
      </p:sp>
      <p:pic>
        <p:nvPicPr>
          <p:cNvPr id="12291" name="Picture 3" descr="ANd9GcQ7mPEiHLZeivbIt4uU5fMZDfnWhcE4eO_X6Y_RjWB0M1b8A_I&amp;t=1&amp;usg=__kv8QJ6T3T_eD5LNvldA4TDURitM="/>
          <p:cNvPicPr>
            <a:picLocks noChangeAspect="1" noChangeArrowheads="1"/>
          </p:cNvPicPr>
          <p:nvPr/>
        </p:nvPicPr>
        <p:blipFill>
          <a:blip r:embed="rId2" cstate="print"/>
          <a:srcRect l="7382" r="7382"/>
          <a:stretch>
            <a:fillRect/>
          </a:stretch>
        </p:blipFill>
        <p:spPr bwMode="auto">
          <a:xfrm>
            <a:off x="5651500" y="260350"/>
            <a:ext cx="3497263" cy="3078163"/>
          </a:xfrm>
          <a:prstGeom prst="rect">
            <a:avLst/>
          </a:prstGeom>
          <a:noFill/>
          <a:ln w="9525">
            <a:noFill/>
            <a:miter lim="800000"/>
            <a:headEnd/>
            <a:tailEnd/>
          </a:ln>
        </p:spPr>
      </p:pic>
      <p:sp>
        <p:nvSpPr>
          <p:cNvPr id="12292" name="Text Box 4"/>
          <p:cNvSpPr txBox="1">
            <a:spLocks noChangeArrowheads="1"/>
          </p:cNvSpPr>
          <p:nvPr/>
        </p:nvSpPr>
        <p:spPr bwMode="auto">
          <a:xfrm>
            <a:off x="468313" y="4149725"/>
            <a:ext cx="8496300" cy="2378075"/>
          </a:xfrm>
          <a:prstGeom prst="rect">
            <a:avLst/>
          </a:prstGeom>
          <a:noFill/>
          <a:ln w="9525">
            <a:noFill/>
            <a:miter lim="800000"/>
            <a:headEnd/>
            <a:tailEnd/>
          </a:ln>
        </p:spPr>
        <p:txBody>
          <a:bodyPr>
            <a:spAutoFit/>
          </a:bodyPr>
          <a:lstStyle/>
          <a:p>
            <a:r>
              <a:rPr lang="tr-TR" sz="3000" b="1" i="1"/>
              <a:t>Kalıcı kirlenme</a:t>
            </a:r>
            <a:r>
              <a:rPr lang="tr-TR" sz="3000"/>
              <a:t> de denilen ikinci tip kirlenmeye neden olan maddeler bitki ve hayvanların vücutlarına katılır. Sonra besin zincirinin son halkasını oluşturan insana geçerek insanın yaşamını tehlikeye sokar.</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274638"/>
            <a:ext cx="8229600" cy="561975"/>
          </a:xfrm>
        </p:spPr>
        <p:txBody>
          <a:bodyPr/>
          <a:lstStyle/>
          <a:p>
            <a:pPr eaLnBrk="1" hangingPunct="1"/>
            <a:r>
              <a:rPr lang="tr-TR" sz="3600" b="1" smtClean="0">
                <a:solidFill>
                  <a:srgbClr val="FF0000"/>
                </a:solidFill>
              </a:rPr>
              <a:t>HAVA KİRLİLİĞİ</a:t>
            </a:r>
          </a:p>
        </p:txBody>
      </p:sp>
      <p:sp>
        <p:nvSpPr>
          <p:cNvPr id="103427" name="Rectangle 3"/>
          <p:cNvSpPr>
            <a:spLocks noGrp="1" noChangeArrowheads="1"/>
          </p:cNvSpPr>
          <p:nvPr>
            <p:ph type="body" idx="1"/>
          </p:nvPr>
        </p:nvSpPr>
        <p:spPr>
          <a:xfrm>
            <a:off x="0" y="1196975"/>
            <a:ext cx="8964613" cy="4525963"/>
          </a:xfrm>
        </p:spPr>
        <p:txBody>
          <a:bodyPr/>
          <a:lstStyle/>
          <a:p>
            <a:pPr eaLnBrk="1" hangingPunct="1">
              <a:lnSpc>
                <a:spcPct val="80000"/>
              </a:lnSpc>
              <a:buFontTx/>
              <a:buNone/>
            </a:pPr>
            <a:r>
              <a:rPr lang="tr-TR" sz="3000" b="1" smtClean="0"/>
              <a:t>	Toz, duman, gaz vb. kirleticilerin, canlıların sağlığını olumsuz etkileyecek ve/veya maddi zarar verecek miktarlara yükselmesi, </a:t>
            </a:r>
            <a:r>
              <a:rPr lang="tr-TR" sz="3000" b="1" i="1" smtClean="0">
                <a:solidFill>
                  <a:srgbClr val="990033"/>
                </a:solidFill>
              </a:rPr>
              <a:t>“Hava Kirliliği”</a:t>
            </a:r>
            <a:r>
              <a:rPr lang="tr-TR" sz="3000" b="1" smtClean="0"/>
              <a:t> olarak nitelenmektedir. </a:t>
            </a:r>
          </a:p>
          <a:p>
            <a:pPr eaLnBrk="1" hangingPunct="1">
              <a:lnSpc>
                <a:spcPct val="80000"/>
              </a:lnSpc>
              <a:buFontTx/>
              <a:buNone/>
            </a:pPr>
            <a:endParaRPr lang="tr-TR" sz="1000" b="1" smtClean="0"/>
          </a:p>
          <a:p>
            <a:pPr eaLnBrk="1" hangingPunct="1">
              <a:lnSpc>
                <a:spcPct val="80000"/>
              </a:lnSpc>
              <a:buFontTx/>
              <a:buNone/>
            </a:pPr>
            <a:r>
              <a:rPr lang="tr-TR" sz="3000" b="1" smtClean="0"/>
              <a:t>	Yanardağlar,orman yangınları</a:t>
            </a:r>
            <a:r>
              <a:rPr lang="tr-TR" sz="3000" b="1" i="1" smtClean="0"/>
              <a:t> (doğal kaynaklar), </a:t>
            </a:r>
            <a:r>
              <a:rPr lang="tr-TR" sz="3000" b="1" smtClean="0"/>
              <a:t>ısınma, trafik ve sanayi </a:t>
            </a:r>
            <a:r>
              <a:rPr lang="tr-TR" sz="3000" b="1" i="1" smtClean="0"/>
              <a:t>(insan kaynaklı)</a:t>
            </a:r>
            <a:r>
              <a:rPr lang="tr-TR" sz="3000" b="1" smtClean="0"/>
              <a:t> faaliyetleri havayı kirleten faaliyetlere örnektir.</a:t>
            </a:r>
          </a:p>
          <a:p>
            <a:pPr eaLnBrk="1" hangingPunct="1">
              <a:lnSpc>
                <a:spcPct val="80000"/>
              </a:lnSpc>
              <a:buFontTx/>
              <a:buNone/>
            </a:pPr>
            <a:endParaRPr lang="tr-TR" sz="1200" b="1" smtClean="0"/>
          </a:p>
          <a:p>
            <a:pPr eaLnBrk="1" hangingPunct="1">
              <a:lnSpc>
                <a:spcPct val="80000"/>
              </a:lnSpc>
              <a:buFontTx/>
              <a:buNone/>
            </a:pPr>
            <a:r>
              <a:rPr lang="tr-TR" sz="3000" b="1" smtClean="0"/>
              <a:t>	Havayı kirleten maddelerin sınır değerleri (havada zararlı olmayacak derecedeki en yüksek değerleri), her ülkenin ilgili kuruluşları tarafından yönetmeliklerle belirlenir. </a:t>
            </a:r>
          </a:p>
        </p:txBody>
      </p:sp>
    </p:spTree>
  </p:cSld>
  <p:clrMapOvr>
    <a:masterClrMapping/>
  </p:clrMapOvr>
  <p:transition spd="slow" advTm="6000">
    <p:cover dir="u"/>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4638"/>
            <a:ext cx="8229600" cy="633412"/>
          </a:xfrm>
        </p:spPr>
        <p:txBody>
          <a:bodyPr/>
          <a:lstStyle/>
          <a:p>
            <a:pPr algn="l" eaLnBrk="1" hangingPunct="1"/>
            <a:r>
              <a:rPr lang="tr-TR" sz="3400" b="1" smtClean="0">
                <a:solidFill>
                  <a:srgbClr val="990033"/>
                </a:solidFill>
              </a:rPr>
              <a:t> Havanın Bileşimi </a:t>
            </a:r>
          </a:p>
        </p:txBody>
      </p:sp>
      <p:sp>
        <p:nvSpPr>
          <p:cNvPr id="104451" name="Rectangle 3"/>
          <p:cNvSpPr>
            <a:spLocks noGrp="1" noChangeArrowheads="1"/>
          </p:cNvSpPr>
          <p:nvPr>
            <p:ph type="body" idx="1"/>
          </p:nvPr>
        </p:nvSpPr>
        <p:spPr>
          <a:xfrm>
            <a:off x="250825" y="981075"/>
            <a:ext cx="8724900" cy="4525963"/>
          </a:xfrm>
        </p:spPr>
        <p:txBody>
          <a:bodyPr/>
          <a:lstStyle/>
          <a:p>
            <a:pPr marL="533400" indent="-533400" algn="ctr" eaLnBrk="1" hangingPunct="1">
              <a:buFontTx/>
              <a:buNone/>
            </a:pPr>
            <a:r>
              <a:rPr lang="tr-TR" sz="3000" b="1" smtClean="0"/>
              <a:t>Atmosferde bulunan gazları üç gurupta inceleyebiliriz.</a:t>
            </a:r>
          </a:p>
          <a:p>
            <a:pPr marL="533400" indent="-533400" algn="ctr" eaLnBrk="1" hangingPunct="1">
              <a:buFontTx/>
              <a:buNone/>
            </a:pPr>
            <a:endParaRPr lang="tr-TR" sz="1600" b="1" smtClean="0"/>
          </a:p>
          <a:p>
            <a:pPr marL="533400" indent="-533400" eaLnBrk="1" hangingPunct="1">
              <a:buFontTx/>
              <a:buAutoNum type="arabicPeriod"/>
            </a:pPr>
            <a:r>
              <a:rPr lang="tr-TR" sz="3000" b="1" smtClean="0"/>
              <a:t>Havada devamlı bulunan ve miktarları değişmeyen gazlar </a:t>
            </a:r>
            <a:r>
              <a:rPr lang="tr-TR" sz="3000" b="1" i="1" smtClean="0">
                <a:solidFill>
                  <a:srgbClr val="000066"/>
                </a:solidFill>
              </a:rPr>
              <a:t>[Azot (N</a:t>
            </a:r>
            <a:r>
              <a:rPr lang="tr-TR" sz="1600" b="1" i="1" smtClean="0">
                <a:solidFill>
                  <a:srgbClr val="000066"/>
                </a:solidFill>
              </a:rPr>
              <a:t>2</a:t>
            </a:r>
            <a:r>
              <a:rPr lang="tr-TR" sz="3000" b="1" i="1" smtClean="0">
                <a:solidFill>
                  <a:srgbClr val="000066"/>
                </a:solidFill>
              </a:rPr>
              <a:t>), Oksijen (O</a:t>
            </a:r>
            <a:r>
              <a:rPr lang="tr-TR" sz="1600" b="1" i="1" smtClean="0">
                <a:solidFill>
                  <a:srgbClr val="000066"/>
                </a:solidFill>
              </a:rPr>
              <a:t>2</a:t>
            </a:r>
            <a:r>
              <a:rPr lang="tr-TR" sz="3000" b="1" i="1" smtClean="0">
                <a:solidFill>
                  <a:srgbClr val="000066"/>
                </a:solidFill>
              </a:rPr>
              <a:t>), Asal gazlar]</a:t>
            </a:r>
            <a:r>
              <a:rPr lang="tr-TR" sz="3000" b="1" i="1" smtClean="0"/>
              <a:t> </a:t>
            </a:r>
          </a:p>
          <a:p>
            <a:pPr marL="533400" indent="-533400" eaLnBrk="1" hangingPunct="1">
              <a:buFontTx/>
              <a:buAutoNum type="arabicPeriod"/>
            </a:pPr>
            <a:endParaRPr lang="tr-TR" sz="800" b="1" smtClean="0"/>
          </a:p>
          <a:p>
            <a:pPr marL="533400" indent="-533400" eaLnBrk="1" hangingPunct="1">
              <a:buFontTx/>
              <a:buNone/>
            </a:pPr>
            <a:r>
              <a:rPr lang="tr-TR" sz="3000" b="1" smtClean="0"/>
              <a:t>2. Havada devamlı bulunan ve miktarları azalıp çoğalan gazlar </a:t>
            </a:r>
            <a:r>
              <a:rPr lang="tr-TR" sz="3000" b="1" i="1" smtClean="0">
                <a:solidFill>
                  <a:srgbClr val="000066"/>
                </a:solidFill>
              </a:rPr>
              <a:t>[Karbondioksit (CO</a:t>
            </a:r>
            <a:r>
              <a:rPr lang="tr-TR" sz="1600" b="1" i="1" smtClean="0">
                <a:solidFill>
                  <a:srgbClr val="000066"/>
                </a:solidFill>
              </a:rPr>
              <a:t>2</a:t>
            </a:r>
            <a:r>
              <a:rPr lang="tr-TR" sz="3000" b="1" i="1" smtClean="0">
                <a:solidFill>
                  <a:srgbClr val="000066"/>
                </a:solidFill>
              </a:rPr>
              <a:t>), Su buharı, Ozon (O</a:t>
            </a:r>
            <a:r>
              <a:rPr lang="tr-TR" sz="1600" b="1" i="1" smtClean="0">
                <a:solidFill>
                  <a:srgbClr val="000066"/>
                </a:solidFill>
              </a:rPr>
              <a:t>3</a:t>
            </a:r>
            <a:r>
              <a:rPr lang="tr-TR" sz="3000" b="1" i="1" smtClean="0">
                <a:solidFill>
                  <a:srgbClr val="000066"/>
                </a:solidFill>
              </a:rPr>
              <a:t>)]</a:t>
            </a:r>
            <a:endParaRPr lang="tr-TR" sz="1000" b="1" i="1" smtClean="0">
              <a:solidFill>
                <a:srgbClr val="000066"/>
              </a:solidFill>
            </a:endParaRPr>
          </a:p>
          <a:p>
            <a:pPr marL="533400" indent="-533400" eaLnBrk="1" hangingPunct="1">
              <a:buFontTx/>
              <a:buNone/>
            </a:pPr>
            <a:r>
              <a:rPr lang="tr-TR" sz="3000" b="1" smtClean="0"/>
              <a:t>3. Havada her zaman bulunmayan gazlar </a:t>
            </a:r>
            <a:r>
              <a:rPr lang="tr-TR" sz="3000" b="1" i="1" smtClean="0">
                <a:solidFill>
                  <a:srgbClr val="000066"/>
                </a:solidFill>
              </a:rPr>
              <a:t>(Kirleticiler)</a:t>
            </a:r>
            <a:r>
              <a:rPr lang="tr-TR" sz="3000" b="1" smtClean="0"/>
              <a:t>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0" y="115888"/>
            <a:ext cx="9144000" cy="4525962"/>
          </a:xfrm>
        </p:spPr>
        <p:txBody>
          <a:bodyPr/>
          <a:lstStyle/>
          <a:p>
            <a:pPr eaLnBrk="1" hangingPunct="1">
              <a:lnSpc>
                <a:spcPct val="90000"/>
              </a:lnSpc>
              <a:buFontTx/>
              <a:buNone/>
            </a:pPr>
            <a:r>
              <a:rPr lang="tr-TR" sz="2800" b="1" smtClean="0"/>
              <a:t> </a:t>
            </a:r>
          </a:p>
          <a:p>
            <a:pPr eaLnBrk="1" hangingPunct="1">
              <a:lnSpc>
                <a:spcPct val="90000"/>
              </a:lnSpc>
              <a:buFontTx/>
              <a:buNone/>
            </a:pPr>
            <a:r>
              <a:rPr lang="tr-TR" sz="2800" b="1" smtClean="0"/>
              <a:t>	Kirli havanın solunması, özellikle akciğer dokularını tahrip edici ve öldürücü olabilmektedir. Solunum yolu ile alınan hava içerisindeki parçacıklar ve duman, teneffüs esnasında yutulur ve akciğerlere kadar ulaşır. Solunum sisteminin derinliklerinde depolanan bu parçacıklar, akciğer kanserlerine kadar varan hasarlar yapabilmektedir.</a:t>
            </a:r>
          </a:p>
          <a:p>
            <a:pPr eaLnBrk="1" hangingPunct="1">
              <a:lnSpc>
                <a:spcPct val="90000"/>
              </a:lnSpc>
              <a:buFontTx/>
              <a:buNone/>
            </a:pPr>
            <a:endParaRPr lang="tr-TR" sz="2800" b="1" smtClean="0"/>
          </a:p>
          <a:p>
            <a:pPr eaLnBrk="1" hangingPunct="1">
              <a:lnSpc>
                <a:spcPct val="90000"/>
              </a:lnSpc>
              <a:buFontTx/>
              <a:buNone/>
            </a:pPr>
            <a:r>
              <a:rPr lang="tr-TR" sz="2800" b="1" smtClean="0"/>
              <a:t>	Diğer taraftan kömür ve diğer yakıtların yanmasından oluşan duman ve isin astım, çeşitli burun ve boğaz hastalıkları hatta mide hastalıkları gibi özellikle solunum yolları ile ilgili hastalıklara belirli ölçüde sebep olabileceği öne sürülmektedir.</a:t>
            </a:r>
          </a:p>
        </p:txBody>
      </p:sp>
    </p:spTree>
  </p:cSld>
  <p:clrMapOvr>
    <a:masterClrMapping/>
  </p:clrMapOvr>
  <p:transition spd="slow" advTm="6000">
    <p:newsflash/>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p:txBody>
          <a:bodyPr/>
          <a:lstStyle/>
          <a:p>
            <a:pPr algn="just" eaLnBrk="1" hangingPunct="1">
              <a:buFontTx/>
              <a:buNone/>
            </a:pPr>
            <a:r>
              <a:rPr lang="tr-TR" sz="2800" b="1" u="sng" smtClean="0"/>
              <a:t>Kaynaktan çıkışlarına göre kirleticiler; 1 º kirleticiler ve 2 º kirleticiler olmak üzere ikiye ayrılırlar ;</a:t>
            </a:r>
          </a:p>
          <a:p>
            <a:pPr algn="just" eaLnBrk="1" hangingPunct="1"/>
            <a:r>
              <a:rPr lang="tr-TR" sz="2800" b="1" smtClean="0"/>
              <a:t>Birincil  kirleticiler ; </a:t>
            </a:r>
            <a:r>
              <a:rPr lang="tr-TR" sz="2800" smtClean="0"/>
              <a:t>Kaynaktan doğrudan çıkan ve atmosfere karışan SO</a:t>
            </a:r>
            <a:r>
              <a:rPr lang="tr-TR" sz="2800" baseline="-25000" smtClean="0"/>
              <a:t>2, </a:t>
            </a:r>
            <a:r>
              <a:rPr lang="tr-TR" sz="2800" smtClean="0"/>
              <a:t>H</a:t>
            </a:r>
            <a:r>
              <a:rPr lang="tr-TR" sz="2800" baseline="-25000" smtClean="0"/>
              <a:t>2</a:t>
            </a:r>
            <a:r>
              <a:rPr lang="tr-TR" sz="2800" smtClean="0"/>
              <a:t>S, CO</a:t>
            </a:r>
            <a:r>
              <a:rPr lang="tr-TR" sz="2800" baseline="-25000" smtClean="0"/>
              <a:t>2  </a:t>
            </a:r>
            <a:r>
              <a:rPr lang="tr-TR" sz="2800" smtClean="0"/>
              <a:t>ve partiküler maddelerdir.</a:t>
            </a:r>
          </a:p>
          <a:p>
            <a:pPr algn="just" eaLnBrk="1" hangingPunct="1"/>
            <a:r>
              <a:rPr lang="tr-TR" sz="2800" b="1" smtClean="0"/>
              <a:t>İkincil kirleticiler; </a:t>
            </a:r>
            <a:r>
              <a:rPr lang="tr-TR" sz="2800" smtClean="0"/>
              <a:t>Atmosferde bir takım reaksiyonlarla sonradan oluşan kirleticiler. NO</a:t>
            </a:r>
            <a:r>
              <a:rPr lang="tr-TR" sz="2800" baseline="-25000" smtClean="0"/>
              <a:t>2</a:t>
            </a:r>
            <a:r>
              <a:rPr lang="tr-TR" sz="2800" smtClean="0"/>
              <a:t>, SO</a:t>
            </a:r>
            <a:r>
              <a:rPr lang="tr-TR" sz="2800" baseline="-25000" smtClean="0"/>
              <a:t>3</a:t>
            </a:r>
            <a:r>
              <a:rPr lang="tr-TR" sz="2800" smtClean="0"/>
              <a:t>,  H</a:t>
            </a:r>
            <a:r>
              <a:rPr lang="tr-TR" sz="2800" baseline="-25000" smtClean="0"/>
              <a:t>2</a:t>
            </a:r>
            <a:r>
              <a:rPr lang="tr-TR" sz="2800" smtClean="0"/>
              <a:t>SO</a:t>
            </a:r>
            <a:r>
              <a:rPr lang="tr-TR" sz="2800" baseline="-25000" smtClean="0"/>
              <a:t>4 </a:t>
            </a:r>
            <a:r>
              <a:rPr lang="tr-TR" sz="2800" smtClean="0"/>
              <a:t>, aldehitler ve ketonlardır.</a:t>
            </a:r>
          </a:p>
          <a:p>
            <a:pPr eaLnBrk="1" hangingPunct="1"/>
            <a:endParaRPr lang="tr-TR" sz="280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idx="4294967295"/>
          </p:nvPr>
        </p:nvSpPr>
        <p:spPr>
          <a:xfrm>
            <a:off x="2071688" y="214313"/>
            <a:ext cx="5149850" cy="785812"/>
          </a:xfrm>
        </p:spPr>
        <p:txBody>
          <a:bodyPr/>
          <a:lstStyle/>
          <a:p>
            <a:pPr eaLnBrk="1" hangingPunct="1"/>
            <a:r>
              <a:rPr lang="tr-TR" sz="2800" smtClean="0"/>
              <a:t>FOTOKİMYASAL DUMAN</a:t>
            </a:r>
            <a:endParaRPr lang="en-US" sz="2800" smtClean="0"/>
          </a:p>
        </p:txBody>
      </p:sp>
      <p:pic>
        <p:nvPicPr>
          <p:cNvPr id="107523" name="Picture 5" descr="Resim24"/>
          <p:cNvPicPr>
            <a:picLocks noChangeAspect="1" noChangeArrowheads="1"/>
          </p:cNvPicPr>
          <p:nvPr/>
        </p:nvPicPr>
        <p:blipFill>
          <a:blip r:embed="rId2" cstate="print"/>
          <a:srcRect/>
          <a:stretch>
            <a:fillRect/>
          </a:stretch>
        </p:blipFill>
        <p:spPr bwMode="auto">
          <a:xfrm>
            <a:off x="571500" y="1071563"/>
            <a:ext cx="828675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Başlık"/>
          <p:cNvSpPr>
            <a:spLocks noGrp="1"/>
          </p:cNvSpPr>
          <p:nvPr>
            <p:ph type="title" idx="4294967295"/>
          </p:nvPr>
        </p:nvSpPr>
        <p:spPr>
          <a:xfrm>
            <a:off x="457200" y="279400"/>
            <a:ext cx="8229600" cy="1143000"/>
          </a:xfrm>
        </p:spPr>
        <p:txBody>
          <a:bodyPr/>
          <a:lstStyle/>
          <a:p>
            <a:pPr eaLnBrk="1" hangingPunct="1"/>
            <a:r>
              <a:rPr lang="tr-TR" sz="2800" b="1" smtClean="0"/>
              <a:t>FOTOKİMYASAL DUMAN</a:t>
            </a:r>
            <a:endParaRPr lang="tr-TR" sz="2800" smtClean="0"/>
          </a:p>
        </p:txBody>
      </p:sp>
      <p:sp>
        <p:nvSpPr>
          <p:cNvPr id="108547" name="2 Metin Yer Tutucusu"/>
          <p:cNvSpPr>
            <a:spLocks noGrp="1"/>
          </p:cNvSpPr>
          <p:nvPr>
            <p:ph type="body" sz="half" idx="4294967295"/>
          </p:nvPr>
        </p:nvSpPr>
        <p:spPr>
          <a:xfrm>
            <a:off x="457200" y="1601788"/>
            <a:ext cx="8329613" cy="4529137"/>
          </a:xfrm>
        </p:spPr>
        <p:txBody>
          <a:bodyPr/>
          <a:lstStyle/>
          <a:p>
            <a:pPr algn="just" eaLnBrk="1" hangingPunct="1">
              <a:lnSpc>
                <a:spcPct val="80000"/>
              </a:lnSpc>
            </a:pPr>
            <a:r>
              <a:rPr lang="tr-TR" sz="3000" smtClean="0"/>
              <a:t>İlk olarak Los Angeles’te tanımlanmış daha sonra da Tokyo, Meksiko City, Londra gibi büyük kentlerde görülmüştür. En fazla Yaz aylarında düşük nemli ortamda 22–35 °C arasında oluşmaktadır. Göz tahrişlerine, bitkilerin zarar uğramasına neden olmaktadır. Fotokimyasal duman birincil hava kirleticilerin (kaynaktan doğrudan çıkarak atmosferi kirletirler)  kimyasal tepkimeleriyle özellikle azot oksit ve hidrokarbon buharının güneşli havada ve havalı ortamdaki fotokimyasal tepkimeleriyle oluşur.</a:t>
            </a:r>
          </a:p>
          <a:p>
            <a:pPr algn="just" eaLnBrk="1" hangingPunct="1">
              <a:lnSpc>
                <a:spcPct val="80000"/>
              </a:lnSpc>
            </a:pPr>
            <a:endParaRPr lang="tr-TR" sz="300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500063" y="214313"/>
            <a:ext cx="8228012" cy="1143000"/>
          </a:xfrm>
        </p:spPr>
        <p:txBody>
          <a:bodyPr/>
          <a:lstStyle/>
          <a:p>
            <a:pPr eaLnBrk="1" hangingPunct="1"/>
            <a:r>
              <a:rPr lang="tr-TR" sz="2800" smtClean="0"/>
              <a:t>Endüstriyel Duman</a:t>
            </a:r>
            <a:r>
              <a:rPr lang="en-US" sz="2800" smtClean="0"/>
              <a:t> </a:t>
            </a:r>
            <a:br>
              <a:rPr lang="en-US" sz="2800" smtClean="0"/>
            </a:br>
            <a:r>
              <a:rPr lang="en-US" sz="2800" smtClean="0"/>
              <a:t>“Black Tuesday” St. Louis 1939</a:t>
            </a:r>
          </a:p>
        </p:txBody>
      </p:sp>
      <p:pic>
        <p:nvPicPr>
          <p:cNvPr id="109571" name="Picture 6" descr="Resim25"/>
          <p:cNvPicPr>
            <a:picLocks noChangeAspect="1" noChangeArrowheads="1"/>
          </p:cNvPicPr>
          <p:nvPr/>
        </p:nvPicPr>
        <p:blipFill>
          <a:blip r:embed="rId2" cstate="print"/>
          <a:srcRect/>
          <a:stretch>
            <a:fillRect/>
          </a:stretch>
        </p:blipFill>
        <p:spPr bwMode="auto">
          <a:xfrm>
            <a:off x="285750" y="1470025"/>
            <a:ext cx="3714750" cy="4926013"/>
          </a:xfrm>
          <a:prstGeom prst="rect">
            <a:avLst/>
          </a:prstGeom>
          <a:noFill/>
          <a:ln w="9525">
            <a:noFill/>
            <a:miter lim="800000"/>
            <a:headEnd/>
            <a:tailEnd/>
          </a:ln>
        </p:spPr>
      </p:pic>
      <p:pic>
        <p:nvPicPr>
          <p:cNvPr id="109572" name="Picture 9" descr="Resim26"/>
          <p:cNvPicPr>
            <a:picLocks noChangeAspect="1" noChangeArrowheads="1"/>
          </p:cNvPicPr>
          <p:nvPr/>
        </p:nvPicPr>
        <p:blipFill>
          <a:blip r:embed="rId3" cstate="print"/>
          <a:srcRect/>
          <a:stretch>
            <a:fillRect/>
          </a:stretch>
        </p:blipFill>
        <p:spPr bwMode="auto">
          <a:xfrm>
            <a:off x="4143375" y="1428750"/>
            <a:ext cx="4786313" cy="505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tr-TR" sz="2800" b="1" smtClean="0"/>
              <a:t>HAVA KİRLETİCİLER</a:t>
            </a:r>
            <a:br>
              <a:rPr lang="tr-TR" sz="2800" b="1" smtClean="0"/>
            </a:br>
            <a:r>
              <a:rPr lang="tr-TR" sz="2800" b="1" smtClean="0"/>
              <a:t> (Kirletici gazlar ve Partiküler Maddeler)</a:t>
            </a:r>
          </a:p>
        </p:txBody>
      </p:sp>
      <p:sp>
        <p:nvSpPr>
          <p:cNvPr id="110595" name="Rectangle 3"/>
          <p:cNvSpPr>
            <a:spLocks noGrp="1" noChangeArrowheads="1"/>
          </p:cNvSpPr>
          <p:nvPr>
            <p:ph type="body" idx="1"/>
          </p:nvPr>
        </p:nvSpPr>
        <p:spPr>
          <a:xfrm>
            <a:off x="228600" y="1676400"/>
            <a:ext cx="8915400" cy="5181600"/>
          </a:xfrm>
        </p:spPr>
        <p:txBody>
          <a:bodyPr/>
          <a:lstStyle/>
          <a:p>
            <a:pPr eaLnBrk="1" hangingPunct="1">
              <a:lnSpc>
                <a:spcPct val="80000"/>
              </a:lnSpc>
              <a:buFontTx/>
              <a:buNone/>
            </a:pPr>
            <a:r>
              <a:rPr lang="tr-TR" sz="2000" smtClean="0"/>
              <a:t>A)KİRLETİCİ GAZLAR</a:t>
            </a:r>
          </a:p>
          <a:p>
            <a:pPr eaLnBrk="1" hangingPunct="1">
              <a:lnSpc>
                <a:spcPct val="80000"/>
              </a:lnSpc>
              <a:buFontTx/>
              <a:buNone/>
            </a:pPr>
            <a:endParaRPr lang="tr-TR" sz="2000" smtClean="0"/>
          </a:p>
          <a:p>
            <a:pPr algn="just" eaLnBrk="1" hangingPunct="1">
              <a:lnSpc>
                <a:spcPct val="80000"/>
              </a:lnSpc>
              <a:buFontTx/>
              <a:buNone/>
            </a:pPr>
            <a:r>
              <a:rPr lang="tr-TR" sz="2000" b="1" smtClean="0"/>
              <a:t>1-Organik Kirletici Gazlar</a:t>
            </a:r>
            <a:endParaRPr lang="tr-TR" sz="2000" smtClean="0"/>
          </a:p>
          <a:p>
            <a:pPr algn="just" eaLnBrk="1" hangingPunct="1">
              <a:lnSpc>
                <a:spcPct val="80000"/>
              </a:lnSpc>
              <a:buFontTx/>
              <a:buNone/>
            </a:pPr>
            <a:r>
              <a:rPr lang="tr-TR" sz="2000" smtClean="0"/>
              <a:t>Hidrokarbonlar, Aldehitler, Ketonlar ve diğer organik gazlar (Benzen,Benzo-α pyrene)</a:t>
            </a:r>
          </a:p>
          <a:p>
            <a:pPr algn="just" eaLnBrk="1" hangingPunct="1">
              <a:lnSpc>
                <a:spcPct val="80000"/>
              </a:lnSpc>
              <a:buFontTx/>
              <a:buNone/>
            </a:pPr>
            <a:r>
              <a:rPr lang="tr-TR" sz="2000" smtClean="0"/>
              <a:t>Organik hava kirleticilerin bir kısmı doğrudan kaynağından çıkarak atmosfere karışırken  bir kısmı da atmosferdeki bir takım tepkimelerle meydana gelirler. Bir kısım organik kirleticiler doğal kaynaklardan yayılırlar. İnsan eylemlerinden kaynaklanan hidrokarbonlar atmosferdeki toplam hidrokarbonların ancak 1/7 sidir. Organik maddelerin sudaki parçalanmaları sırasında anaerobik bakteriler tarafından atmosfere çok büyük miktarda metan salınır. Ayrıca toprak ve çökeltiler de atmosfere metan salınmasına katkıda bulunurlar. </a:t>
            </a:r>
          </a:p>
          <a:p>
            <a:pPr algn="just" eaLnBrk="1" hangingPunct="1">
              <a:lnSpc>
                <a:spcPct val="95000"/>
              </a:lnSpc>
              <a:buFontTx/>
              <a:buNone/>
            </a:pPr>
            <a:endParaRPr lang="tr-TR" sz="2000" b="1" smtClean="0"/>
          </a:p>
          <a:p>
            <a:pPr algn="just" eaLnBrk="1" hangingPunct="1">
              <a:lnSpc>
                <a:spcPct val="95000"/>
              </a:lnSpc>
              <a:buFontTx/>
              <a:buNone/>
            </a:pPr>
            <a:r>
              <a:rPr lang="tr-TR" sz="2000" b="1" smtClean="0"/>
              <a:t>2-İnorganik Kirletici Gazlar</a:t>
            </a:r>
            <a:endParaRPr lang="tr-TR" sz="2000" smtClean="0"/>
          </a:p>
          <a:p>
            <a:pPr algn="just" eaLnBrk="1" hangingPunct="1">
              <a:lnSpc>
                <a:spcPct val="95000"/>
              </a:lnSpc>
              <a:buFontTx/>
              <a:buNone/>
            </a:pPr>
            <a:endParaRPr lang="tr-TR" sz="1500" smtClean="0"/>
          </a:p>
          <a:p>
            <a:pPr algn="just" eaLnBrk="1" hangingPunct="1">
              <a:lnSpc>
                <a:spcPct val="95000"/>
              </a:lnSpc>
              <a:buFontTx/>
              <a:buNone/>
            </a:pPr>
            <a:r>
              <a:rPr lang="tr-TR" sz="2000" smtClean="0"/>
              <a:t>İnorganik kirletici gazların çoğu insan eylemlerinin bir sonucu olarak atmosfere karışır. Bunların başlıcaları CO, SO</a:t>
            </a:r>
            <a:r>
              <a:rPr lang="tr-TR" sz="2000" baseline="-25000" smtClean="0"/>
              <a:t>2</a:t>
            </a:r>
            <a:r>
              <a:rPr lang="tr-TR" sz="2000" smtClean="0"/>
              <a:t>, NO ve NO</a:t>
            </a:r>
            <a:r>
              <a:rPr lang="tr-TR" sz="2000" baseline="-25000" smtClean="0"/>
              <a:t>2</a:t>
            </a:r>
            <a:r>
              <a:rPr lang="tr-TR" sz="2000" smtClean="0"/>
              <a:t> dir. </a:t>
            </a:r>
          </a:p>
          <a:p>
            <a:pPr algn="just" eaLnBrk="1" hangingPunct="1">
              <a:lnSpc>
                <a:spcPct val="95000"/>
              </a:lnSpc>
              <a:buFontTx/>
              <a:buNone/>
            </a:pPr>
            <a:endParaRPr lang="tr-TR" sz="2000" b="1" u="sng" smtClean="0"/>
          </a:p>
          <a:p>
            <a:pPr algn="just" eaLnBrk="1" hangingPunct="1">
              <a:lnSpc>
                <a:spcPct val="80000"/>
              </a:lnSpc>
              <a:buFontTx/>
              <a:buNone/>
            </a:pPr>
            <a:endParaRPr lang="tr-TR" sz="2000" smtClean="0"/>
          </a:p>
          <a:p>
            <a:pPr eaLnBrk="1" hangingPunct="1">
              <a:lnSpc>
                <a:spcPct val="80000"/>
              </a:lnSpc>
              <a:buFontTx/>
              <a:buNone/>
            </a:pPr>
            <a:endParaRPr lang="tr-TR" sz="200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304800" y="381000"/>
            <a:ext cx="8839200" cy="6477000"/>
          </a:xfrm>
        </p:spPr>
        <p:txBody>
          <a:bodyPr/>
          <a:lstStyle/>
          <a:p>
            <a:pPr eaLnBrk="1" hangingPunct="1">
              <a:lnSpc>
                <a:spcPct val="80000"/>
              </a:lnSpc>
              <a:buFontTx/>
              <a:buNone/>
            </a:pPr>
            <a:r>
              <a:rPr lang="tr-TR" sz="2400" b="1" smtClean="0"/>
              <a:t>B) </a:t>
            </a:r>
            <a:r>
              <a:rPr lang="tr-TR" sz="2400" b="1" u="sng" smtClean="0"/>
              <a:t>PARTİKÜLER MADDELER (PARÇACIK MADDE) ( PM )</a:t>
            </a:r>
          </a:p>
          <a:p>
            <a:pPr algn="just" eaLnBrk="1" hangingPunct="1">
              <a:lnSpc>
                <a:spcPct val="80000"/>
              </a:lnSpc>
              <a:buFontTx/>
              <a:buNone/>
            </a:pPr>
            <a:r>
              <a:rPr lang="tr-TR" sz="2000" smtClean="0"/>
              <a:t>Partiküler madde 2x10</a:t>
            </a:r>
            <a:r>
              <a:rPr lang="tr-TR" sz="2000" baseline="30000" smtClean="0"/>
              <a:t>-10</a:t>
            </a:r>
            <a:r>
              <a:rPr lang="tr-TR" sz="2000" smtClean="0"/>
              <a:t> m den daha büyük çaplı tek yada bir arada birden fazla tanecik olarak tanımlanır. Yağmur, kar, sis, dolu, çiğ gibi bazı partiküler maddeler doğaldır; duman, is, gibi insan faaliyetleri sonucu atmosfere karışan türleri de vardır. Bazı doğal partiküller insan faaliyetlerinin sonucunda atmosfere karışırlar. Duman ve is fosil yakıtların tam yanma olmadan atmosfere salınan yanma ürünleridir.   </a:t>
            </a:r>
          </a:p>
          <a:p>
            <a:pPr algn="just" eaLnBrk="1" hangingPunct="1">
              <a:lnSpc>
                <a:spcPct val="80000"/>
              </a:lnSpc>
              <a:buFontTx/>
              <a:buNone/>
            </a:pPr>
            <a:r>
              <a:rPr lang="tr-TR" sz="2000" smtClean="0"/>
              <a:t>PM terimi; Gaz ya da havada asılı durabilen ya da görünmeyen, katı yada sıvı, toz, kum, kül ve sis gibi parçacıkları ifade eder. Partikül şeklindeki kirleticiler tanecik büyüklüklerine, yoğunluklarına ve kimyasal yapılarına bağlı olarak aerosol, duman, is ve toz olarak adlandırılırlar.</a:t>
            </a:r>
          </a:p>
          <a:p>
            <a:pPr algn="just" eaLnBrk="1" hangingPunct="1">
              <a:lnSpc>
                <a:spcPct val="80000"/>
              </a:lnSpc>
            </a:pPr>
            <a:endParaRPr lang="tr-TR" sz="2000" u="sng" smtClean="0"/>
          </a:p>
          <a:p>
            <a:pPr algn="just" eaLnBrk="1" hangingPunct="1">
              <a:lnSpc>
                <a:spcPct val="80000"/>
              </a:lnSpc>
              <a:buFontTx/>
              <a:buNone/>
            </a:pPr>
            <a:r>
              <a:rPr lang="tr-TR" sz="2000" u="sng" smtClean="0"/>
              <a:t>Aerosol; </a:t>
            </a:r>
            <a:r>
              <a:rPr lang="tr-TR" sz="2000" smtClean="0"/>
              <a:t>Gaz ortamında koloidal büyüklükte ( 10</a:t>
            </a:r>
            <a:r>
              <a:rPr lang="tr-TR" sz="2000" baseline="30000" smtClean="0"/>
              <a:t>-6 </a:t>
            </a:r>
            <a:r>
              <a:rPr lang="tr-TR" sz="2000" smtClean="0"/>
              <a:t>– 10</a:t>
            </a:r>
            <a:r>
              <a:rPr lang="tr-TR" sz="2000" baseline="30000" smtClean="0"/>
              <a:t>-9 </a:t>
            </a:r>
            <a:r>
              <a:rPr lang="tr-TR" sz="2000" smtClean="0"/>
              <a:t>m çapında ) dağılmış katı ya da sıvı tanecikleri ifade eder.</a:t>
            </a:r>
          </a:p>
          <a:p>
            <a:pPr algn="just" eaLnBrk="1" hangingPunct="1">
              <a:lnSpc>
                <a:spcPct val="80000"/>
              </a:lnSpc>
            </a:pPr>
            <a:endParaRPr lang="tr-TR" sz="2000" smtClean="0"/>
          </a:p>
          <a:p>
            <a:pPr algn="just" eaLnBrk="1" hangingPunct="1">
              <a:lnSpc>
                <a:spcPct val="80000"/>
              </a:lnSpc>
              <a:buFontTx/>
              <a:buNone/>
            </a:pPr>
            <a:r>
              <a:rPr lang="tr-TR" sz="2000" u="sng" smtClean="0"/>
              <a:t>Duman; Tam</a:t>
            </a:r>
            <a:r>
              <a:rPr lang="tr-TR" sz="2000" smtClean="0"/>
              <a:t> yanma olmadığında ortaya çıkan çapları 1 µm ‘ den küçük Karbon bileşikleri ve yanabilen maddeler içeren karışım.</a:t>
            </a:r>
          </a:p>
          <a:p>
            <a:pPr algn="just" eaLnBrk="1" hangingPunct="1">
              <a:lnSpc>
                <a:spcPct val="80000"/>
              </a:lnSpc>
            </a:pPr>
            <a:endParaRPr lang="tr-TR" sz="2000" smtClean="0"/>
          </a:p>
          <a:p>
            <a:pPr algn="just" eaLnBrk="1" hangingPunct="1">
              <a:lnSpc>
                <a:spcPct val="80000"/>
              </a:lnSpc>
              <a:buFontTx/>
              <a:buNone/>
            </a:pPr>
            <a:r>
              <a:rPr lang="tr-TR" sz="2000" u="sng" smtClean="0"/>
              <a:t>İs; </a:t>
            </a:r>
            <a:r>
              <a:rPr lang="tr-TR" sz="2000" smtClean="0"/>
              <a:t>Havada dağılan 0,5 µm ‘ den küçük ve karbonlu bileşiklerin tam yanmaması ile oluşan gaz-katı karışımı.</a:t>
            </a:r>
          </a:p>
          <a:p>
            <a:pPr algn="just" eaLnBrk="1" hangingPunct="1">
              <a:lnSpc>
                <a:spcPct val="80000"/>
              </a:lnSpc>
            </a:pPr>
            <a:endParaRPr lang="tr-TR" sz="2000" smtClean="0"/>
          </a:p>
          <a:p>
            <a:pPr algn="just" eaLnBrk="1" hangingPunct="1">
              <a:lnSpc>
                <a:spcPct val="80000"/>
              </a:lnSpc>
              <a:buFontTx/>
              <a:buNone/>
            </a:pPr>
            <a:r>
              <a:rPr lang="tr-TR" sz="2000" u="sng" smtClean="0"/>
              <a:t>Toz; Boyutları</a:t>
            </a:r>
            <a:r>
              <a:rPr lang="tr-TR" sz="2000" smtClean="0"/>
              <a:t> 1 – 10 µm arasında olan gaz ortamında (havada) geçici olarak asılı olarak bulunan taneciklerdir.</a:t>
            </a:r>
          </a:p>
          <a:p>
            <a:pPr eaLnBrk="1" hangingPunct="1">
              <a:lnSpc>
                <a:spcPct val="80000"/>
              </a:lnSpc>
              <a:buFontTx/>
              <a:buNone/>
            </a:pPr>
            <a:endParaRPr lang="tr-TR" sz="2000" u="sng"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Başlık"/>
          <p:cNvSpPr>
            <a:spLocks noGrp="1"/>
          </p:cNvSpPr>
          <p:nvPr>
            <p:ph type="title" idx="4294967295"/>
          </p:nvPr>
        </p:nvSpPr>
        <p:spPr>
          <a:xfrm>
            <a:off x="457200" y="0"/>
            <a:ext cx="8229600" cy="1143000"/>
          </a:xfrm>
        </p:spPr>
        <p:txBody>
          <a:bodyPr/>
          <a:lstStyle/>
          <a:p>
            <a:pPr indent="17463" eaLnBrk="1" hangingPunct="1"/>
            <a:r>
              <a:rPr lang="tr-TR" sz="2400" b="1" smtClean="0"/>
              <a:t>İNORGANİK PARTİKÜLLER</a:t>
            </a:r>
          </a:p>
        </p:txBody>
      </p:sp>
      <p:sp>
        <p:nvSpPr>
          <p:cNvPr id="112643" name="2 İçerik Yer Tutucusu"/>
          <p:cNvSpPr>
            <a:spLocks noGrp="1"/>
          </p:cNvSpPr>
          <p:nvPr>
            <p:ph idx="4294967295"/>
          </p:nvPr>
        </p:nvSpPr>
        <p:spPr/>
        <p:txBody>
          <a:bodyPr/>
          <a:lstStyle/>
          <a:p>
            <a:pPr marL="0" indent="17463" algn="just" eaLnBrk="1" hangingPunct="1">
              <a:lnSpc>
                <a:spcPct val="80000"/>
              </a:lnSpc>
              <a:buFontTx/>
              <a:buNone/>
            </a:pPr>
            <a:r>
              <a:rPr lang="tr-TR" sz="2000" b="1" smtClean="0"/>
              <a:t>ASBEST</a:t>
            </a:r>
            <a:r>
              <a:rPr lang="tr-TR" sz="2000" smtClean="0"/>
              <a:t> </a:t>
            </a:r>
          </a:p>
          <a:p>
            <a:pPr marL="0" indent="17463" algn="just" eaLnBrk="1" hangingPunct="1">
              <a:lnSpc>
                <a:spcPct val="80000"/>
              </a:lnSpc>
              <a:buFontTx/>
              <a:buNone/>
            </a:pPr>
            <a:r>
              <a:rPr lang="tr-TR" sz="2000" smtClean="0"/>
              <a:t>Asbest; lifli silikat minerallerinin bir grubuna verilen addır. Ortalama, yaklaşık formülü Mg</a:t>
            </a:r>
            <a:r>
              <a:rPr lang="tr-TR" sz="2000" baseline="-25000" smtClean="0"/>
              <a:t>3</a:t>
            </a:r>
            <a:r>
              <a:rPr lang="tr-TR" sz="2000" smtClean="0"/>
              <a:t>P(Si</a:t>
            </a:r>
            <a:r>
              <a:rPr lang="tr-TR" sz="2000" baseline="-25000" smtClean="0"/>
              <a:t>2</a:t>
            </a:r>
            <a:r>
              <a:rPr lang="tr-TR" sz="2000" smtClean="0"/>
              <a:t>O</a:t>
            </a:r>
            <a:r>
              <a:rPr lang="tr-TR" sz="2000" baseline="-25000" smtClean="0"/>
              <a:t>5</a:t>
            </a:r>
            <a:r>
              <a:rPr lang="tr-TR" sz="2000" smtClean="0"/>
              <a:t>)(OH)</a:t>
            </a:r>
            <a:r>
              <a:rPr lang="tr-TR" sz="2000" baseline="-25000" smtClean="0"/>
              <a:t>4</a:t>
            </a:r>
          </a:p>
          <a:p>
            <a:pPr marL="0" indent="17463" algn="just" eaLnBrk="1" hangingPunct="1">
              <a:lnSpc>
                <a:spcPct val="80000"/>
              </a:lnSpc>
            </a:pPr>
            <a:endParaRPr lang="tr-TR" sz="2000" baseline="-25000" smtClean="0"/>
          </a:p>
          <a:p>
            <a:pPr marL="0" indent="17463" algn="just" eaLnBrk="1" hangingPunct="1">
              <a:lnSpc>
                <a:spcPct val="80000"/>
              </a:lnSpc>
              <a:buFontTx/>
              <a:buNone/>
            </a:pPr>
            <a:r>
              <a:rPr lang="tr-TR" sz="2000" smtClean="0"/>
              <a:t>Asbestin yanmazlığı, kullanılışlığı, gerilme direnci dolayısıyla Asbest çoğu yapı malzemelerinde, fren balatalarında, boru yapımında kullanılmaktadır. İleri teknoloji kullanan ülkelerde havadaki partiküllerin kanserojen etkisi nedeniyle asbest kullanımı gitgide azaltılırken, daha geri teknolojilerin kullanıldığı ülkelerde artmaktadır. </a:t>
            </a:r>
          </a:p>
          <a:p>
            <a:pPr marL="0" indent="17463" algn="just" eaLnBrk="1" hangingPunct="1">
              <a:buFontTx/>
              <a:buNone/>
            </a:pPr>
            <a:r>
              <a:rPr lang="tr-TR" sz="2000" b="1" smtClean="0"/>
              <a:t>UÇUCU KÜL</a:t>
            </a:r>
            <a:r>
              <a:rPr lang="tr-TR" sz="2000" smtClean="0"/>
              <a:t> </a:t>
            </a:r>
          </a:p>
          <a:p>
            <a:pPr marL="0" indent="17463" algn="just" eaLnBrk="1" hangingPunct="1">
              <a:buFontTx/>
              <a:buNone/>
            </a:pPr>
            <a:r>
              <a:rPr lang="tr-TR" sz="2000" smtClean="0"/>
              <a:t>Fosil yakıtlarının yanması ile çoğu mineral partikülü atmosferi oksitleri halinde kirletirler. Küçük partiküllerin bir kısmı yanma ortamında kalırken bir kısmı da atmosfere karışır. Kül yanma ürünlerine göre çeşitlilik arz ederken genelde Alüminyum, Kalsiyum, Demir ve Silisyum oksitlerinden meydana gelir. </a:t>
            </a:r>
          </a:p>
          <a:p>
            <a:pPr marL="0" indent="17463" algn="just" eaLnBrk="1" hangingPunct="1">
              <a:buFontTx/>
              <a:buNone/>
            </a:pPr>
            <a:r>
              <a:rPr lang="tr-TR" sz="2000" smtClean="0"/>
              <a:t>Ayrıca Cıva, yüksek buhar basıncı nedeniyle, hem metali hem de bileşikleri ile hava kirliliğine neden olur.</a:t>
            </a:r>
            <a:endParaRPr lang="tr-TR" sz="2000" b="1" u="sng" smtClean="0"/>
          </a:p>
          <a:p>
            <a:pPr marL="0" indent="17463" algn="just" eaLnBrk="1" hangingPunct="1">
              <a:lnSpc>
                <a:spcPct val="80000"/>
              </a:lnSpc>
              <a:buFontTx/>
              <a:buNone/>
            </a:pPr>
            <a:endParaRPr lang="tr-TR" sz="2000" smtClean="0"/>
          </a:p>
          <a:p>
            <a:pPr marL="0" indent="17463" eaLnBrk="1" hangingPunct="1">
              <a:lnSpc>
                <a:spcPct val="80000"/>
              </a:lnSpc>
            </a:pPr>
            <a:endParaRPr lang="tr-TR" sz="20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241300" y="260350"/>
            <a:ext cx="8507413" cy="4525963"/>
          </a:xfrm>
        </p:spPr>
        <p:txBody>
          <a:bodyPr/>
          <a:lstStyle/>
          <a:p>
            <a:pPr eaLnBrk="1" hangingPunct="1">
              <a:lnSpc>
                <a:spcPct val="90000"/>
              </a:lnSpc>
            </a:pPr>
            <a:r>
              <a:rPr lang="tr-TR" smtClean="0"/>
              <a:t>Köy gibi kırsal yaşama birliklerindeki insanlar genellikle büyük kentlerde yaşayan insanlardan daha sağlıklı ve daha uzun ömürlüdür. Çünkü kırsal ekosistemler, çevre kirliliği yönünden kentsel ekosistemlerden daha iyi durumdadır. </a:t>
            </a:r>
          </a:p>
        </p:txBody>
      </p:sp>
      <p:pic>
        <p:nvPicPr>
          <p:cNvPr id="13315" name="Picture 3" descr="ANd9GcSeqU_HO0I25zYCwKxQeVHCITe5xyvDCT2Ew-iak2kc0ZCRg5E&amp;t=1&amp;usg=__T72tkzjHRSf9qJrYsT78_AiaUm8="/>
          <p:cNvPicPr>
            <a:picLocks noChangeAspect="1" noChangeArrowheads="1"/>
          </p:cNvPicPr>
          <p:nvPr/>
        </p:nvPicPr>
        <p:blipFill>
          <a:blip r:embed="rId2" cstate="print"/>
          <a:srcRect/>
          <a:stretch>
            <a:fillRect/>
          </a:stretch>
        </p:blipFill>
        <p:spPr bwMode="auto">
          <a:xfrm>
            <a:off x="4140200" y="3141663"/>
            <a:ext cx="4608513" cy="3394075"/>
          </a:xfrm>
          <a:prstGeom prst="rect">
            <a:avLst/>
          </a:prstGeom>
          <a:noFill/>
          <a:ln w="9525">
            <a:noFill/>
            <a:miter lim="800000"/>
            <a:headEnd/>
            <a:tailEnd/>
          </a:ln>
        </p:spPr>
      </p:pic>
      <p:sp>
        <p:nvSpPr>
          <p:cNvPr id="13316" name="Text Box 4"/>
          <p:cNvSpPr txBox="1">
            <a:spLocks noChangeArrowheads="1"/>
          </p:cNvSpPr>
          <p:nvPr/>
        </p:nvSpPr>
        <p:spPr bwMode="auto">
          <a:xfrm>
            <a:off x="539750" y="3511550"/>
            <a:ext cx="3311525" cy="2654300"/>
          </a:xfrm>
          <a:prstGeom prst="rect">
            <a:avLst/>
          </a:prstGeom>
          <a:noFill/>
          <a:ln w="9525">
            <a:noFill/>
            <a:miter lim="800000"/>
            <a:headEnd/>
            <a:tailEnd/>
          </a:ln>
        </p:spPr>
        <p:txBody>
          <a:bodyPr>
            <a:spAutoFit/>
          </a:bodyPr>
          <a:lstStyle/>
          <a:p>
            <a:pPr algn="ctr"/>
            <a:r>
              <a:rPr lang="tr-TR" sz="2800" b="1"/>
              <a:t>Bunu bilen kent insanı fırsat buldukça, çevre kirliliği en az olan kırlara, köylere koşmaktadır.</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457200" y="279400"/>
            <a:ext cx="8229600" cy="776288"/>
          </a:xfrm>
        </p:spPr>
        <p:txBody>
          <a:bodyPr/>
          <a:lstStyle/>
          <a:p>
            <a:pPr eaLnBrk="1" hangingPunct="1"/>
            <a:r>
              <a:rPr lang="tr-TR" sz="2800" b="1" smtClean="0"/>
              <a:t>HAVA KİRLİLİĞİNİN KAYNAKLARI</a:t>
            </a:r>
          </a:p>
        </p:txBody>
      </p:sp>
      <p:sp>
        <p:nvSpPr>
          <p:cNvPr id="113667" name="Rectangle 3"/>
          <p:cNvSpPr>
            <a:spLocks noGrp="1" noChangeArrowheads="1"/>
          </p:cNvSpPr>
          <p:nvPr>
            <p:ph type="body" idx="4294967295"/>
          </p:nvPr>
        </p:nvSpPr>
        <p:spPr>
          <a:xfrm>
            <a:off x="457200" y="1114425"/>
            <a:ext cx="8229600" cy="5016500"/>
          </a:xfrm>
        </p:spPr>
        <p:txBody>
          <a:bodyPr/>
          <a:lstStyle/>
          <a:p>
            <a:pPr eaLnBrk="1" hangingPunct="1"/>
            <a:r>
              <a:rPr lang="tr-TR" sz="2400" b="1" smtClean="0"/>
              <a:t> Doğal Kaynaklardan Oluşan Hava Kirliliği</a:t>
            </a:r>
          </a:p>
          <a:p>
            <a:pPr eaLnBrk="1" hangingPunct="1"/>
            <a:r>
              <a:rPr lang="tr-TR" sz="2400" b="1" smtClean="0"/>
              <a:t>Deniz yosunlarının ortama verdiği gazlar, yanardağ veya orman yangınlarından atmosfere yayılan zararlı bileşikler, doğadaki biyolojik değişimler sırasında açığa çıkan CO ve CO</a:t>
            </a:r>
            <a:r>
              <a:rPr lang="tr-TR" sz="2400" b="1" baseline="-25000" smtClean="0"/>
              <a:t>2</a:t>
            </a:r>
            <a:r>
              <a:rPr lang="tr-TR" sz="2400" b="1" smtClean="0"/>
              <a:t>, CH</a:t>
            </a:r>
            <a:r>
              <a:rPr lang="tr-TR" sz="2400" b="1" baseline="-25000" smtClean="0"/>
              <a:t>4</a:t>
            </a:r>
            <a:r>
              <a:rPr lang="tr-TR" sz="2400" b="1" smtClean="0"/>
              <a:t>, vb.</a:t>
            </a:r>
          </a:p>
          <a:p>
            <a:pPr eaLnBrk="1" hangingPunct="1"/>
            <a:r>
              <a:rPr lang="tr-TR" sz="2400" b="1" smtClean="0"/>
              <a:t> İnsan Faaliyetlerinden Oluşan Hava Kirliliği</a:t>
            </a:r>
          </a:p>
          <a:p>
            <a:pPr eaLnBrk="1" hangingPunct="1"/>
            <a:r>
              <a:rPr lang="tr-TR" sz="2400" b="1" smtClean="0"/>
              <a:t>Endüstriyel Kaynaklı Hava Kirliliği</a:t>
            </a:r>
          </a:p>
          <a:p>
            <a:pPr eaLnBrk="1" hangingPunct="1"/>
            <a:r>
              <a:rPr lang="tr-TR" sz="2400" b="1" smtClean="0"/>
              <a:t>Şehirleşme Kaynaklı Hava Kirliliği</a:t>
            </a:r>
          </a:p>
          <a:p>
            <a:pPr eaLnBrk="1" hangingPunct="1"/>
            <a:r>
              <a:rPr lang="tr-TR" sz="2400" b="1" smtClean="0"/>
              <a:t>Yakıt kaynaklı </a:t>
            </a:r>
          </a:p>
          <a:p>
            <a:pPr eaLnBrk="1" hangingPunct="1"/>
            <a:r>
              <a:rPr lang="tr-TR" sz="2400" b="1" smtClean="0"/>
              <a:t>Trafik kaynaklı</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p:txBody>
          <a:bodyPr/>
          <a:lstStyle/>
          <a:p>
            <a:pPr eaLnBrk="1" hangingPunct="1"/>
            <a:r>
              <a:rPr lang="tr-TR" sz="2300" smtClean="0"/>
              <a:t> </a:t>
            </a:r>
          </a:p>
        </p:txBody>
      </p:sp>
      <p:sp>
        <p:nvSpPr>
          <p:cNvPr id="114691" name="Rectangle 3"/>
          <p:cNvSpPr>
            <a:spLocks noGrp="1" noChangeArrowheads="1"/>
          </p:cNvSpPr>
          <p:nvPr>
            <p:ph type="body" idx="4294967295"/>
          </p:nvPr>
        </p:nvSpPr>
        <p:spPr>
          <a:xfrm>
            <a:off x="500063" y="214313"/>
            <a:ext cx="8228012" cy="5934075"/>
          </a:xfrm>
        </p:spPr>
        <p:txBody>
          <a:bodyPr/>
          <a:lstStyle/>
          <a:p>
            <a:pPr marL="0" indent="0" algn="just" eaLnBrk="1" hangingPunct="1">
              <a:buFontTx/>
              <a:buNone/>
            </a:pPr>
            <a:r>
              <a:rPr lang="tr-TR" sz="2800" b="1" smtClean="0"/>
              <a:t>ENDÜSTRİYEL KAYNAKLI HAVA KİRLİLİĞİ</a:t>
            </a:r>
            <a:r>
              <a:rPr lang="tr-TR" sz="2800" smtClean="0"/>
              <a:t> </a:t>
            </a:r>
          </a:p>
          <a:p>
            <a:pPr marL="0" indent="0" algn="just" eaLnBrk="1" hangingPunct="1">
              <a:buFontTx/>
              <a:buNone/>
            </a:pPr>
            <a:r>
              <a:rPr lang="tr-TR" sz="2400" smtClean="0"/>
              <a:t>Endüstriyel kaynaklı hava kirliliği yanlış yer seçimi, yeterli tedbir alınmadan gaz ve tozların havaya bırakılması, yanlış veya eksik teknolojilerin seçiminden kaynaklanmaktadır. Kirlenmiş şehir havasında yer alabilen toz, gaz, duman, ve aerosol halinde uçuşarak insana zarar verebilen başlıca kirleticiler :</a:t>
            </a:r>
          </a:p>
          <a:p>
            <a:pPr marL="0" indent="0" algn="just" eaLnBrk="1" hangingPunct="1">
              <a:buFontTx/>
              <a:buNone/>
            </a:pPr>
            <a:r>
              <a:rPr lang="tr-TR" sz="2400" smtClean="0"/>
              <a:t>Sülfür oksitler</a:t>
            </a:r>
          </a:p>
          <a:p>
            <a:pPr marL="0" indent="0" algn="just" eaLnBrk="1" hangingPunct="1">
              <a:buFontTx/>
              <a:buNone/>
            </a:pPr>
            <a:r>
              <a:rPr lang="tr-TR" sz="2400" smtClean="0"/>
              <a:t>CO</a:t>
            </a:r>
          </a:p>
          <a:p>
            <a:pPr marL="0" indent="0" algn="just" eaLnBrk="1" hangingPunct="1">
              <a:buFontTx/>
              <a:buNone/>
            </a:pPr>
            <a:r>
              <a:rPr lang="tr-TR" sz="2400" smtClean="0"/>
              <a:t>Çeşitli ağır metaller</a:t>
            </a:r>
          </a:p>
          <a:p>
            <a:pPr marL="0" indent="0" algn="just" eaLnBrk="1" hangingPunct="1">
              <a:buFontTx/>
              <a:buNone/>
            </a:pPr>
            <a:r>
              <a:rPr lang="tr-TR" sz="2400" smtClean="0"/>
              <a:t>Karbon partikülleri</a:t>
            </a:r>
          </a:p>
          <a:p>
            <a:pPr marL="0" indent="0" algn="just" eaLnBrk="1" hangingPunct="1">
              <a:buFontTx/>
              <a:buNone/>
            </a:pPr>
            <a:r>
              <a:rPr lang="tr-TR" sz="2400" smtClean="0"/>
              <a:t>Ozon</a:t>
            </a:r>
          </a:p>
          <a:p>
            <a:pPr marL="0" indent="0" algn="just" eaLnBrk="1" hangingPunct="1">
              <a:buFontTx/>
              <a:buNone/>
            </a:pPr>
            <a:r>
              <a:rPr lang="tr-TR" sz="2400" smtClean="0"/>
              <a:t>Doymamış hidrokarbonlar</a:t>
            </a:r>
          </a:p>
          <a:p>
            <a:pPr marL="0" indent="0" algn="just" eaLnBrk="1" hangingPunct="1">
              <a:buFontTx/>
              <a:buNone/>
            </a:pPr>
            <a:r>
              <a:rPr lang="tr-TR" sz="2400" smtClean="0"/>
              <a:t>Aldehitler</a:t>
            </a:r>
          </a:p>
          <a:p>
            <a:pPr marL="0" indent="0" algn="just" eaLnBrk="1" hangingPunct="1">
              <a:buFontTx/>
              <a:buNone/>
            </a:pPr>
            <a:r>
              <a:rPr lang="tr-TR" sz="2400" smtClean="0"/>
              <a:t>Ve hatta çeşitli kanserojen maddelerdir.</a:t>
            </a:r>
            <a:r>
              <a:rPr lang="tr-TR" sz="2400" b="1" smtClean="0"/>
              <a:t>     </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Başlık"/>
          <p:cNvSpPr>
            <a:spLocks noGrp="1"/>
          </p:cNvSpPr>
          <p:nvPr>
            <p:ph type="title" idx="4294967295"/>
          </p:nvPr>
        </p:nvSpPr>
        <p:spPr>
          <a:xfrm>
            <a:off x="500063" y="428625"/>
            <a:ext cx="8229600" cy="1011238"/>
          </a:xfrm>
        </p:spPr>
        <p:txBody>
          <a:bodyPr/>
          <a:lstStyle/>
          <a:p>
            <a:pPr eaLnBrk="1" hangingPunct="1"/>
            <a:r>
              <a:rPr lang="tr-TR" sz="2800" b="1" smtClean="0"/>
              <a:t>ŞEHİRLEŞME  KAYNAKLI HAVA KİRLİLİĞİ </a:t>
            </a:r>
            <a:r>
              <a:rPr lang="tr-TR" sz="4000" b="1" smtClean="0"/>
              <a:t/>
            </a:r>
            <a:br>
              <a:rPr lang="tr-TR" sz="4000" b="1" smtClean="0"/>
            </a:br>
            <a:endParaRPr lang="tr-TR" sz="4000" smtClean="0"/>
          </a:p>
        </p:txBody>
      </p:sp>
      <p:sp>
        <p:nvSpPr>
          <p:cNvPr id="115715" name="2 İçerik Yer Tutucusu"/>
          <p:cNvSpPr>
            <a:spLocks noGrp="1"/>
          </p:cNvSpPr>
          <p:nvPr>
            <p:ph idx="4294967295"/>
          </p:nvPr>
        </p:nvSpPr>
        <p:spPr/>
        <p:txBody>
          <a:bodyPr/>
          <a:lstStyle/>
          <a:p>
            <a:pPr marL="0" indent="0" algn="just" eaLnBrk="1" hangingPunct="1">
              <a:lnSpc>
                <a:spcPct val="90000"/>
              </a:lnSpc>
              <a:buFontTx/>
              <a:buNone/>
            </a:pPr>
            <a:r>
              <a:rPr lang="tr-TR" sz="3000" b="1" smtClean="0"/>
              <a:t>Yakıt Kaynaklı Hava Kirliliği:</a:t>
            </a:r>
          </a:p>
          <a:p>
            <a:pPr marL="0" indent="0" algn="just" eaLnBrk="1" hangingPunct="1">
              <a:lnSpc>
                <a:spcPct val="90000"/>
              </a:lnSpc>
              <a:buFontTx/>
              <a:buNone/>
            </a:pPr>
            <a:r>
              <a:rPr lang="tr-TR" sz="3000" smtClean="0"/>
              <a:t>Yakıt, esas olarak C, H ve O ‘den oluşmaktadır. Bunlara ilave olarak daha az oranlarda S, N, Cl ve diğer elementleri de içermektedir.</a:t>
            </a:r>
          </a:p>
          <a:p>
            <a:pPr marL="0" indent="0" algn="just" eaLnBrk="1" hangingPunct="1">
              <a:lnSpc>
                <a:spcPct val="90000"/>
              </a:lnSpc>
              <a:buFontTx/>
              <a:buNone/>
            </a:pPr>
            <a:r>
              <a:rPr lang="tr-TR" sz="3000" smtClean="0"/>
              <a:t>Normal Şartlarda yeterli yakıcı oksijen ortamında yakıtlar CO</a:t>
            </a:r>
            <a:r>
              <a:rPr lang="tr-TR" sz="3000" baseline="-25000" smtClean="0"/>
              <a:t>2 </a:t>
            </a:r>
            <a:r>
              <a:rPr lang="tr-TR" sz="3000" smtClean="0"/>
              <a:t>ve H</a:t>
            </a:r>
            <a:r>
              <a:rPr lang="tr-TR" sz="3000" baseline="-25000" smtClean="0"/>
              <a:t>2</a:t>
            </a:r>
            <a:r>
              <a:rPr lang="tr-TR" sz="3000" smtClean="0"/>
              <a:t>O ‘ ya dönüşürler. ( tam yanma olursa ) Ayrıca az miktarda bulunan S, N ve diğer elementler oksitlerine dönüşürler. Eğer yanma tam olarak gerçekleşmez ise, açığa çıkan gazlar içinde CO, CH</a:t>
            </a:r>
            <a:r>
              <a:rPr lang="tr-TR" sz="3000" baseline="-25000" smtClean="0"/>
              <a:t>4 </a:t>
            </a:r>
            <a:r>
              <a:rPr lang="tr-TR" sz="3000" smtClean="0"/>
              <a:t>ve katran oranı artar.</a:t>
            </a:r>
          </a:p>
          <a:p>
            <a:pPr marL="0" indent="0" eaLnBrk="1" hangingPunct="1">
              <a:lnSpc>
                <a:spcPct val="90000"/>
              </a:lnSpc>
            </a:pPr>
            <a:endParaRPr lang="tr-TR" sz="300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4294967295"/>
          </p:nvPr>
        </p:nvSpPr>
        <p:spPr>
          <a:xfrm>
            <a:off x="306388" y="460375"/>
            <a:ext cx="8531225" cy="6172200"/>
          </a:xfrm>
        </p:spPr>
        <p:txBody>
          <a:bodyPr/>
          <a:lstStyle/>
          <a:p>
            <a:pPr marL="0" indent="0" algn="just" eaLnBrk="1" hangingPunct="1">
              <a:lnSpc>
                <a:spcPct val="80000"/>
              </a:lnSpc>
            </a:pPr>
            <a:endParaRPr lang="tr-TR" sz="800" b="1" smtClean="0"/>
          </a:p>
          <a:p>
            <a:pPr marL="0" indent="0" algn="just" eaLnBrk="1" hangingPunct="1">
              <a:buFontTx/>
              <a:buNone/>
            </a:pPr>
            <a:r>
              <a:rPr lang="tr-TR" b="1" smtClean="0"/>
              <a:t>Katı Yakıtlar (Fosil yakıt)</a:t>
            </a:r>
          </a:p>
          <a:p>
            <a:pPr marL="0" indent="0" algn="just" eaLnBrk="1" hangingPunct="1">
              <a:buFontTx/>
              <a:buNone/>
            </a:pPr>
            <a:r>
              <a:rPr lang="tr-TR" sz="2000" smtClean="0"/>
              <a:t>Mol kütlesi 500000 akb ye kadar varabilen karmaşık bir karbohidrat olan selüloz, bitkilerin temel yapıtaşlarıdır. Bitkiler havasız ortam bakterileri tarafından parçalandığında O ve H atomları uzaklaşarak maddenin karbon içeriği zamanla zenginleşir. </a:t>
            </a:r>
          </a:p>
          <a:p>
            <a:pPr marL="0" indent="0" algn="just" eaLnBrk="1" hangingPunct="1">
              <a:buFontTx/>
              <a:buNone/>
            </a:pPr>
            <a:r>
              <a:rPr lang="tr-TR" sz="2000" smtClean="0"/>
              <a:t>Turba</a:t>
            </a:r>
            <a:r>
              <a:rPr lang="tr-TR" sz="2000" smtClean="0">
                <a:sym typeface="Wingdings" pitchFamily="2" charset="2"/>
              </a:rPr>
              <a:t></a:t>
            </a:r>
            <a:r>
              <a:rPr lang="tr-TR" sz="2000" smtClean="0"/>
              <a:t>linyit(%32 C) </a:t>
            </a:r>
            <a:r>
              <a:rPr lang="tr-TR" sz="2000" smtClean="0">
                <a:sym typeface="Wingdings" pitchFamily="2" charset="2"/>
              </a:rPr>
              <a:t></a:t>
            </a:r>
            <a:r>
              <a:rPr lang="tr-TR" sz="2000" smtClean="0"/>
              <a:t> yarı bitümlü kömür(%40 C) </a:t>
            </a:r>
            <a:r>
              <a:rPr lang="tr-TR" sz="2000" smtClean="0">
                <a:sym typeface="Wingdings" pitchFamily="2" charset="2"/>
              </a:rPr>
              <a:t></a:t>
            </a:r>
            <a:r>
              <a:rPr lang="tr-TR" sz="2000" smtClean="0"/>
              <a:t> bitümlü kömür(%60C)</a:t>
            </a:r>
            <a:r>
              <a:rPr lang="tr-TR" sz="2000" smtClean="0">
                <a:sym typeface="Wingdings" pitchFamily="2" charset="2"/>
              </a:rPr>
              <a:t></a:t>
            </a:r>
            <a:r>
              <a:rPr lang="tr-TR" sz="2000" smtClean="0"/>
              <a:t>taş kömürü(%80 C) </a:t>
            </a:r>
          </a:p>
          <a:p>
            <a:pPr marL="0" indent="0" algn="just" eaLnBrk="1" hangingPunct="1">
              <a:buFontTx/>
              <a:buNone/>
            </a:pPr>
            <a:r>
              <a:rPr lang="tr-TR" sz="2000" smtClean="0"/>
              <a:t>Bu olayın antrasit’e kadar ulaşması yaklaşık 300 milyon yıl alır. Buna göre kömür C, H, O ve az miktarda N, S ve diğer mineralleri içeren bir organik kayadır.  </a:t>
            </a:r>
          </a:p>
          <a:p>
            <a:pPr marL="0" indent="0" algn="just" eaLnBrk="1" hangingPunct="1">
              <a:buFontTx/>
              <a:buNone/>
            </a:pPr>
            <a:r>
              <a:rPr lang="tr-TR" sz="2000" smtClean="0"/>
              <a:t>Türkiye ‘ deki katı yakıtların büyük kısmını oluşturan linyitlerin ya da linyit kömürlerinin, yüksek nem, yüksek kükürt, yüksek kül içerdikleri, düşük ısı değerine sahip oldukları bilinmektedir.</a:t>
            </a:r>
          </a:p>
          <a:p>
            <a:pPr marL="0" indent="0" algn="just" eaLnBrk="1" hangingPunct="1">
              <a:buFontTx/>
              <a:buNone/>
            </a:pPr>
            <a:r>
              <a:rPr lang="tr-TR" sz="2000" smtClean="0"/>
              <a:t>Türkiye linyitleri bu özellikleriyle yanma sonucunda yüksek miktarda SO</a:t>
            </a:r>
            <a:r>
              <a:rPr lang="tr-TR" sz="2000" baseline="-25000" smtClean="0"/>
              <a:t>2 </a:t>
            </a:r>
            <a:r>
              <a:rPr lang="tr-TR" sz="2000" smtClean="0"/>
              <a:t>gazının havaya karışmasına sebep olmaktadır. Ayrıca linyitlerin kırılgan olması nedeniyle ince taneciklere ayrışarak tozlaşması ve havaya karışması ile partiküler hava kirliliği ortaya çıkmaktadır.</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2 İçerik Yer Tutucusu"/>
          <p:cNvSpPr>
            <a:spLocks noGrp="1"/>
          </p:cNvSpPr>
          <p:nvPr>
            <p:ph idx="4294967295"/>
          </p:nvPr>
        </p:nvSpPr>
        <p:spPr/>
        <p:txBody>
          <a:bodyPr/>
          <a:lstStyle/>
          <a:p>
            <a:pPr marL="0" indent="0" algn="just" eaLnBrk="1" hangingPunct="1">
              <a:lnSpc>
                <a:spcPct val="80000"/>
              </a:lnSpc>
              <a:buFontTx/>
              <a:buNone/>
            </a:pPr>
            <a:r>
              <a:rPr lang="tr-TR" sz="2500" b="1" smtClean="0"/>
              <a:t>Sıvı Yakıtlar (Fosil yakıt)</a:t>
            </a:r>
          </a:p>
          <a:p>
            <a:pPr marL="0" indent="0" algn="just" eaLnBrk="1" hangingPunct="1">
              <a:lnSpc>
                <a:spcPct val="80000"/>
              </a:lnSpc>
              <a:buFontTx/>
              <a:buNone/>
            </a:pPr>
            <a:r>
              <a:rPr lang="tr-TR" sz="2500" smtClean="0"/>
              <a:t>Eski denizlerde yaşayan bitki ve hayvanlar deniz dibine çökmüşler ve bakterilerce bozunmuşlardır ve üzerleri kum ve çamurla kaplanmışlardır. Kum ve çamur zamanla kum taşına dönüşmüştür. Sıcaklık ve kumtaşı kayalarının uyguladığı basınç organik maddeleri petrol ve doğal gaza çevirmiştir. Bu birikim 250 ile 500 milyon yılda oluşmuştur. </a:t>
            </a:r>
            <a:endParaRPr lang="tr-TR" sz="2500" b="1" smtClean="0"/>
          </a:p>
          <a:p>
            <a:pPr marL="0" indent="0" algn="just" eaLnBrk="1" hangingPunct="1">
              <a:lnSpc>
                <a:spcPct val="80000"/>
              </a:lnSpc>
              <a:buFontTx/>
              <a:buNone/>
            </a:pPr>
            <a:r>
              <a:rPr lang="tr-TR" sz="2500" smtClean="0"/>
              <a:t>Petrolün fraksiyonlarından  biri olan Çeşitli tiplerdeki fuel-oil’ lerin yüksek oranda kükürt içerikleri nedeniyle, yanmaları esnasında havaya fazla miktarda SO</a:t>
            </a:r>
            <a:r>
              <a:rPr lang="tr-TR" sz="2500" baseline="-25000" smtClean="0"/>
              <a:t>2 </a:t>
            </a:r>
            <a:r>
              <a:rPr lang="tr-TR" sz="2500" smtClean="0"/>
              <a:t>karışmaktadır.</a:t>
            </a:r>
          </a:p>
          <a:p>
            <a:pPr marL="0" indent="0" algn="just" eaLnBrk="1" hangingPunct="1">
              <a:lnSpc>
                <a:spcPct val="80000"/>
              </a:lnSpc>
              <a:buFontTx/>
              <a:buNone/>
            </a:pPr>
            <a:r>
              <a:rPr lang="tr-TR" sz="2500" b="1" smtClean="0"/>
              <a:t> </a:t>
            </a:r>
            <a:endParaRPr lang="tr-TR" sz="250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2 İçerik Yer Tutucusu"/>
          <p:cNvSpPr>
            <a:spLocks noGrp="1"/>
          </p:cNvSpPr>
          <p:nvPr>
            <p:ph idx="4294967295"/>
          </p:nvPr>
        </p:nvSpPr>
        <p:spPr/>
        <p:txBody>
          <a:bodyPr/>
          <a:lstStyle/>
          <a:p>
            <a:pPr marL="0" indent="0" algn="just" eaLnBrk="1" hangingPunct="1">
              <a:lnSpc>
                <a:spcPct val="90000"/>
              </a:lnSpc>
              <a:buFontTx/>
              <a:buNone/>
            </a:pPr>
            <a:r>
              <a:rPr lang="tr-TR" b="1" smtClean="0"/>
              <a:t>Gaz Yakıtlar: </a:t>
            </a:r>
          </a:p>
          <a:p>
            <a:pPr marL="0" indent="0" algn="just" eaLnBrk="1" hangingPunct="1">
              <a:lnSpc>
                <a:spcPct val="90000"/>
              </a:lnSpc>
              <a:buFontTx/>
              <a:buNone/>
            </a:pPr>
            <a:r>
              <a:rPr lang="tr-TR" smtClean="0"/>
              <a:t>Tipik bir doğal gaz yaklaşık %85 metan (CH</a:t>
            </a:r>
            <a:r>
              <a:rPr lang="tr-TR" baseline="-25000" smtClean="0"/>
              <a:t>4</a:t>
            </a:r>
            <a:r>
              <a:rPr lang="tr-TR" smtClean="0"/>
              <a:t>), % 10 etan (C</a:t>
            </a:r>
            <a:r>
              <a:rPr lang="tr-TR" baseline="-25000" smtClean="0"/>
              <a:t>2</a:t>
            </a:r>
            <a:r>
              <a:rPr lang="tr-TR" smtClean="0"/>
              <a:t>H</a:t>
            </a:r>
            <a:r>
              <a:rPr lang="tr-TR" baseline="-25000" smtClean="0"/>
              <a:t>6</a:t>
            </a:r>
            <a:r>
              <a:rPr lang="tr-TR" smtClean="0"/>
              <a:t>), %3 propan(C</a:t>
            </a:r>
            <a:r>
              <a:rPr lang="tr-TR" baseline="-25000" smtClean="0"/>
              <a:t>3</a:t>
            </a:r>
            <a:r>
              <a:rPr lang="tr-TR" smtClean="0"/>
              <a:t>H</a:t>
            </a:r>
            <a:r>
              <a:rPr lang="tr-TR" baseline="-25000" smtClean="0"/>
              <a:t>8</a:t>
            </a:r>
            <a:r>
              <a:rPr lang="tr-TR" smtClean="0"/>
              <a:t>) ve az miktarda diğer yanıcı olan ya da olmayan maddeler içerir. </a:t>
            </a:r>
          </a:p>
          <a:p>
            <a:pPr marL="0" indent="0" algn="just" eaLnBrk="1" hangingPunct="1">
              <a:lnSpc>
                <a:spcPct val="90000"/>
              </a:lnSpc>
              <a:buFontTx/>
              <a:buNone/>
            </a:pPr>
            <a:r>
              <a:rPr lang="tr-TR" smtClean="0"/>
              <a:t>Taşıma ve yakma kolaylığı, yüksek ısı değeri, katı içermemesi, kirletici bileşenlerin az olması veya kolay arındırılabilmesi, çok düşük hava ile yakılabilmesi, gaz yakıtlarını hava kirliliğini önlemede tercih edilebilir hale getirir.</a:t>
            </a:r>
            <a:r>
              <a:rPr lang="tr-TR" b="1" smtClean="0"/>
              <a:t> </a:t>
            </a:r>
            <a:endParaRPr lang="tr-TR" smtClean="0"/>
          </a:p>
          <a:p>
            <a:pPr marL="0" indent="0" eaLnBrk="1" hangingPunct="1">
              <a:lnSpc>
                <a:spcPct val="90000"/>
              </a:lnSpc>
            </a:pPr>
            <a:endParaRPr lang="tr-TR"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4294967295"/>
          </p:nvPr>
        </p:nvSpPr>
        <p:spPr>
          <a:xfrm>
            <a:off x="473075" y="285750"/>
            <a:ext cx="8670925" cy="6051550"/>
          </a:xfrm>
        </p:spPr>
        <p:txBody>
          <a:bodyPr/>
          <a:lstStyle/>
          <a:p>
            <a:pPr marL="0" indent="0" algn="just" eaLnBrk="1" hangingPunct="1">
              <a:buFontTx/>
              <a:buNone/>
            </a:pPr>
            <a:r>
              <a:rPr lang="tr-TR" sz="2200" b="1" smtClean="0"/>
              <a:t>Trafik Kaynaklı Hava Kirliliği</a:t>
            </a:r>
            <a:r>
              <a:rPr lang="tr-TR" sz="2200" smtClean="0"/>
              <a:t> </a:t>
            </a:r>
          </a:p>
          <a:p>
            <a:pPr marL="0" indent="0" algn="just" eaLnBrk="1" hangingPunct="1">
              <a:buFontTx/>
              <a:buNone/>
            </a:pPr>
            <a:r>
              <a:rPr lang="tr-TR" sz="2200" smtClean="0"/>
              <a:t>Petrolle çalışan motorlar atmosferdeki, toprak ve yüzey sularındaki kirlilikten kısmen sorumludur. Hidrokarbonların tam yanması için gerekli oksijen miktarını sağlayacak doğru yakıt/hava karışımı gereklidir. Soğuma gerçekleşmeden önce yanma tepkimesinin tamamlanabilmesi için yeterli süre mevcuttur. Egzoz gazları birincil hava kirleticileri içerir. NOx, CO ve yanmamış HK.  </a:t>
            </a:r>
          </a:p>
          <a:p>
            <a:pPr marL="0" indent="0" algn="just" eaLnBrk="1" hangingPunct="1">
              <a:buFontTx/>
              <a:buNone/>
            </a:pPr>
            <a:r>
              <a:rPr lang="tr-TR" sz="2200" smtClean="0"/>
              <a:t>Havadaki azotun motordaki yüksek sıcaklık ve yüksek basınç  altında tepkimesiyle Azot oksit oluşur.</a:t>
            </a:r>
          </a:p>
          <a:p>
            <a:pPr marL="0" indent="0" algn="just" eaLnBrk="1" hangingPunct="1">
              <a:buFontTx/>
              <a:buNone/>
            </a:pPr>
            <a:r>
              <a:rPr lang="tr-TR" sz="2200" smtClean="0"/>
              <a:t>N</a:t>
            </a:r>
            <a:r>
              <a:rPr lang="tr-TR" sz="2200" baseline="-25000" smtClean="0"/>
              <a:t>2(g)</a:t>
            </a:r>
            <a:r>
              <a:rPr lang="tr-TR" sz="2200" smtClean="0"/>
              <a:t> + O</a:t>
            </a:r>
            <a:r>
              <a:rPr lang="tr-TR" sz="2200" baseline="-25000" smtClean="0"/>
              <a:t>2(g)</a:t>
            </a:r>
            <a:r>
              <a:rPr lang="tr-TR" sz="2200" smtClean="0"/>
              <a:t> </a:t>
            </a:r>
            <a:r>
              <a:rPr lang="tr-TR" sz="2200" smtClean="0">
                <a:sym typeface="Wingdings" pitchFamily="2" charset="2"/>
              </a:rPr>
              <a:t></a:t>
            </a:r>
            <a:r>
              <a:rPr lang="tr-TR" sz="2200" smtClean="0"/>
              <a:t> 2NO</a:t>
            </a:r>
            <a:r>
              <a:rPr lang="tr-TR" sz="2200" baseline="-25000" smtClean="0"/>
              <a:t>(g)</a:t>
            </a:r>
            <a:r>
              <a:rPr lang="tr-TR" sz="2200" smtClean="0"/>
              <a:t>  </a:t>
            </a:r>
          </a:p>
          <a:p>
            <a:pPr marL="0" indent="0" algn="just" eaLnBrk="1" hangingPunct="1">
              <a:buFontTx/>
              <a:buNone/>
            </a:pPr>
            <a:r>
              <a:rPr lang="tr-TR" sz="2200" smtClean="0"/>
              <a:t>NO egzoz gazlarıyla motoru terk ederken oksijenle tepkimesi sonucu</a:t>
            </a:r>
          </a:p>
          <a:p>
            <a:pPr marL="0" indent="0" algn="just" eaLnBrk="1" hangingPunct="1">
              <a:buFontTx/>
              <a:buNone/>
            </a:pPr>
            <a:r>
              <a:rPr lang="tr-TR" sz="2200" smtClean="0"/>
              <a:t>2NO</a:t>
            </a:r>
            <a:r>
              <a:rPr lang="tr-TR" sz="2200" baseline="-25000" smtClean="0"/>
              <a:t>(g)</a:t>
            </a:r>
            <a:r>
              <a:rPr lang="tr-TR" sz="2200" smtClean="0"/>
              <a:t> + O</a:t>
            </a:r>
            <a:r>
              <a:rPr lang="tr-TR" sz="2200" baseline="-25000" smtClean="0"/>
              <a:t>2(g)</a:t>
            </a:r>
            <a:r>
              <a:rPr lang="tr-TR" sz="2200" smtClean="0"/>
              <a:t>  </a:t>
            </a:r>
            <a:r>
              <a:rPr lang="tr-TR" sz="2200" smtClean="0">
                <a:sym typeface="Wingdings" pitchFamily="2" charset="2"/>
              </a:rPr>
              <a:t></a:t>
            </a:r>
            <a:r>
              <a:rPr lang="tr-TR" sz="2200" smtClean="0"/>
              <a:t> 2NO</a:t>
            </a:r>
            <a:r>
              <a:rPr lang="tr-TR" sz="2200" baseline="-25000" smtClean="0"/>
              <a:t>2(g)</a:t>
            </a:r>
            <a:r>
              <a:rPr lang="tr-TR" sz="2200" smtClean="0"/>
              <a:t> meydana gelir.</a:t>
            </a:r>
          </a:p>
          <a:p>
            <a:pPr marL="0" indent="0" algn="just" eaLnBrk="1" hangingPunct="1">
              <a:buFontTx/>
              <a:buNone/>
            </a:pPr>
            <a:r>
              <a:rPr lang="tr-TR" sz="2200" smtClean="0"/>
              <a:t>Pistonun silindirdeki geri çekilmesi esnasında genleşme olur, basınç ve sıcaklık düşmeye başlar ve NO oluşumu durur. </a:t>
            </a:r>
          </a:p>
          <a:p>
            <a:pPr marL="0" indent="0" algn="just" eaLnBrk="1" hangingPunct="1">
              <a:buFontTx/>
              <a:buNone/>
            </a:pPr>
            <a:r>
              <a:rPr lang="tr-TR" sz="2200" smtClean="0"/>
              <a:t>Petroldeki bazı N bileşikleri  de yandıklarında NO , CN ve NH</a:t>
            </a:r>
            <a:r>
              <a:rPr lang="tr-TR" sz="2200" baseline="-25000" smtClean="0"/>
              <a:t>3</a:t>
            </a:r>
            <a:r>
              <a:rPr lang="tr-TR" sz="2200" smtClean="0"/>
              <a:t> e dönüşür.</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4294967295"/>
          </p:nvPr>
        </p:nvSpPr>
        <p:spPr/>
        <p:txBody>
          <a:bodyPr/>
          <a:lstStyle/>
          <a:p>
            <a:pPr algn="just" eaLnBrk="1" hangingPunct="1">
              <a:lnSpc>
                <a:spcPct val="80000"/>
              </a:lnSpc>
              <a:spcBef>
                <a:spcPct val="0"/>
              </a:spcBef>
            </a:pPr>
            <a:r>
              <a:rPr lang="tr-TR" sz="2200" smtClean="0"/>
              <a:t>Benzinin oktan sayısını ayarlamak, vuruntuyu azaltmak ve motor performansını iyileştirmek için benzine kurşun tetraetil veya kurşun tetrametil ilave edilmektedir. </a:t>
            </a:r>
          </a:p>
          <a:p>
            <a:pPr algn="just" eaLnBrk="1" hangingPunct="1">
              <a:lnSpc>
                <a:spcPct val="80000"/>
              </a:lnSpc>
              <a:spcBef>
                <a:spcPct val="0"/>
              </a:spcBef>
            </a:pPr>
            <a:endParaRPr lang="tr-TR" sz="2200" smtClean="0"/>
          </a:p>
          <a:p>
            <a:pPr algn="just" eaLnBrk="1" hangingPunct="1">
              <a:lnSpc>
                <a:spcPct val="80000"/>
              </a:lnSpc>
              <a:spcBef>
                <a:spcPct val="0"/>
              </a:spcBef>
            </a:pPr>
            <a:r>
              <a:rPr lang="tr-TR" sz="2200" smtClean="0"/>
              <a:t>Kurşunlu benzinin yanması sonucu egzozdan atmosfere atılan kurşunun %70-75’i inorganik kurşun bileşikleri ve %1’de organik kurşun bileşikleri halindedir. %20-25 de egzoz sistemi içerisinde veya motor yağında kalır. Yanma sonucu inorganik kuşun bileşikleri gibi kirleticiler yanında organik maddelerle klorlu maddeler bileşerek klorlu ve bromlu organo halojenli (dioksin, furan gibi) bileşiklerde oluşur. Ayrıca, aracın deposu benzinle doldurulurken yakıt tankında veya motor karbüratöründe bulunan benzin buharı ile birlikte alkil kurşun bileşikleri de serbest hale geçerek atmosfere karışır. </a:t>
            </a:r>
          </a:p>
          <a:p>
            <a:pPr eaLnBrk="1" hangingPunct="1">
              <a:lnSpc>
                <a:spcPct val="80000"/>
              </a:lnSpc>
            </a:pPr>
            <a:endParaRPr lang="tr-TR" sz="1300" smtClean="0"/>
          </a:p>
          <a:p>
            <a:pPr eaLnBrk="1" hangingPunct="1">
              <a:lnSpc>
                <a:spcPct val="80000"/>
              </a:lnSpc>
            </a:pPr>
            <a:endParaRPr lang="tr-TR" sz="130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tr-TR" sz="4000" smtClean="0"/>
              <a:t>HAVA KİRLİLİĞİNİN AZALTILMASI</a:t>
            </a:r>
          </a:p>
        </p:txBody>
      </p:sp>
      <p:sp>
        <p:nvSpPr>
          <p:cNvPr id="121859" name="Rectangle 3"/>
          <p:cNvSpPr>
            <a:spLocks noGrp="1" noChangeArrowheads="1"/>
          </p:cNvSpPr>
          <p:nvPr>
            <p:ph type="body" idx="1"/>
          </p:nvPr>
        </p:nvSpPr>
        <p:spPr/>
        <p:txBody>
          <a:bodyPr/>
          <a:lstStyle/>
          <a:p>
            <a:pPr algn="just" eaLnBrk="1" hangingPunct="1">
              <a:buFontTx/>
              <a:buNone/>
            </a:pPr>
            <a:r>
              <a:rPr lang="tr-TR" sz="2800" b="1" smtClean="0"/>
              <a:t>1) Yakıtların Islahı  </a:t>
            </a:r>
            <a:r>
              <a:rPr lang="tr-TR" sz="2800" smtClean="0"/>
              <a:t>( İyileştirilmesi )</a:t>
            </a:r>
          </a:p>
          <a:p>
            <a:pPr eaLnBrk="1" hangingPunct="1">
              <a:buFontTx/>
              <a:buNone/>
            </a:pPr>
            <a:r>
              <a:rPr lang="tr-TR" sz="2800" b="1" smtClean="0"/>
              <a:t>2) Yakma Sistemlerinin Kontrolü</a:t>
            </a:r>
          </a:p>
          <a:p>
            <a:pPr eaLnBrk="1" hangingPunct="1">
              <a:buFontTx/>
              <a:buNone/>
            </a:pPr>
            <a:r>
              <a:rPr lang="tr-TR" sz="2800" b="1" smtClean="0"/>
              <a:t>3)Benzinli araçlarda kurşunsuz benzin kullanımı</a:t>
            </a:r>
          </a:p>
          <a:p>
            <a:pPr eaLnBrk="1" hangingPunct="1">
              <a:buFontTx/>
              <a:buNone/>
            </a:pPr>
            <a:r>
              <a:rPr lang="tr-TR" sz="2800" b="1" smtClean="0"/>
              <a:t>4) Planlı Yapılaşma</a:t>
            </a:r>
          </a:p>
          <a:p>
            <a:pPr eaLnBrk="1" hangingPunct="1">
              <a:buFontTx/>
              <a:buNone/>
            </a:pPr>
            <a:r>
              <a:rPr lang="tr-TR" sz="2800" b="1" smtClean="0"/>
              <a:t>5) Fabrika, apartman ve gereken binalarda baca gazlarının filtre edilmesi</a:t>
            </a:r>
          </a:p>
          <a:p>
            <a:pPr eaLnBrk="1" hangingPunct="1">
              <a:buFontTx/>
              <a:buNone/>
            </a:pPr>
            <a:r>
              <a:rPr lang="tr-TR" sz="2800" b="1" smtClean="0"/>
              <a:t>6)Motorlu taşıtlarda katalitik dönüştürücülerin kullanılması</a:t>
            </a:r>
          </a:p>
          <a:p>
            <a:pPr eaLnBrk="1" hangingPunct="1"/>
            <a:endParaRPr lang="tr-TR" sz="2800" b="1" smtClean="0"/>
          </a:p>
          <a:p>
            <a:pPr eaLnBrk="1" hangingPunct="1"/>
            <a:endParaRPr lang="tr-TR" sz="2800" b="1"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457200" y="279400"/>
            <a:ext cx="8229600" cy="608013"/>
          </a:xfrm>
        </p:spPr>
        <p:txBody>
          <a:bodyPr/>
          <a:lstStyle/>
          <a:p>
            <a:pPr eaLnBrk="1" hangingPunct="1"/>
            <a:r>
              <a:rPr lang="tr-TR" sz="3600" b="1" smtClean="0"/>
              <a:t>HAVA KİRLİLİĞİNİN AZALTILMASI</a:t>
            </a:r>
          </a:p>
        </p:txBody>
      </p:sp>
      <p:sp>
        <p:nvSpPr>
          <p:cNvPr id="122883" name="Rectangle 3"/>
          <p:cNvSpPr>
            <a:spLocks noGrp="1" noChangeArrowheads="1"/>
          </p:cNvSpPr>
          <p:nvPr>
            <p:ph type="body" idx="4294967295"/>
          </p:nvPr>
        </p:nvSpPr>
        <p:spPr>
          <a:xfrm>
            <a:off x="177800" y="763588"/>
            <a:ext cx="8715375" cy="5332412"/>
          </a:xfrm>
        </p:spPr>
        <p:txBody>
          <a:bodyPr/>
          <a:lstStyle/>
          <a:p>
            <a:pPr marL="0" indent="0" algn="just" eaLnBrk="1" hangingPunct="1">
              <a:buFontTx/>
              <a:buNone/>
            </a:pPr>
            <a:r>
              <a:rPr lang="tr-TR" b="1" smtClean="0"/>
              <a:t>1) Yakıtların Islahı : </a:t>
            </a:r>
            <a:r>
              <a:rPr lang="tr-TR" smtClean="0"/>
              <a:t>( İyileştirilmesi )</a:t>
            </a:r>
          </a:p>
          <a:p>
            <a:pPr marL="0" indent="0" algn="just" eaLnBrk="1" hangingPunct="1">
              <a:buFontTx/>
              <a:buNone/>
            </a:pPr>
            <a:r>
              <a:rPr lang="tr-TR" smtClean="0"/>
              <a:t>Katı yakıtlardan en yaygın olarak kullanılan linyitin ıslahı kükürt oranının düşürülmesi, kül oranının düşürülmesi, ısı değerinin yükseltilmesi, yanma özelliklerinin arttırılması ile yapılabilmektedir. Kömürün yıkanması yoluyla yukarıdaki amaçlara katkıda bulunmuş olur. En az hava kirleticiye neden olan doğal gazın kullanılması hava kirliliğinin azalmasını sağlar.</a:t>
            </a:r>
          </a:p>
          <a:p>
            <a:pPr marL="0" indent="0" algn="just" eaLnBrk="1" hangingPunct="1">
              <a:buFontTx/>
              <a:buNone/>
            </a:pPr>
            <a:endParaRPr lang="tr-TR" b="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507413" cy="1143000"/>
          </a:xfrm>
        </p:spPr>
        <p:txBody>
          <a:bodyPr/>
          <a:lstStyle/>
          <a:p>
            <a:pPr algn="l" eaLnBrk="1" hangingPunct="1"/>
            <a:r>
              <a:rPr lang="tr-TR" altLang="ko-KR" sz="3000" smtClean="0"/>
              <a:t>Doğada kirlenmeye neden </a:t>
            </a:r>
            <a:r>
              <a:rPr lang="tr-TR" altLang="ko-KR" sz="3200" smtClean="0"/>
              <a:t>olan</a:t>
            </a:r>
            <a:r>
              <a:rPr lang="tr-TR" altLang="ko-KR" sz="3000" smtClean="0"/>
              <a:t> etmenleri, doğal etmenler ve insan faaliyetleri ile oluşan etmenler olmak üzere iki grupta inceleyebiliriz.</a:t>
            </a:r>
            <a:endParaRPr lang="tr-TR" sz="3000" smtClean="0"/>
          </a:p>
        </p:txBody>
      </p:sp>
      <p:sp>
        <p:nvSpPr>
          <p:cNvPr id="14339" name="Rectangle 3"/>
          <p:cNvSpPr>
            <a:spLocks noGrp="1" noChangeArrowheads="1"/>
          </p:cNvSpPr>
          <p:nvPr>
            <p:ph type="body" idx="1"/>
          </p:nvPr>
        </p:nvSpPr>
        <p:spPr>
          <a:xfrm>
            <a:off x="179388" y="1711325"/>
            <a:ext cx="8713787" cy="4525963"/>
          </a:xfrm>
        </p:spPr>
        <p:txBody>
          <a:bodyPr/>
          <a:lstStyle/>
          <a:p>
            <a:pPr eaLnBrk="1" hangingPunct="1">
              <a:buFontTx/>
              <a:buNone/>
            </a:pPr>
            <a:r>
              <a:rPr lang="tr-TR" altLang="ko-KR" sz="3000" b="1" smtClean="0"/>
              <a:t>	1) Doğal Etmenler</a:t>
            </a:r>
            <a:r>
              <a:rPr lang="tr-TR" altLang="ko-KR" sz="3000" smtClean="0"/>
              <a:t>: Depremler, volkanik patlamalar, seller gibi doğadan kaynaklanan etmenlerdir. </a:t>
            </a:r>
            <a:endParaRPr lang="tr-TR" sz="3000" smtClean="0"/>
          </a:p>
        </p:txBody>
      </p:sp>
      <p:pic>
        <p:nvPicPr>
          <p:cNvPr id="14340" name="Picture 4" descr="ANd9GcS0F1GwRlx2SoPxcKGDn5HWWrTtKhXB-wz00MKVVtlWhTJwsmc&amp;t=1&amp;usg=__5tMxvlzAz3eh_3a6joOTFEY8wJ4="/>
          <p:cNvPicPr>
            <a:picLocks noChangeAspect="1" noChangeArrowheads="1"/>
          </p:cNvPicPr>
          <p:nvPr/>
        </p:nvPicPr>
        <p:blipFill>
          <a:blip r:embed="rId2" cstate="print"/>
          <a:srcRect r="19685"/>
          <a:stretch>
            <a:fillRect/>
          </a:stretch>
        </p:blipFill>
        <p:spPr bwMode="auto">
          <a:xfrm>
            <a:off x="5003800" y="3213100"/>
            <a:ext cx="3468688" cy="3240088"/>
          </a:xfrm>
          <a:prstGeom prst="rect">
            <a:avLst/>
          </a:prstGeom>
          <a:noFill/>
          <a:ln w="9525">
            <a:noFill/>
            <a:miter lim="800000"/>
            <a:headEnd/>
            <a:tailEnd/>
          </a:ln>
        </p:spPr>
      </p:pic>
      <p:pic>
        <p:nvPicPr>
          <p:cNvPr id="14341" name="Picture 5" descr="ANd9GcRYkWWInl1wgBjLsEfaLzeAlbqFzTI5Yr6h_X40msxV0rM8BFw&amp;t=1&amp;h=160&amp;w=232&amp;usg=__4B37rXWXplvttlpIiGktkq-N8Fs="/>
          <p:cNvPicPr>
            <a:picLocks noChangeAspect="1" noChangeArrowheads="1"/>
          </p:cNvPicPr>
          <p:nvPr/>
        </p:nvPicPr>
        <p:blipFill>
          <a:blip r:embed="rId3" cstate="print"/>
          <a:srcRect/>
          <a:stretch>
            <a:fillRect/>
          </a:stretch>
        </p:blipFill>
        <p:spPr bwMode="auto">
          <a:xfrm>
            <a:off x="565150" y="3489325"/>
            <a:ext cx="4294188" cy="2963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body" idx="1"/>
          </p:nvPr>
        </p:nvSpPr>
        <p:spPr>
          <a:xfrm>
            <a:off x="0" y="228600"/>
            <a:ext cx="9144000" cy="6400800"/>
          </a:xfrm>
        </p:spPr>
        <p:txBody>
          <a:bodyPr/>
          <a:lstStyle/>
          <a:p>
            <a:pPr algn="just" eaLnBrk="1" hangingPunct="1">
              <a:lnSpc>
                <a:spcPct val="80000"/>
              </a:lnSpc>
              <a:buFontTx/>
              <a:buNone/>
            </a:pPr>
            <a:r>
              <a:rPr lang="tr-TR" sz="2400" b="1" smtClean="0"/>
              <a:t>2) Yakma Sistemlerinin Kontrolü:</a:t>
            </a:r>
          </a:p>
          <a:p>
            <a:pPr algn="just" eaLnBrk="1" hangingPunct="1">
              <a:lnSpc>
                <a:spcPct val="80000"/>
              </a:lnSpc>
              <a:buFontTx/>
              <a:buNone/>
            </a:pPr>
            <a:r>
              <a:rPr lang="tr-TR" sz="2000" smtClean="0"/>
              <a:t>	Hava kirliliğine sebep olan kirleticileri yanma ortamında çeşitli yollarla tutmak mümkündür. Örneğin yanma ortamına kireç taşı ilavesi yoluyla SO</a:t>
            </a:r>
            <a:r>
              <a:rPr lang="tr-TR" sz="2000" baseline="-25000" smtClean="0"/>
              <a:t>2</a:t>
            </a:r>
            <a:r>
              <a:rPr lang="tr-TR" sz="2000" smtClean="0"/>
              <a:t>  ’nin havaya karışan miktarı azaltılabilir.</a:t>
            </a:r>
          </a:p>
          <a:p>
            <a:pPr algn="just" eaLnBrk="1" hangingPunct="1">
              <a:lnSpc>
                <a:spcPct val="80000"/>
              </a:lnSpc>
              <a:buFontTx/>
              <a:buNone/>
            </a:pPr>
            <a:r>
              <a:rPr lang="tr-TR" sz="2000" smtClean="0"/>
              <a:t>    </a:t>
            </a:r>
          </a:p>
          <a:p>
            <a:pPr algn="just" eaLnBrk="1" hangingPunct="1">
              <a:lnSpc>
                <a:spcPct val="80000"/>
              </a:lnSpc>
              <a:buFontTx/>
              <a:buNone/>
            </a:pPr>
            <a:r>
              <a:rPr lang="tr-TR" sz="2000" smtClean="0"/>
              <a:t>	 	CaCO</a:t>
            </a:r>
            <a:r>
              <a:rPr lang="tr-TR" sz="2000" baseline="-25000" smtClean="0"/>
              <a:t>3</a:t>
            </a:r>
            <a:r>
              <a:rPr lang="tr-TR" sz="2000" smtClean="0"/>
              <a:t> (Kireç Taşı) + ısı </a:t>
            </a:r>
            <a:r>
              <a:rPr lang="tr-TR" sz="2000" smtClean="0">
                <a:sym typeface="Wingdings" pitchFamily="2" charset="2"/>
              </a:rPr>
              <a:t></a:t>
            </a:r>
            <a:r>
              <a:rPr lang="tr-TR" sz="2000" smtClean="0"/>
              <a:t>           CaO + CO</a:t>
            </a:r>
            <a:r>
              <a:rPr lang="tr-TR" sz="2000" baseline="-25000" smtClean="0"/>
              <a:t>2</a:t>
            </a:r>
            <a:r>
              <a:rPr lang="tr-TR" sz="2000" smtClean="0"/>
              <a:t> ( g )</a:t>
            </a:r>
          </a:p>
          <a:p>
            <a:pPr algn="just" eaLnBrk="1" hangingPunct="1">
              <a:lnSpc>
                <a:spcPct val="80000"/>
              </a:lnSpc>
              <a:buFontTx/>
              <a:buNone/>
            </a:pPr>
            <a:r>
              <a:rPr lang="tr-TR" sz="2000" smtClean="0"/>
              <a:t>    </a:t>
            </a:r>
          </a:p>
          <a:p>
            <a:pPr algn="just" eaLnBrk="1" hangingPunct="1">
              <a:lnSpc>
                <a:spcPct val="80000"/>
              </a:lnSpc>
              <a:buFontTx/>
              <a:buNone/>
            </a:pPr>
            <a:r>
              <a:rPr lang="tr-TR" sz="2000" smtClean="0"/>
              <a:t>    		CaO + SO</a:t>
            </a:r>
            <a:r>
              <a:rPr lang="tr-TR" sz="2000" baseline="-25000" smtClean="0"/>
              <a:t>2</a:t>
            </a:r>
            <a:r>
              <a:rPr lang="tr-TR" sz="2000" smtClean="0"/>
              <a:t>       </a:t>
            </a:r>
            <a:r>
              <a:rPr lang="tr-TR" sz="2000" smtClean="0">
                <a:sym typeface="Wingdings" pitchFamily="2" charset="2"/>
              </a:rPr>
              <a:t></a:t>
            </a:r>
            <a:r>
              <a:rPr lang="tr-TR" sz="2000" smtClean="0"/>
              <a:t>         CaSO</a:t>
            </a:r>
            <a:r>
              <a:rPr lang="tr-TR" sz="2000" baseline="-25000" smtClean="0"/>
              <a:t>3</a:t>
            </a:r>
            <a:r>
              <a:rPr lang="tr-TR" sz="2000" smtClean="0"/>
              <a:t> ( k )</a:t>
            </a:r>
          </a:p>
          <a:p>
            <a:pPr algn="just" eaLnBrk="1" hangingPunct="1">
              <a:lnSpc>
                <a:spcPct val="80000"/>
              </a:lnSpc>
              <a:buFontTx/>
              <a:buNone/>
            </a:pPr>
            <a:r>
              <a:rPr lang="tr-TR" sz="2000" smtClean="0"/>
              <a:t>	Yanma odası koşulları düzeltilmek suretiyle NOx oluşumunda önemli boyutlarda kontrol altına alınabilir.</a:t>
            </a:r>
          </a:p>
          <a:p>
            <a:pPr algn="just" eaLnBrk="1" hangingPunct="1">
              <a:lnSpc>
                <a:spcPct val="80000"/>
              </a:lnSpc>
              <a:buFontTx/>
              <a:buNone/>
            </a:pPr>
            <a:endParaRPr lang="tr-TR" sz="2000" b="1" smtClean="0"/>
          </a:p>
          <a:p>
            <a:pPr algn="just" eaLnBrk="1" hangingPunct="1">
              <a:lnSpc>
                <a:spcPct val="80000"/>
              </a:lnSpc>
              <a:buFontTx/>
              <a:buNone/>
            </a:pPr>
            <a:r>
              <a:rPr lang="tr-TR" sz="2400" b="1" smtClean="0"/>
              <a:t>3)Benzinli araçlarda kurşunsuz benzin kullanımı</a:t>
            </a:r>
            <a:r>
              <a:rPr lang="tr-TR" sz="1800" b="1" smtClean="0"/>
              <a:t>nın</a:t>
            </a:r>
            <a:r>
              <a:rPr lang="tr-TR" sz="2400" b="1" smtClean="0"/>
              <a:t> </a:t>
            </a:r>
            <a:r>
              <a:rPr lang="tr-TR" sz="1800" smtClean="0"/>
              <a:t> </a:t>
            </a:r>
            <a:r>
              <a:rPr lang="tr-TR" sz="2000" smtClean="0"/>
              <a:t>yaygınlaştırılması Pb’ dan kaynaklanan hava kirliliğinin önemli miktarda azaltmaktadır.</a:t>
            </a:r>
          </a:p>
          <a:p>
            <a:pPr algn="just" eaLnBrk="1" hangingPunct="1">
              <a:lnSpc>
                <a:spcPct val="80000"/>
              </a:lnSpc>
              <a:buFontTx/>
              <a:buNone/>
            </a:pPr>
            <a:endParaRPr lang="tr-TR" sz="2000" smtClean="0"/>
          </a:p>
          <a:p>
            <a:pPr algn="just" eaLnBrk="1" hangingPunct="1">
              <a:lnSpc>
                <a:spcPct val="80000"/>
              </a:lnSpc>
              <a:buFontTx/>
              <a:buNone/>
            </a:pPr>
            <a:r>
              <a:rPr lang="tr-TR" sz="2000" smtClean="0"/>
              <a:t>	Taşıtlardan kaynaklanan CO</a:t>
            </a:r>
            <a:r>
              <a:rPr lang="tr-TR" sz="2000" baseline="-25000" smtClean="0"/>
              <a:t>2 </a:t>
            </a:r>
            <a:r>
              <a:rPr lang="tr-TR" sz="2000" smtClean="0"/>
              <a:t>‘ in yaklaşık % 50 ‘ si atmosferde sera etkisi yaratmaktadır. Karbüratördeki benzinin buharlaşması nedeni ile özellikle sıcak havalarda motor emisyonunun %5 – 10 ‘ u atmosfere karışmaktadır. Araçların optimum şartlarda çalışmaması dolayısıyla ortaya çıkardığı hava kirliliği motorun bakımlarının sürekli kontrol  edilmesi yoluyla azaltılabilir.</a:t>
            </a:r>
          </a:p>
          <a:p>
            <a:pPr eaLnBrk="1" hangingPunct="1">
              <a:lnSpc>
                <a:spcPct val="80000"/>
              </a:lnSpc>
            </a:pPr>
            <a:endParaRPr lang="tr-TR" sz="200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Başlık"/>
          <p:cNvSpPr>
            <a:spLocks noGrp="1"/>
          </p:cNvSpPr>
          <p:nvPr>
            <p:ph type="title" idx="4294967295"/>
          </p:nvPr>
        </p:nvSpPr>
        <p:spPr/>
        <p:txBody>
          <a:bodyPr/>
          <a:lstStyle/>
          <a:p>
            <a:pPr eaLnBrk="1" hangingPunct="1"/>
            <a:r>
              <a:rPr lang="tr-TR" sz="4000" b="1" smtClean="0"/>
              <a:t>4) Planlı Yapılaşma:</a:t>
            </a:r>
            <a:r>
              <a:rPr lang="tr-TR" sz="4000" smtClean="0"/>
              <a:t/>
            </a:r>
            <a:br>
              <a:rPr lang="tr-TR" sz="4000" smtClean="0"/>
            </a:br>
            <a:endParaRPr lang="tr-TR" sz="4000" smtClean="0"/>
          </a:p>
        </p:txBody>
      </p:sp>
      <p:sp>
        <p:nvSpPr>
          <p:cNvPr id="124931" name="2 İçerik Yer Tutucusu"/>
          <p:cNvSpPr>
            <a:spLocks noGrp="1"/>
          </p:cNvSpPr>
          <p:nvPr>
            <p:ph idx="4294967295"/>
          </p:nvPr>
        </p:nvSpPr>
        <p:spPr/>
        <p:txBody>
          <a:bodyPr/>
          <a:lstStyle/>
          <a:p>
            <a:pPr marL="0" indent="0" algn="just" eaLnBrk="1" hangingPunct="1">
              <a:lnSpc>
                <a:spcPct val="70000"/>
              </a:lnSpc>
              <a:buFontTx/>
              <a:buNone/>
            </a:pPr>
            <a:r>
              <a:rPr lang="tr-TR" sz="2000" smtClean="0"/>
              <a:t>Kış mevsimi boyunca daha fazla görülen ve sağlık koşullarını zorlayan hava kirliliğinin diğer nedenleri de çarpık kentleşme, yer yer yüksek yapılaşma, rüzgar yönünün yeterince değerlendirilememesi, kentin topografik yapısıdır. </a:t>
            </a:r>
          </a:p>
          <a:p>
            <a:pPr marL="0" indent="0" algn="just" eaLnBrk="1" hangingPunct="1">
              <a:lnSpc>
                <a:spcPct val="70000"/>
              </a:lnSpc>
              <a:buFontTx/>
              <a:buNone/>
            </a:pPr>
            <a:r>
              <a:rPr lang="tr-TR" sz="2000" smtClean="0"/>
              <a:t>Kentsel alan kullanımında doğru yer seçimi, kent üzerindeki hâkim rüzgâr ve güneş yönünün değerlendirilmesi, gerekmedikçe yüksek yapılaşmalara yer verilmemesi muhtemel hava kirliliğinin azaltılmasında  önemli rol oynamaktadır.</a:t>
            </a:r>
          </a:p>
          <a:p>
            <a:pPr marL="0" indent="0" algn="just" eaLnBrk="1" hangingPunct="1">
              <a:lnSpc>
                <a:spcPct val="70000"/>
              </a:lnSpc>
              <a:buFontTx/>
              <a:buNone/>
            </a:pPr>
            <a:r>
              <a:rPr lang="tr-TR" sz="2000" smtClean="0"/>
              <a:t>Binaların konumlandırılmalarında güneş yönünün iyi değerlendirilmesi ve ısınma ve aydınlanmanın güneş ışığı ile ne fazla oranda sağlanabilmesi, tasarruf sağlayacağı gibi hava kirliliğini de daha azaltacaktır. </a:t>
            </a:r>
          </a:p>
          <a:p>
            <a:pPr marL="0" indent="0" algn="just" eaLnBrk="1" hangingPunct="1">
              <a:lnSpc>
                <a:spcPct val="70000"/>
              </a:lnSpc>
              <a:buFontTx/>
              <a:buNone/>
            </a:pPr>
            <a:r>
              <a:rPr lang="tr-TR" sz="2000" smtClean="0"/>
              <a:t>Kent mekânlarında yer alan yeşil alanlar O</a:t>
            </a:r>
            <a:r>
              <a:rPr lang="tr-TR" sz="2000" baseline="-25000" smtClean="0"/>
              <a:t>2</a:t>
            </a:r>
            <a:r>
              <a:rPr lang="tr-TR" sz="2000" smtClean="0"/>
              <a:t> üretimi, CO</a:t>
            </a:r>
            <a:r>
              <a:rPr lang="tr-TR" sz="2000" baseline="-25000" smtClean="0"/>
              <a:t>2</a:t>
            </a:r>
            <a:r>
              <a:rPr lang="tr-TR" sz="2000" smtClean="0"/>
              <a:t> harcaması, toz zerreciklerini filtre etmesi, bazı gazları tutması sebebi ile hava kirliliğinin azaltılmasına yardımcı olurlar.</a:t>
            </a:r>
          </a:p>
          <a:p>
            <a:pPr marL="0" indent="0" eaLnBrk="1" hangingPunct="1">
              <a:lnSpc>
                <a:spcPct val="70000"/>
              </a:lnSpc>
              <a:buFontTx/>
              <a:buNone/>
            </a:pPr>
            <a:endParaRPr lang="tr-TR" sz="2000" smtClean="0"/>
          </a:p>
          <a:p>
            <a:pPr marL="0" indent="0" eaLnBrk="1" hangingPunct="1">
              <a:lnSpc>
                <a:spcPct val="70000"/>
              </a:lnSpc>
              <a:buFontTx/>
              <a:buNone/>
            </a:pPr>
            <a:r>
              <a:rPr lang="tr-TR" sz="2400" b="1" smtClean="0"/>
              <a:t>5) Fabrikalardan çıkan baca gazlarının filtre edilmesi, tozların tutulması, endüstriyel kaynaklı hava kirliliğini azaltmada önemli katkıda bulunur</a:t>
            </a:r>
            <a:r>
              <a:rPr lang="tr-TR" sz="2000" smtClean="0"/>
              <a:t>.</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4294967295"/>
          </p:nvPr>
        </p:nvSpPr>
        <p:spPr>
          <a:xfrm>
            <a:off x="179388" y="115888"/>
            <a:ext cx="8785225" cy="6121400"/>
          </a:xfrm>
        </p:spPr>
        <p:txBody>
          <a:bodyPr/>
          <a:lstStyle/>
          <a:p>
            <a:pPr marL="0" indent="0" algn="just" eaLnBrk="1" hangingPunct="1">
              <a:spcBef>
                <a:spcPts val="400"/>
              </a:spcBef>
              <a:spcAft>
                <a:spcPts val="400"/>
              </a:spcAft>
              <a:buFontTx/>
              <a:buNone/>
            </a:pPr>
            <a:r>
              <a:rPr lang="tr-TR" b="1" smtClean="0"/>
              <a:t>6)Katalitik dönüştürücülerin kullanılması</a:t>
            </a:r>
          </a:p>
          <a:p>
            <a:pPr marL="0" indent="0" eaLnBrk="1" hangingPunct="1">
              <a:spcBef>
                <a:spcPts val="400"/>
              </a:spcBef>
              <a:spcAft>
                <a:spcPts val="400"/>
              </a:spcAft>
              <a:buFontTx/>
              <a:buNone/>
            </a:pPr>
            <a:r>
              <a:rPr lang="tr-TR" sz="2800" b="1" smtClean="0"/>
              <a:t>Katalitik dönüştürücüler motorlu araçlarda CO ve NO çıkışını azaltır. Platin (Pt) veya rodyumdan (Rh) oluşan katalizörler kullanılır. Pt yanmamış hidrokarbanların oksijenle tam yanmasını sağlar. Rodyum ise CO ve NO yu CO</a:t>
            </a:r>
            <a:r>
              <a:rPr lang="tr-TR" sz="2800" b="1" baseline="-25000" smtClean="0"/>
              <a:t>2</a:t>
            </a:r>
            <a:r>
              <a:rPr lang="tr-TR" sz="2800" b="1" smtClean="0"/>
              <a:t> ve N</a:t>
            </a:r>
            <a:r>
              <a:rPr lang="tr-TR" sz="2800" b="1" baseline="-25000" smtClean="0"/>
              <a:t>2</a:t>
            </a:r>
            <a:r>
              <a:rPr lang="tr-TR" sz="2800" b="1" smtClean="0"/>
              <a:t> ye dönüştürür.  Ancak kurşun katalizörlerin etkinliğini bozduğu için ancak kurşunsuz benzinler yakıt olarak kullanılır.</a:t>
            </a:r>
          </a:p>
          <a:p>
            <a:pPr marL="0" indent="0" algn="just" eaLnBrk="1" hangingPunct="1">
              <a:spcBef>
                <a:spcPts val="400"/>
              </a:spcBef>
              <a:spcAft>
                <a:spcPts val="400"/>
              </a:spcAft>
              <a:buFontTx/>
              <a:buNone/>
            </a:pPr>
            <a:r>
              <a:rPr lang="tr-TR" sz="2800" b="1" smtClean="0"/>
              <a:t> 				     </a:t>
            </a:r>
          </a:p>
          <a:p>
            <a:pPr marL="0" indent="0" algn="just" eaLnBrk="1" hangingPunct="1">
              <a:spcBef>
                <a:spcPts val="400"/>
              </a:spcBef>
              <a:spcAft>
                <a:spcPts val="400"/>
              </a:spcAft>
              <a:buFontTx/>
              <a:buNone/>
            </a:pPr>
            <a:r>
              <a:rPr lang="tr-TR" b="1" smtClean="0"/>
              <a:t>	</a:t>
            </a:r>
          </a:p>
        </p:txBody>
      </p:sp>
      <p:pic>
        <p:nvPicPr>
          <p:cNvPr id="125955" name="Picture 4" descr="ANd9GcQHEIbNsC4gz9DnevOEPSH4WxZIkNLXu9AYqwkaWe6X-qxL8OitMQ"/>
          <p:cNvPicPr>
            <a:picLocks noChangeAspect="1" noChangeArrowheads="1"/>
          </p:cNvPicPr>
          <p:nvPr/>
        </p:nvPicPr>
        <p:blipFill>
          <a:blip r:embed="rId2" cstate="print"/>
          <a:srcRect/>
          <a:stretch>
            <a:fillRect/>
          </a:stretch>
        </p:blipFill>
        <p:spPr bwMode="auto">
          <a:xfrm>
            <a:off x="4643438" y="4260850"/>
            <a:ext cx="3960812" cy="2408238"/>
          </a:xfrm>
          <a:prstGeom prst="rect">
            <a:avLst/>
          </a:prstGeom>
          <a:noFill/>
          <a:ln w="9525">
            <a:noFill/>
            <a:miter lim="800000"/>
            <a:headEnd/>
            <a:tailEnd/>
          </a:ln>
        </p:spPr>
      </p:pic>
      <p:pic>
        <p:nvPicPr>
          <p:cNvPr id="125956" name="Picture 6" descr="ANd9GcThPNBKhfvIp5g2pDdaIBwveySu3KQgX6oHHxmab9ORzgaDPCFS0HdRSjH_"/>
          <p:cNvPicPr>
            <a:picLocks noChangeAspect="1" noChangeArrowheads="1"/>
          </p:cNvPicPr>
          <p:nvPr/>
        </p:nvPicPr>
        <p:blipFill>
          <a:blip r:embed="rId3" cstate="print"/>
          <a:srcRect/>
          <a:stretch>
            <a:fillRect/>
          </a:stretch>
        </p:blipFill>
        <p:spPr bwMode="auto">
          <a:xfrm>
            <a:off x="827088" y="4279900"/>
            <a:ext cx="3097212" cy="231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457200" y="520700"/>
            <a:ext cx="8229600" cy="509588"/>
          </a:xfrm>
        </p:spPr>
        <p:txBody>
          <a:bodyPr/>
          <a:lstStyle/>
          <a:p>
            <a:pPr eaLnBrk="1" hangingPunct="1"/>
            <a:r>
              <a:rPr lang="tr-TR" sz="2800" smtClean="0"/>
              <a:t>HAVA KALİTESİNİN TAYİNİ </a:t>
            </a:r>
          </a:p>
        </p:txBody>
      </p:sp>
      <p:sp>
        <p:nvSpPr>
          <p:cNvPr id="126979" name="Rectangle 3"/>
          <p:cNvSpPr>
            <a:spLocks noGrp="1" noChangeArrowheads="1"/>
          </p:cNvSpPr>
          <p:nvPr>
            <p:ph type="body" idx="4294967295"/>
          </p:nvPr>
        </p:nvSpPr>
        <p:spPr>
          <a:xfrm>
            <a:off x="457200" y="1052513"/>
            <a:ext cx="8229600" cy="5043487"/>
          </a:xfrm>
        </p:spPr>
        <p:txBody>
          <a:bodyPr/>
          <a:lstStyle/>
          <a:p>
            <a:pPr algn="just" eaLnBrk="1" hangingPunct="1">
              <a:lnSpc>
                <a:spcPct val="90000"/>
              </a:lnSpc>
            </a:pPr>
            <a:r>
              <a:rPr lang="tr-TR" sz="2800" smtClean="0"/>
              <a:t>Hava kalitesinin tayininde temiz havanın tanımlanma güçlüğü vardır. Temiz hava denince akla sanayi ve şehirleşmenin getirdiği, ya da artırdığı gazların olmadığı hava denebilir. Bu kirliliğin doğal kaynaklı olabileceği durumlar da vardır. Ayrıca havada da her zaman bir miktarda su buharı vardır. </a:t>
            </a:r>
          </a:p>
          <a:p>
            <a:pPr algn="just" eaLnBrk="1" hangingPunct="1">
              <a:lnSpc>
                <a:spcPct val="90000"/>
              </a:lnSpc>
            </a:pPr>
            <a:endParaRPr lang="tr-TR" sz="2800" smtClean="0"/>
          </a:p>
          <a:p>
            <a:pPr algn="just" eaLnBrk="1" hangingPunct="1">
              <a:lnSpc>
                <a:spcPct val="90000"/>
              </a:lnSpc>
            </a:pPr>
            <a:r>
              <a:rPr lang="tr-TR" sz="2800" smtClean="0"/>
              <a:t>Hava kalitesini belirlemede başlıca şu tayinler yapılır ;</a:t>
            </a:r>
          </a:p>
          <a:p>
            <a:pPr algn="just" eaLnBrk="1" hangingPunct="1">
              <a:lnSpc>
                <a:spcPct val="90000"/>
              </a:lnSpc>
            </a:pPr>
            <a:r>
              <a:rPr lang="tr-TR" sz="2800" smtClean="0"/>
              <a:t>Partikül Tayini</a:t>
            </a:r>
          </a:p>
          <a:p>
            <a:pPr algn="just" eaLnBrk="1" hangingPunct="1">
              <a:lnSpc>
                <a:spcPct val="90000"/>
              </a:lnSpc>
            </a:pPr>
            <a:r>
              <a:rPr lang="tr-TR" sz="2800" smtClean="0"/>
              <a:t>Gaz Tayini</a:t>
            </a:r>
          </a:p>
          <a:p>
            <a:pPr algn="just" eaLnBrk="1" hangingPunct="1">
              <a:lnSpc>
                <a:spcPct val="90000"/>
              </a:lnSpc>
            </a:pPr>
            <a:r>
              <a:rPr lang="tr-TR" sz="2800" smtClean="0"/>
              <a:t>Duman Tayini</a:t>
            </a:r>
          </a:p>
          <a:p>
            <a:pPr algn="just" eaLnBrk="1" hangingPunct="1">
              <a:lnSpc>
                <a:spcPct val="90000"/>
              </a:lnSpc>
            </a:pPr>
            <a:endParaRPr lang="tr-TR" sz="2800" b="1"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63"/>
          <p:cNvSpPr txBox="1">
            <a:spLocks noChangeArrowheads="1"/>
          </p:cNvSpPr>
          <p:nvPr/>
        </p:nvSpPr>
        <p:spPr bwMode="auto">
          <a:xfrm>
            <a:off x="1801813" y="547688"/>
            <a:ext cx="6083300" cy="369887"/>
          </a:xfrm>
          <a:prstGeom prst="rect">
            <a:avLst/>
          </a:prstGeom>
          <a:noFill/>
          <a:ln w="9525">
            <a:noFill/>
            <a:miter lim="800000"/>
            <a:headEnd/>
            <a:tailEnd/>
          </a:ln>
        </p:spPr>
        <p:txBody>
          <a:bodyPr lIns="91394" tIns="45697" rIns="91394" bIns="45697">
            <a:spAutoFit/>
          </a:bodyPr>
          <a:lstStyle/>
          <a:p>
            <a:pPr defTabSz="912813">
              <a:spcBef>
                <a:spcPct val="50000"/>
              </a:spcBef>
            </a:pPr>
            <a:r>
              <a:rPr lang="tr-TR" u="sng">
                <a:latin typeface="Calibri" pitchFamily="34" charset="0"/>
                <a:cs typeface="Arial" charset="0"/>
              </a:rPr>
              <a:t> Kısa vadeli ve uzun vadeli hava kalitesi sınır değerleri :</a:t>
            </a:r>
          </a:p>
        </p:txBody>
      </p:sp>
      <p:pic>
        <p:nvPicPr>
          <p:cNvPr id="128003" name="Picture 65" descr="Resim29"/>
          <p:cNvPicPr>
            <a:picLocks noChangeAspect="1" noChangeArrowheads="1"/>
          </p:cNvPicPr>
          <p:nvPr/>
        </p:nvPicPr>
        <p:blipFill>
          <a:blip r:embed="rId2" cstate="print"/>
          <a:srcRect/>
          <a:stretch>
            <a:fillRect/>
          </a:stretch>
        </p:blipFill>
        <p:spPr bwMode="auto">
          <a:xfrm>
            <a:off x="1358900" y="1233488"/>
            <a:ext cx="6246813" cy="4722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Grp="1" noChangeArrowheads="1"/>
          </p:cNvSpPr>
          <p:nvPr>
            <p:ph type="ctrTitle"/>
          </p:nvPr>
        </p:nvSpPr>
        <p:spPr/>
        <p:txBody>
          <a:bodyPr/>
          <a:lstStyle/>
          <a:p>
            <a:pPr eaLnBrk="1" hangingPunct="1"/>
            <a:r>
              <a:rPr lang="tr-TR" smtClean="0"/>
              <a:t>SU KİRLİLİĞİ</a:t>
            </a:r>
          </a:p>
        </p:txBody>
      </p:sp>
      <p:sp>
        <p:nvSpPr>
          <p:cNvPr id="129027" name="Rectangle 5"/>
          <p:cNvSpPr>
            <a:spLocks noGrp="1" noChangeArrowheads="1"/>
          </p:cNvSpPr>
          <p:nvPr>
            <p:ph type="subTitle" idx="1"/>
          </p:nvPr>
        </p:nvSpPr>
        <p:spPr/>
        <p:txBody>
          <a:bodyPr/>
          <a:lstStyle/>
          <a:p>
            <a:pPr eaLnBrk="1" hangingPunct="1"/>
            <a:r>
              <a:rPr lang="tr-TR" smtClean="0"/>
              <a:t>(VI. Bölüm)</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4294967295"/>
          </p:nvPr>
        </p:nvSpPr>
        <p:spPr>
          <a:xfrm>
            <a:off x="468313" y="831850"/>
            <a:ext cx="8370887" cy="6026150"/>
          </a:xfrm>
        </p:spPr>
        <p:txBody>
          <a:bodyPr/>
          <a:lstStyle/>
          <a:p>
            <a:pPr marL="0" indent="0" algn="just" eaLnBrk="1" hangingPunct="1">
              <a:lnSpc>
                <a:spcPct val="90000"/>
              </a:lnSpc>
              <a:buFontTx/>
              <a:buNone/>
            </a:pPr>
            <a:r>
              <a:rPr lang="tr-TR" sz="3400" b="1" smtClean="0"/>
              <a:t>Doğal çevrenin önemli bir kısmını oluşturan akarsu, göl, denizler ve içme su kaynaklarının çeşitli etkenlerle bozularak canlı hayatını olumsuz yönde etkilemesi </a:t>
            </a:r>
            <a:r>
              <a:rPr lang="tr-TR" sz="3400" b="1" i="1" smtClean="0">
                <a:solidFill>
                  <a:srgbClr val="CC0000"/>
                </a:solidFill>
              </a:rPr>
              <a:t>su kirliliği</a:t>
            </a:r>
            <a:r>
              <a:rPr lang="tr-TR" sz="3400" b="1" smtClean="0"/>
              <a:t> olarak adlandırılır.</a:t>
            </a:r>
          </a:p>
          <a:p>
            <a:pPr marL="0" indent="0" algn="just" eaLnBrk="1" hangingPunct="1">
              <a:lnSpc>
                <a:spcPct val="90000"/>
              </a:lnSpc>
              <a:buFontTx/>
              <a:buNone/>
            </a:pPr>
            <a:r>
              <a:rPr lang="tr-TR" sz="3400" b="1" smtClean="0"/>
              <a:t>Susuz yaşam mümkün değildir. İnsan gıda almadan haftalarca yaşayabilir, fakat su içmeden ancak birkaç gün yaşamını sürdürebilir. Bu yüzden içme ve kullanma suyu sürekli ve güvenilir bir şekilde temin edilebilmelidir. </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p:cNvSpPr>
          <p:nvPr>
            <p:ph type="body" idx="4294967295"/>
          </p:nvPr>
        </p:nvSpPr>
        <p:spPr>
          <a:xfrm>
            <a:off x="0" y="228600"/>
            <a:ext cx="6264275" cy="6121400"/>
          </a:xfrm>
        </p:spPr>
        <p:txBody>
          <a:bodyPr/>
          <a:lstStyle/>
          <a:p>
            <a:pPr eaLnBrk="1" hangingPunct="1">
              <a:buFontTx/>
              <a:buNone/>
            </a:pPr>
            <a:r>
              <a:rPr lang="tr-TR" sz="3300" b="1" smtClean="0"/>
              <a:t>	Yeryüzündeki suların çok büyük bir kısmı birbiriyle bağlantı halinde olduğundan herhangi bir bölgedeki değişim ve birikim başka bölgelerde de etkisini gösterebilir.</a:t>
            </a:r>
          </a:p>
          <a:p>
            <a:pPr eaLnBrk="1" hangingPunct="1">
              <a:buFontTx/>
              <a:buNone/>
            </a:pPr>
            <a:r>
              <a:rPr lang="tr-TR" sz="3300" b="1" smtClean="0"/>
              <a:t>	İnsanların içme, kullanma, endüstri ve tarımsal sulama gibi gereksinmeleri karşıladıktan sonra su nitelik değişimlerine yani kirlenmeye uğramaktadır.</a:t>
            </a:r>
          </a:p>
        </p:txBody>
      </p:sp>
      <p:pic>
        <p:nvPicPr>
          <p:cNvPr id="131075" name="Picture 5" descr="ANd9GcQ67GFEJ2MUmTumvQYM3K-bXHRpRIh_pVuaAMDd9MDicAzfZ7MBeQ"/>
          <p:cNvPicPr>
            <a:picLocks noChangeAspect="1" noChangeArrowheads="1"/>
          </p:cNvPicPr>
          <p:nvPr/>
        </p:nvPicPr>
        <p:blipFill>
          <a:blip r:embed="rId2" cstate="print"/>
          <a:srcRect t="7297" b="4378"/>
          <a:stretch>
            <a:fillRect/>
          </a:stretch>
        </p:blipFill>
        <p:spPr bwMode="auto">
          <a:xfrm>
            <a:off x="6300788" y="115888"/>
            <a:ext cx="2765425" cy="3259137"/>
          </a:xfrm>
          <a:prstGeom prst="rect">
            <a:avLst/>
          </a:prstGeom>
          <a:noFill/>
          <a:ln w="9525">
            <a:noFill/>
            <a:miter lim="800000"/>
            <a:headEnd/>
            <a:tailEnd/>
          </a:ln>
        </p:spPr>
      </p:pic>
      <p:pic>
        <p:nvPicPr>
          <p:cNvPr id="131076" name="Picture 5" descr="ANd9GcSN8XeolnUq712yNb5NTH0aTeLchuEz5P21raMTXUOp2kNv5YnqWQ"/>
          <p:cNvPicPr>
            <a:picLocks noChangeAspect="1" noChangeArrowheads="1"/>
          </p:cNvPicPr>
          <p:nvPr/>
        </p:nvPicPr>
        <p:blipFill>
          <a:blip r:embed="rId3" cstate="print"/>
          <a:srcRect l="4153" t="23196" r="4153" b="2728"/>
          <a:stretch>
            <a:fillRect/>
          </a:stretch>
        </p:blipFill>
        <p:spPr bwMode="auto">
          <a:xfrm>
            <a:off x="6300788" y="3429000"/>
            <a:ext cx="2733675" cy="335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4294967295"/>
          </p:nvPr>
        </p:nvSpPr>
        <p:spPr>
          <a:xfrm>
            <a:off x="323850" y="188913"/>
            <a:ext cx="8640763" cy="5619750"/>
          </a:xfrm>
        </p:spPr>
        <p:txBody>
          <a:bodyPr/>
          <a:lstStyle/>
          <a:p>
            <a:pPr marL="0" indent="0" eaLnBrk="1" hangingPunct="1">
              <a:lnSpc>
                <a:spcPct val="90000"/>
              </a:lnSpc>
              <a:buFontTx/>
              <a:buNone/>
            </a:pPr>
            <a:r>
              <a:rPr lang="tr-TR" sz="4200" b="1" smtClean="0">
                <a:solidFill>
                  <a:srgbClr val="CC0000"/>
                </a:solidFill>
              </a:rPr>
              <a:t>Suyun Fiziksel Özellikleri</a:t>
            </a:r>
          </a:p>
          <a:p>
            <a:pPr marL="0" indent="0" eaLnBrk="1" hangingPunct="1">
              <a:lnSpc>
                <a:spcPct val="90000"/>
              </a:lnSpc>
              <a:buFontTx/>
              <a:buNone/>
            </a:pPr>
            <a:r>
              <a:rPr lang="tr-TR" sz="2800" b="1" i="1" smtClean="0">
                <a:solidFill>
                  <a:schemeClr val="tx2"/>
                </a:solidFill>
              </a:rPr>
              <a:t>Su renksiz ve kokusuzdur</a:t>
            </a:r>
            <a:r>
              <a:rPr lang="tr-TR" sz="2800" b="1" smtClean="0"/>
              <a:t>. Fakat Fe, Mn ve Cr gibi metaller suyun renkli görünmesine neden olur.</a:t>
            </a:r>
          </a:p>
          <a:p>
            <a:pPr marL="0" indent="0" eaLnBrk="1" hangingPunct="1">
              <a:lnSpc>
                <a:spcPct val="90000"/>
              </a:lnSpc>
              <a:buFontTx/>
              <a:buNone/>
            </a:pPr>
            <a:r>
              <a:rPr lang="tr-TR" sz="2800" b="1" smtClean="0"/>
              <a:t>Suyun kokusu ve tadının kaynağı sularda çözünen inorganik ve organik maddeler ile mikroorganizmalardır. İçme sularında koku istenmez. Genellikle amonyak, sülfürler siyanürler, fenoller, serbest klor, petrol atıkları, bitki ve hayvan atıkları suda kokuya neden olur. </a:t>
            </a:r>
          </a:p>
          <a:p>
            <a:pPr marL="0" indent="0" eaLnBrk="1" hangingPunct="1">
              <a:lnSpc>
                <a:spcPct val="90000"/>
              </a:lnSpc>
              <a:buFontTx/>
              <a:buNone/>
            </a:pPr>
            <a:r>
              <a:rPr lang="tr-TR" sz="2800" b="1" i="1" smtClean="0">
                <a:solidFill>
                  <a:schemeClr val="tx2"/>
                </a:solidFill>
              </a:rPr>
              <a:t>İçme sularında bulanıklık istenmez</a:t>
            </a:r>
            <a:r>
              <a:rPr lang="tr-TR" sz="2800" b="1" smtClean="0">
                <a:solidFill>
                  <a:schemeClr val="tx2"/>
                </a:solidFill>
              </a:rPr>
              <a:t>,</a:t>
            </a:r>
          </a:p>
          <a:p>
            <a:pPr marL="0" indent="0" eaLnBrk="1" hangingPunct="1">
              <a:lnSpc>
                <a:spcPct val="90000"/>
              </a:lnSpc>
              <a:buFontTx/>
              <a:buNone/>
            </a:pPr>
            <a:r>
              <a:rPr lang="tr-TR" sz="2800" b="1" smtClean="0">
                <a:solidFill>
                  <a:schemeClr val="tx2"/>
                </a:solidFill>
              </a:rPr>
              <a:t>berrak olması istenir.</a:t>
            </a:r>
            <a:r>
              <a:rPr lang="tr-TR" sz="2800" b="1" smtClean="0"/>
              <a:t> </a:t>
            </a:r>
          </a:p>
          <a:p>
            <a:pPr marL="0" indent="0" eaLnBrk="1" hangingPunct="1">
              <a:lnSpc>
                <a:spcPct val="90000"/>
              </a:lnSpc>
              <a:buFontTx/>
              <a:buNone/>
            </a:pPr>
            <a:r>
              <a:rPr lang="tr-TR" sz="2800" b="1" smtClean="0"/>
              <a:t>Suyun +4°C’de ki yoğunluğu 1 g/mL’dir.</a:t>
            </a:r>
          </a:p>
          <a:p>
            <a:pPr marL="0" indent="0" eaLnBrk="1" hangingPunct="1">
              <a:lnSpc>
                <a:spcPct val="90000"/>
              </a:lnSpc>
              <a:buFontTx/>
              <a:buNone/>
            </a:pPr>
            <a:endParaRPr lang="tr-TR" sz="2800" b="1" smtClean="0"/>
          </a:p>
        </p:txBody>
      </p:sp>
      <p:pic>
        <p:nvPicPr>
          <p:cNvPr id="132099" name="Picture 4" descr="ANd9GcSwRNWFftinZernPaUUkAgest1skECJaxD0NpS5VhhXEOHgqbvqb3A-FgWA"/>
          <p:cNvPicPr>
            <a:picLocks noChangeAspect="1" noChangeArrowheads="1"/>
          </p:cNvPicPr>
          <p:nvPr/>
        </p:nvPicPr>
        <p:blipFill>
          <a:blip r:embed="rId2" cstate="print"/>
          <a:srcRect l="25423"/>
          <a:stretch>
            <a:fillRect/>
          </a:stretch>
        </p:blipFill>
        <p:spPr bwMode="auto">
          <a:xfrm>
            <a:off x="7018338" y="4267200"/>
            <a:ext cx="2125662"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p:cNvSpPr>
          <p:nvPr>
            <p:ph type="body" idx="4294967295"/>
          </p:nvPr>
        </p:nvSpPr>
        <p:spPr>
          <a:xfrm>
            <a:off x="0" y="188913"/>
            <a:ext cx="8893175" cy="5545137"/>
          </a:xfrm>
        </p:spPr>
        <p:txBody>
          <a:bodyPr/>
          <a:lstStyle/>
          <a:p>
            <a:pPr algn="just" eaLnBrk="1" hangingPunct="1">
              <a:buFontTx/>
              <a:buNone/>
            </a:pPr>
            <a:r>
              <a:rPr lang="tr-TR" sz="3600" b="1" smtClean="0"/>
              <a:t>	</a:t>
            </a:r>
            <a:r>
              <a:rPr lang="tr-TR" sz="3600" b="1" smtClean="0">
                <a:solidFill>
                  <a:srgbClr val="CC0000"/>
                </a:solidFill>
              </a:rPr>
              <a:t>Suyun Kimyasal Özellikleri </a:t>
            </a:r>
          </a:p>
          <a:p>
            <a:pPr algn="just" eaLnBrk="1" hangingPunct="1">
              <a:buFontTx/>
              <a:buNone/>
            </a:pPr>
            <a:r>
              <a:rPr lang="tr-TR" sz="3600" b="1" smtClean="0"/>
              <a:t>	</a:t>
            </a:r>
            <a:r>
              <a:rPr lang="tr-TR" sz="2800" b="1" smtClean="0"/>
              <a:t>Doğal suların pH değerleri içerdikleri maddelere göre değişir. Normalde suların pH sı genellikle </a:t>
            </a:r>
            <a:r>
              <a:rPr lang="tr-TR" sz="2800" b="1" smtClean="0">
                <a:solidFill>
                  <a:srgbClr val="000099"/>
                </a:solidFill>
              </a:rPr>
              <a:t>6,5 – 7,5</a:t>
            </a:r>
            <a:r>
              <a:rPr lang="tr-TR" sz="2800" b="1" smtClean="0"/>
              <a:t> arasında değişir. Asit yağmurlarında pH’nın 2,3 e kadar düştüğü görülmüştür. </a:t>
            </a:r>
          </a:p>
          <a:p>
            <a:pPr algn="just" eaLnBrk="1" hangingPunct="1">
              <a:buFontTx/>
              <a:buNone/>
            </a:pPr>
            <a:endParaRPr lang="tr-TR" sz="2800" b="1" smtClean="0"/>
          </a:p>
          <a:p>
            <a:pPr eaLnBrk="1" hangingPunct="1">
              <a:buFontTx/>
              <a:buNone/>
            </a:pPr>
            <a:r>
              <a:rPr lang="tr-TR" sz="2800" b="1" smtClean="0"/>
              <a:t>	Sularda ana bileşen olarak Ca</a:t>
            </a:r>
            <a:r>
              <a:rPr lang="tr-TR" sz="2800" b="1" baseline="30000" smtClean="0"/>
              <a:t>+2</a:t>
            </a:r>
            <a:r>
              <a:rPr lang="tr-TR" sz="2800" b="1" smtClean="0"/>
              <a:t>, Na</a:t>
            </a:r>
            <a:r>
              <a:rPr lang="tr-TR" sz="2800" b="1" baseline="30000" smtClean="0"/>
              <a:t>+</a:t>
            </a:r>
            <a:r>
              <a:rPr lang="tr-TR" sz="2800" b="1" smtClean="0"/>
              <a:t>; Mg</a:t>
            </a:r>
            <a:r>
              <a:rPr lang="tr-TR" sz="2800" b="1" baseline="30000" smtClean="0"/>
              <a:t>+2</a:t>
            </a:r>
            <a:r>
              <a:rPr lang="tr-TR" sz="2800" b="1" smtClean="0"/>
              <a:t>;  K</a:t>
            </a:r>
            <a:r>
              <a:rPr lang="tr-TR" sz="2800" b="1" baseline="30000" smtClean="0"/>
              <a:t>+</a:t>
            </a:r>
            <a:r>
              <a:rPr lang="tr-TR" sz="2800" b="1" smtClean="0"/>
              <a:t>, Cl</a:t>
            </a:r>
            <a:r>
              <a:rPr lang="tr-TR" sz="2800" b="1" baseline="30000" smtClean="0"/>
              <a:t>-</a:t>
            </a:r>
            <a:r>
              <a:rPr lang="tr-TR" sz="2800" b="1" smtClean="0"/>
              <a:t>, SO</a:t>
            </a:r>
            <a:r>
              <a:rPr lang="tr-TR" sz="2800" b="1" baseline="-25000" smtClean="0"/>
              <a:t>4</a:t>
            </a:r>
            <a:r>
              <a:rPr lang="tr-TR" sz="2800" b="1" baseline="30000" smtClean="0"/>
              <a:t>-2</a:t>
            </a:r>
            <a:r>
              <a:rPr lang="tr-TR" sz="2800" b="1" smtClean="0"/>
              <a:t>, HCO</a:t>
            </a:r>
            <a:r>
              <a:rPr lang="tr-TR" sz="2800" b="1" baseline="-25000" smtClean="0"/>
              <a:t>3</a:t>
            </a:r>
            <a:r>
              <a:rPr lang="tr-TR" sz="2800" b="1" baseline="30000" smtClean="0"/>
              <a:t>-</a:t>
            </a:r>
            <a:r>
              <a:rPr lang="tr-TR" sz="2800" b="1" smtClean="0"/>
              <a:t> iyonları bulunur.</a:t>
            </a:r>
          </a:p>
          <a:p>
            <a:pPr eaLnBrk="1" hangingPunct="1">
              <a:buFontTx/>
              <a:buNone/>
            </a:pPr>
            <a:endParaRPr lang="tr-TR" sz="2800" b="1" smtClean="0"/>
          </a:p>
          <a:p>
            <a:pPr eaLnBrk="1" hangingPunct="1">
              <a:buFontTx/>
              <a:buNone/>
            </a:pPr>
            <a:r>
              <a:rPr lang="tr-TR" sz="2800" b="1" smtClean="0"/>
              <a:t>	Sularda Mg</a:t>
            </a:r>
            <a:r>
              <a:rPr lang="tr-TR" sz="2800" b="1" baseline="30000" smtClean="0"/>
              <a:t>+2</a:t>
            </a:r>
            <a:r>
              <a:rPr lang="tr-TR" sz="2800" b="1" smtClean="0"/>
              <a:t> ve Ca</a:t>
            </a:r>
            <a:r>
              <a:rPr lang="tr-TR" sz="2800" b="1" baseline="30000" smtClean="0"/>
              <a:t>+2</a:t>
            </a:r>
            <a:r>
              <a:rPr lang="tr-TR" sz="2800" b="1" smtClean="0"/>
              <a:t> iyonları sertliğe neden olan iyonlardır.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5288" y="274638"/>
            <a:ext cx="8497887" cy="417512"/>
          </a:xfrm>
        </p:spPr>
        <p:txBody>
          <a:bodyPr/>
          <a:lstStyle/>
          <a:p>
            <a:pPr eaLnBrk="1" hangingPunct="1"/>
            <a:r>
              <a:rPr lang="tr-TR" altLang="ko-KR" sz="2900" b="1" smtClean="0">
                <a:solidFill>
                  <a:schemeClr val="tx1"/>
                </a:solidFill>
              </a:rPr>
              <a:t>2) İnsan Faaliyetleri Sonucu Oluşan Etmenler:</a:t>
            </a:r>
            <a:endParaRPr lang="tr-TR" sz="2900" b="1" smtClean="0">
              <a:solidFill>
                <a:schemeClr val="tx1"/>
              </a:solidFill>
            </a:endParaRPr>
          </a:p>
        </p:txBody>
      </p:sp>
      <p:sp>
        <p:nvSpPr>
          <p:cNvPr id="15363" name="Rectangle 3"/>
          <p:cNvSpPr>
            <a:spLocks noGrp="1" noChangeArrowheads="1"/>
          </p:cNvSpPr>
          <p:nvPr>
            <p:ph type="body" idx="1"/>
          </p:nvPr>
        </p:nvSpPr>
        <p:spPr>
          <a:xfrm>
            <a:off x="107950" y="908050"/>
            <a:ext cx="8856663" cy="4525963"/>
          </a:xfrm>
        </p:spPr>
        <p:txBody>
          <a:bodyPr/>
          <a:lstStyle/>
          <a:p>
            <a:pPr eaLnBrk="1" hangingPunct="1">
              <a:lnSpc>
                <a:spcPct val="80000"/>
              </a:lnSpc>
            </a:pPr>
            <a:r>
              <a:rPr lang="tr-TR" sz="2400" smtClean="0"/>
              <a:t>Evler, iş yerleri ve taşıt araçlarında; petrol, kalitesiz kömür gibi fosil yakıtların aşırı ve bilinçsiz tüketilmesi </a:t>
            </a:r>
          </a:p>
          <a:p>
            <a:pPr eaLnBrk="1" hangingPunct="1">
              <a:lnSpc>
                <a:spcPct val="80000"/>
              </a:lnSpc>
            </a:pPr>
            <a:endParaRPr lang="tr-TR" sz="1000" smtClean="0"/>
          </a:p>
          <a:p>
            <a:pPr eaLnBrk="1" hangingPunct="1">
              <a:lnSpc>
                <a:spcPct val="80000"/>
              </a:lnSpc>
            </a:pPr>
            <a:r>
              <a:rPr lang="tr-TR" sz="2400" smtClean="0"/>
              <a:t>Sanayi atıkları ve evsel atıkların çevreye gelişigüzel atılması </a:t>
            </a:r>
          </a:p>
          <a:p>
            <a:pPr eaLnBrk="1" hangingPunct="1">
              <a:lnSpc>
                <a:spcPct val="80000"/>
              </a:lnSpc>
            </a:pPr>
            <a:endParaRPr lang="tr-TR" sz="1000" smtClean="0"/>
          </a:p>
          <a:p>
            <a:pPr eaLnBrk="1" hangingPunct="1">
              <a:lnSpc>
                <a:spcPct val="80000"/>
              </a:lnSpc>
            </a:pPr>
            <a:r>
              <a:rPr lang="tr-TR" sz="2400" smtClean="0"/>
              <a:t>Düzensiz yapılaşma ve kentleşme </a:t>
            </a:r>
          </a:p>
          <a:p>
            <a:pPr eaLnBrk="1" hangingPunct="1">
              <a:lnSpc>
                <a:spcPct val="80000"/>
              </a:lnSpc>
            </a:pPr>
            <a:endParaRPr lang="tr-TR" sz="1000" smtClean="0"/>
          </a:p>
          <a:p>
            <a:pPr eaLnBrk="1" hangingPunct="1">
              <a:lnSpc>
                <a:spcPct val="80000"/>
              </a:lnSpc>
            </a:pPr>
            <a:r>
              <a:rPr lang="tr-TR" sz="2400" smtClean="0"/>
              <a:t>Doğal kaynakların kötü kullanılması</a:t>
            </a:r>
          </a:p>
          <a:p>
            <a:pPr eaLnBrk="1" hangingPunct="1">
              <a:lnSpc>
                <a:spcPct val="80000"/>
              </a:lnSpc>
            </a:pPr>
            <a:endParaRPr lang="tr-TR" sz="1000" smtClean="0"/>
          </a:p>
          <a:p>
            <a:pPr eaLnBrk="1" hangingPunct="1">
              <a:lnSpc>
                <a:spcPct val="80000"/>
              </a:lnSpc>
            </a:pPr>
            <a:r>
              <a:rPr lang="tr-TR" sz="2400" smtClean="0"/>
              <a:t>Kimyasal ve biyolojik silahların kullanılması </a:t>
            </a:r>
          </a:p>
          <a:p>
            <a:pPr eaLnBrk="1" hangingPunct="1">
              <a:lnSpc>
                <a:spcPct val="80000"/>
              </a:lnSpc>
            </a:pPr>
            <a:endParaRPr lang="tr-TR" sz="1000" smtClean="0"/>
          </a:p>
          <a:p>
            <a:pPr eaLnBrk="1" hangingPunct="1">
              <a:lnSpc>
                <a:spcPct val="80000"/>
              </a:lnSpc>
            </a:pPr>
            <a:r>
              <a:rPr lang="tr-TR" sz="2400" smtClean="0"/>
              <a:t>Orman yangınları, ağaçların kesilmesi, bilinçsiz ve zamansız avlanmalar</a:t>
            </a:r>
          </a:p>
          <a:p>
            <a:pPr eaLnBrk="1" hangingPunct="1">
              <a:lnSpc>
                <a:spcPct val="80000"/>
              </a:lnSpc>
            </a:pPr>
            <a:endParaRPr lang="tr-TR" sz="1000" smtClean="0"/>
          </a:p>
          <a:p>
            <a:pPr eaLnBrk="1" hangingPunct="1">
              <a:lnSpc>
                <a:spcPct val="80000"/>
              </a:lnSpc>
            </a:pPr>
            <a:r>
              <a:rPr lang="tr-TR" sz="2400" smtClean="0"/>
              <a:t>Bilinçsiz ve gereksiz tarım ilaçları, böcek öldürücüler, soğutucu ve spreylerde zararlı gazlar üretilip kullanılması </a:t>
            </a:r>
          </a:p>
          <a:p>
            <a:pPr eaLnBrk="1" hangingPunct="1">
              <a:lnSpc>
                <a:spcPct val="80000"/>
              </a:lnSpc>
            </a:pPr>
            <a:endParaRPr lang="tr-TR" altLang="ko-KR" sz="1000" smtClean="0"/>
          </a:p>
          <a:p>
            <a:pPr eaLnBrk="1" hangingPunct="1">
              <a:lnSpc>
                <a:spcPct val="80000"/>
              </a:lnSpc>
            </a:pPr>
            <a:r>
              <a:rPr lang="tr-TR" altLang="ko-KR" sz="2400" smtClean="0"/>
              <a:t>Nükleer silahlar, nükleer reaktörler ve nükleer denemeler gibi etmenlerle radyasyon yayılması </a:t>
            </a:r>
          </a:p>
          <a:p>
            <a:pPr eaLnBrk="1" hangingPunct="1">
              <a:lnSpc>
                <a:spcPct val="80000"/>
              </a:lnSpc>
            </a:pPr>
            <a:endParaRPr lang="tr-TR" sz="2400"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395288" y="188913"/>
            <a:ext cx="8229600" cy="592137"/>
          </a:xfrm>
        </p:spPr>
        <p:txBody>
          <a:bodyPr/>
          <a:lstStyle/>
          <a:p>
            <a:pPr eaLnBrk="1" hangingPunct="1"/>
            <a:r>
              <a:rPr lang="tr-TR" sz="4000" b="1" smtClean="0">
                <a:solidFill>
                  <a:srgbClr val="CC0000"/>
                </a:solidFill>
              </a:rPr>
              <a:t>Su Kirliliği</a:t>
            </a:r>
          </a:p>
        </p:txBody>
      </p:sp>
      <p:sp>
        <p:nvSpPr>
          <p:cNvPr id="134147" name="Rectangle 3"/>
          <p:cNvSpPr>
            <a:spLocks noGrp="1" noChangeArrowheads="1"/>
          </p:cNvSpPr>
          <p:nvPr>
            <p:ph type="body" sz="half" idx="4294967295"/>
          </p:nvPr>
        </p:nvSpPr>
        <p:spPr>
          <a:xfrm>
            <a:off x="-228600" y="762000"/>
            <a:ext cx="9372600" cy="1143000"/>
          </a:xfrm>
        </p:spPr>
        <p:txBody>
          <a:bodyPr/>
          <a:lstStyle/>
          <a:p>
            <a:pPr algn="just" eaLnBrk="1" hangingPunct="1">
              <a:lnSpc>
                <a:spcPct val="80000"/>
              </a:lnSpc>
              <a:buFontTx/>
              <a:buNone/>
            </a:pPr>
            <a:r>
              <a:rPr lang="tr-TR" sz="2600" b="1" smtClean="0"/>
              <a:t>	Sulara çeşitli kirletici etmenlerin katılmasıyla birlikte doğal olmayan bir şekilde fiziksel, kimyasal ve biyolojik değişiklikler meydana gelmektedir.</a:t>
            </a:r>
          </a:p>
          <a:p>
            <a:pPr algn="just" eaLnBrk="1" hangingPunct="1">
              <a:lnSpc>
                <a:spcPct val="80000"/>
              </a:lnSpc>
              <a:buFontTx/>
              <a:buNone/>
            </a:pPr>
            <a:endParaRPr lang="tr-TR" sz="2600" b="1" smtClean="0"/>
          </a:p>
        </p:txBody>
      </p:sp>
      <p:pic>
        <p:nvPicPr>
          <p:cNvPr id="134148" name="Picture 5" descr="ANd9GcQhJpn5Hmxr_nVfmtLJ5limhs7am4rHAYOCPTwLXlHLRyTXt-VwPQ"/>
          <p:cNvPicPr>
            <a:picLocks noChangeAspect="1" noChangeArrowheads="1"/>
          </p:cNvPicPr>
          <p:nvPr/>
        </p:nvPicPr>
        <p:blipFill>
          <a:blip r:embed="rId2" cstate="print"/>
          <a:srcRect/>
          <a:stretch>
            <a:fillRect/>
          </a:stretch>
        </p:blipFill>
        <p:spPr bwMode="auto">
          <a:xfrm>
            <a:off x="2286000" y="2133600"/>
            <a:ext cx="5616575" cy="4516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sz="half" idx="4294967295"/>
          </p:nvPr>
        </p:nvSpPr>
        <p:spPr>
          <a:xfrm>
            <a:off x="-36513" y="260350"/>
            <a:ext cx="9180513" cy="6048375"/>
          </a:xfrm>
        </p:spPr>
        <p:txBody>
          <a:bodyPr/>
          <a:lstStyle/>
          <a:p>
            <a:pPr eaLnBrk="1" hangingPunct="1"/>
            <a:r>
              <a:rPr lang="tr-TR" sz="2800" b="1" smtClean="0">
                <a:solidFill>
                  <a:srgbClr val="CC0000"/>
                </a:solidFill>
              </a:rPr>
              <a:t>Organik kirleticiler:</a:t>
            </a:r>
            <a:r>
              <a:rPr lang="tr-TR" sz="2800" b="1" smtClean="0"/>
              <a:t> Sulardaki çözünmüş oksijeni tüketerek kirlenmeye sebep olan maddelerdir. Bunlar  daha çok ev, hayvan, mezbaha, dericilik, et paketleme atıkları ile gıda ve kağıt fabrikaları atıklarından sulara karışırlar ve durgun suların dibinde toplanırlar. Buna sedimantasyon denir.</a:t>
            </a:r>
          </a:p>
          <a:p>
            <a:pPr eaLnBrk="1" hangingPunct="1"/>
            <a:endParaRPr lang="tr-TR" sz="2800" b="1" smtClean="0"/>
          </a:p>
          <a:p>
            <a:pPr eaLnBrk="1" hangingPunct="1"/>
            <a:r>
              <a:rPr lang="tr-TR" sz="2800" b="1" smtClean="0"/>
              <a:t>Sudaki bitki ve hayvanların yaşayabilmesi için sulardaki oksijen derişiminin belirli bir düzeyde olması gerekir. Oksijen derişimi düşüklüğünden en çok omurgalılar (balıklar), ondan sonra omurgasızlar, en az da bakteriler etkilenir.</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468313" y="266700"/>
            <a:ext cx="8229600" cy="354013"/>
          </a:xfrm>
        </p:spPr>
        <p:txBody>
          <a:bodyPr/>
          <a:lstStyle/>
          <a:p>
            <a:pPr eaLnBrk="1" hangingPunct="1"/>
            <a:r>
              <a:rPr lang="tr-TR" sz="3200" b="1" smtClean="0">
                <a:solidFill>
                  <a:srgbClr val="CC0000"/>
                </a:solidFill>
              </a:rPr>
              <a:t>Hastalık Yapıcı Mikroorganizmalar (patojenler): </a:t>
            </a:r>
          </a:p>
        </p:txBody>
      </p:sp>
      <p:sp>
        <p:nvSpPr>
          <p:cNvPr id="136195" name="Rectangle 3"/>
          <p:cNvSpPr>
            <a:spLocks noGrp="1" noChangeArrowheads="1"/>
          </p:cNvSpPr>
          <p:nvPr>
            <p:ph type="body" idx="4294967295"/>
          </p:nvPr>
        </p:nvSpPr>
        <p:spPr>
          <a:xfrm>
            <a:off x="179388" y="836613"/>
            <a:ext cx="8785225" cy="5545137"/>
          </a:xfrm>
        </p:spPr>
        <p:txBody>
          <a:bodyPr/>
          <a:lstStyle/>
          <a:p>
            <a:pPr eaLnBrk="1" hangingPunct="1">
              <a:buFontTx/>
              <a:buNone/>
            </a:pPr>
            <a:r>
              <a:rPr lang="tr-TR" sz="2800" b="1" smtClean="0"/>
              <a:t>Patojenler, içme ve kullanma sularına başlıca kanalizasyon sularının temasıyla karışır. Ayrıca ürünlerin kanalizasyon sularıyla sulanmasıyla da bulaşır. Su patojenik (hastalık yapan) mikroorganizmalar için iyi bir taşıyıcıdır. Tifo, kolera, dizanteri, çocuk felci, sarılık gibi salgın hastalıkların mikropları sularla taşınır ve yayılır. Bu nedenle kullanılan suların kalitesinin bakteriyolojik yönden sık sık kontrol edilmesi gerekir. Herhangi bir yerden şehir suyuna karışan lağım suları kısa zamanda dağılır ve salgın hastalıkların meydana gelmesine sebep olur.</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p:cNvSpPr>
          <p:nvPr>
            <p:ph type="body" idx="4294967295"/>
          </p:nvPr>
        </p:nvSpPr>
        <p:spPr>
          <a:xfrm>
            <a:off x="323850" y="476250"/>
            <a:ext cx="8507413" cy="4886325"/>
          </a:xfrm>
        </p:spPr>
        <p:txBody>
          <a:bodyPr/>
          <a:lstStyle/>
          <a:p>
            <a:pPr eaLnBrk="1" hangingPunct="1">
              <a:lnSpc>
                <a:spcPct val="80000"/>
              </a:lnSpc>
            </a:pPr>
            <a:r>
              <a:rPr lang="tr-TR" sz="2800" b="1" smtClean="0"/>
              <a:t>Şehir sularının kontrolü için her patojenin ayrı ayrı aranması yerine, onların varlığını gösteren indikatör bir bakteri olan koli bakterisi (basili) aranır. Koli bakterisinin tespiti oldukça kolay ve kesindir. Öteki bakterilerin aranması asgari 24 saat sürer ve bu süre içinde de bakteriler büyük ölçüde yayılmış olur.</a:t>
            </a:r>
          </a:p>
          <a:p>
            <a:pPr eaLnBrk="1" hangingPunct="1">
              <a:lnSpc>
                <a:spcPct val="80000"/>
              </a:lnSpc>
              <a:buFontTx/>
              <a:buNone/>
            </a:pPr>
            <a:endParaRPr lang="tr-TR" sz="2800" b="1" smtClean="0"/>
          </a:p>
          <a:p>
            <a:pPr eaLnBrk="1" hangingPunct="1">
              <a:lnSpc>
                <a:spcPct val="80000"/>
              </a:lnSpc>
            </a:pPr>
            <a:r>
              <a:rPr lang="tr-TR" sz="2800" b="1" smtClean="0"/>
              <a:t>Koli bakterileri insan sindirim sisteminde yaşar ve çoğalırlar. Bir insandan her gün milyarlarca koli basili lağım sularına karışır. Bir su kaynağında koli basilinin bulunması, o suyun lağım sularıyla kirlendiğini gösterir.</a:t>
            </a:r>
          </a:p>
          <a:p>
            <a:pPr eaLnBrk="1" hangingPunct="1">
              <a:lnSpc>
                <a:spcPct val="80000"/>
              </a:lnSpc>
            </a:pPr>
            <a:endParaRPr lang="tr-TR" sz="280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4294967295"/>
          </p:nvPr>
        </p:nvSpPr>
        <p:spPr>
          <a:xfrm>
            <a:off x="144463" y="261938"/>
            <a:ext cx="8748712" cy="6119812"/>
          </a:xfrm>
        </p:spPr>
        <p:txBody>
          <a:bodyPr/>
          <a:lstStyle/>
          <a:p>
            <a:pPr eaLnBrk="1" hangingPunct="1">
              <a:lnSpc>
                <a:spcPct val="80000"/>
              </a:lnSpc>
              <a:buFontTx/>
              <a:buNone/>
            </a:pPr>
            <a:r>
              <a:rPr lang="tr-TR" sz="3600" b="1" smtClean="0">
                <a:solidFill>
                  <a:srgbClr val="CC0000"/>
                </a:solidFill>
              </a:rPr>
              <a:t>	</a:t>
            </a:r>
            <a:r>
              <a:rPr lang="tr-TR" sz="2800" b="1" smtClean="0">
                <a:solidFill>
                  <a:srgbClr val="CC0000"/>
                </a:solidFill>
              </a:rPr>
              <a:t>Sentetik Organik Kirleticiler: </a:t>
            </a:r>
          </a:p>
          <a:p>
            <a:pPr eaLnBrk="1" hangingPunct="1">
              <a:lnSpc>
                <a:spcPct val="80000"/>
              </a:lnSpc>
              <a:buFontTx/>
              <a:buNone/>
            </a:pPr>
            <a:r>
              <a:rPr lang="tr-TR" sz="2800" b="1" smtClean="0"/>
              <a:t>	Bunlar da suları büyük ölçüde kirletirler. Üretimleri her yıl biraz daha arttığından ve çevrede kolay parçalanmadıklarından, sadece sularda değil, genel olarak çevrede ciddi birer sorun haline gelmişlerdir. </a:t>
            </a:r>
          </a:p>
          <a:p>
            <a:pPr eaLnBrk="1" hangingPunct="1">
              <a:lnSpc>
                <a:spcPct val="80000"/>
              </a:lnSpc>
              <a:buFontTx/>
              <a:buNone/>
            </a:pPr>
            <a:r>
              <a:rPr lang="tr-TR" sz="2800" b="1" smtClean="0"/>
              <a:t>	</a:t>
            </a:r>
          </a:p>
          <a:p>
            <a:pPr eaLnBrk="1" hangingPunct="1">
              <a:lnSpc>
                <a:spcPct val="80000"/>
              </a:lnSpc>
              <a:buFontTx/>
              <a:buNone/>
            </a:pPr>
            <a:r>
              <a:rPr lang="tr-TR" sz="2800" b="1" smtClean="0"/>
              <a:t>	Bazıları suya kötü renk, koku ve tat verirler. Bu durum o suda yetişen balık türlerini büyük ölçüde ve olumsuz yönde etkiler.</a:t>
            </a:r>
          </a:p>
          <a:p>
            <a:pPr eaLnBrk="1" hangingPunct="1">
              <a:lnSpc>
                <a:spcPct val="80000"/>
              </a:lnSpc>
              <a:buFontTx/>
              <a:buNone/>
            </a:pPr>
            <a:r>
              <a:rPr lang="tr-TR" sz="2800" b="1" smtClean="0"/>
              <a:t>	</a:t>
            </a:r>
          </a:p>
          <a:p>
            <a:pPr eaLnBrk="1" hangingPunct="1">
              <a:lnSpc>
                <a:spcPct val="80000"/>
              </a:lnSpc>
              <a:buFontTx/>
              <a:buNone/>
            </a:pPr>
            <a:r>
              <a:rPr lang="tr-TR" sz="2800" b="1" smtClean="0"/>
              <a:t>	Bazıları (petrol atıkları, pestisitler gibi) çok düşük derişimlerde bile akuatik hayat için son derecede zararlıdır.</a:t>
            </a:r>
          </a:p>
          <a:p>
            <a:pPr eaLnBrk="1" hangingPunct="1">
              <a:lnSpc>
                <a:spcPct val="80000"/>
              </a:lnSpc>
              <a:buFontTx/>
              <a:buNone/>
            </a:pPr>
            <a:r>
              <a:rPr lang="tr-TR" sz="3600" b="1" smtClean="0"/>
              <a:t>	</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p:cNvSpPr>
          <p:nvPr>
            <p:ph type="body" idx="4294967295"/>
          </p:nvPr>
        </p:nvSpPr>
        <p:spPr>
          <a:xfrm>
            <a:off x="323850" y="260350"/>
            <a:ext cx="8569325" cy="6048375"/>
          </a:xfrm>
        </p:spPr>
        <p:txBody>
          <a:bodyPr/>
          <a:lstStyle/>
          <a:p>
            <a:pPr algn="just" eaLnBrk="1" hangingPunct="1">
              <a:lnSpc>
                <a:spcPct val="80000"/>
              </a:lnSpc>
              <a:buFontTx/>
              <a:buNone/>
            </a:pPr>
            <a:r>
              <a:rPr lang="tr-TR" sz="3600" b="1" smtClean="0">
                <a:solidFill>
                  <a:srgbClr val="CC0000"/>
                </a:solidFill>
              </a:rPr>
              <a:t>Sentetik organik maddelerin başlıcaları;</a:t>
            </a:r>
          </a:p>
          <a:p>
            <a:pPr algn="just" eaLnBrk="1" hangingPunct="1">
              <a:lnSpc>
                <a:spcPct val="80000"/>
              </a:lnSpc>
              <a:buFontTx/>
              <a:buNone/>
            </a:pPr>
            <a:r>
              <a:rPr lang="tr-TR" sz="3600" b="1" smtClean="0"/>
              <a:t>	Petrol kökenli yakıtlar </a:t>
            </a:r>
          </a:p>
          <a:p>
            <a:pPr algn="just" eaLnBrk="1" hangingPunct="1">
              <a:lnSpc>
                <a:spcPct val="80000"/>
              </a:lnSpc>
              <a:buFontTx/>
              <a:buNone/>
            </a:pPr>
            <a:r>
              <a:rPr lang="tr-TR" sz="3600" b="1" smtClean="0"/>
              <a:t>	Plastikler ve plastikleştiriciler </a:t>
            </a:r>
          </a:p>
          <a:p>
            <a:pPr algn="just" eaLnBrk="1" hangingPunct="1">
              <a:lnSpc>
                <a:spcPct val="80000"/>
              </a:lnSpc>
              <a:buFontTx/>
              <a:buNone/>
            </a:pPr>
            <a:r>
              <a:rPr lang="tr-TR" sz="3600" b="1" smtClean="0"/>
              <a:t>	Besin (gıda) katkı maddeleri</a:t>
            </a:r>
          </a:p>
          <a:p>
            <a:pPr algn="just" eaLnBrk="1" hangingPunct="1">
              <a:lnSpc>
                <a:spcPct val="80000"/>
              </a:lnSpc>
              <a:buFontTx/>
              <a:buNone/>
            </a:pPr>
            <a:r>
              <a:rPr lang="tr-TR" sz="3600" b="1" smtClean="0"/>
              <a:t>	Elyaflar </a:t>
            </a:r>
          </a:p>
          <a:p>
            <a:pPr algn="just" eaLnBrk="1" hangingPunct="1">
              <a:lnSpc>
                <a:spcPct val="80000"/>
              </a:lnSpc>
              <a:buFontTx/>
              <a:buNone/>
            </a:pPr>
            <a:r>
              <a:rPr lang="tr-TR" sz="3600" b="1" smtClean="0"/>
              <a:t>	İlaçlar</a:t>
            </a:r>
          </a:p>
          <a:p>
            <a:pPr algn="just" eaLnBrk="1" hangingPunct="1">
              <a:lnSpc>
                <a:spcPct val="80000"/>
              </a:lnSpc>
              <a:buFontTx/>
              <a:buNone/>
            </a:pPr>
            <a:r>
              <a:rPr lang="tr-TR" sz="3600" b="1" smtClean="0"/>
              <a:t>	Deterjanlar</a:t>
            </a:r>
          </a:p>
          <a:p>
            <a:pPr algn="just" eaLnBrk="1" hangingPunct="1">
              <a:lnSpc>
                <a:spcPct val="80000"/>
              </a:lnSpc>
              <a:buFontTx/>
              <a:buNone/>
            </a:pPr>
            <a:r>
              <a:rPr lang="tr-TR" sz="3600" b="1" smtClean="0"/>
              <a:t>	Pestisitler </a:t>
            </a:r>
          </a:p>
          <a:p>
            <a:pPr algn="just" eaLnBrk="1" hangingPunct="1">
              <a:lnSpc>
                <a:spcPct val="80000"/>
              </a:lnSpc>
              <a:buFontTx/>
              <a:buNone/>
            </a:pPr>
            <a:r>
              <a:rPr lang="tr-TR" sz="3600" b="1" smtClean="0"/>
              <a:t>	Çözücüler </a:t>
            </a:r>
          </a:p>
          <a:p>
            <a:pPr algn="just" eaLnBrk="1" hangingPunct="1">
              <a:lnSpc>
                <a:spcPct val="80000"/>
              </a:lnSpc>
              <a:buFontTx/>
              <a:buNone/>
            </a:pPr>
            <a:r>
              <a:rPr lang="tr-TR" sz="3600" b="1" smtClean="0"/>
              <a:t>	Yağlı boyalar</a:t>
            </a:r>
          </a:p>
          <a:p>
            <a:pPr eaLnBrk="1" hangingPunct="1">
              <a:lnSpc>
                <a:spcPct val="80000"/>
              </a:lnSpc>
            </a:pPr>
            <a:endParaRPr lang="tr-TR" sz="3600" smtClean="0"/>
          </a:p>
        </p:txBody>
      </p:sp>
      <p:pic>
        <p:nvPicPr>
          <p:cNvPr id="139267" name="Picture 7" descr="ANd9GcTLMq_xfNs7CPIpieEIAkp-DBBx6vHanqOCR7S9xc49RraN4J7f"/>
          <p:cNvPicPr>
            <a:picLocks noChangeAspect="1" noChangeArrowheads="1"/>
          </p:cNvPicPr>
          <p:nvPr/>
        </p:nvPicPr>
        <p:blipFill>
          <a:blip r:embed="rId2" cstate="print"/>
          <a:srcRect/>
          <a:stretch>
            <a:fillRect/>
          </a:stretch>
        </p:blipFill>
        <p:spPr bwMode="auto">
          <a:xfrm>
            <a:off x="3733800" y="2963863"/>
            <a:ext cx="5302250" cy="352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body" idx="4294967295"/>
          </p:nvPr>
        </p:nvSpPr>
        <p:spPr>
          <a:xfrm>
            <a:off x="179388" y="836613"/>
            <a:ext cx="8713787" cy="5165725"/>
          </a:xfrm>
        </p:spPr>
        <p:txBody>
          <a:bodyPr/>
          <a:lstStyle/>
          <a:p>
            <a:pPr eaLnBrk="1" hangingPunct="1">
              <a:buFontTx/>
              <a:buNone/>
            </a:pPr>
            <a:r>
              <a:rPr lang="tr-TR" sz="3000" b="1" smtClean="0"/>
              <a:t>	</a:t>
            </a:r>
            <a:r>
              <a:rPr lang="tr-TR" sz="2400" b="1" smtClean="0"/>
              <a:t>Su bitkileri de dâhil, bitkilerin gelişmeleri için çeşitli elementlere (15-20 kadar) ihtiyaç vardır. Bunlardan özellikle azot ve fosforca zengin sularda su bitkileri aşırı miktarda çoğalır. Buna ötrofikasyon denir.</a:t>
            </a:r>
          </a:p>
          <a:p>
            <a:pPr eaLnBrk="1" hangingPunct="1">
              <a:buFontTx/>
              <a:buNone/>
            </a:pPr>
            <a:endParaRPr lang="tr-TR" sz="2400" b="1" smtClean="0"/>
          </a:p>
          <a:p>
            <a:pPr eaLnBrk="1" hangingPunct="1">
              <a:buFontTx/>
              <a:buNone/>
            </a:pPr>
            <a:r>
              <a:rPr lang="tr-TR" sz="2400" b="1" smtClean="0"/>
              <a:t>	Ötrofikasyon, kirlenmemiş doğal sularda da görülür. İnsan faaliyetleriyle sulara bol miktarda besin girmesi sonucu bitkiler (akuatik ekosistem) daha iyi gelişir. Ancak bu gelişme bir yerden sonra zararlı olmağa başlar. Çünkü sulardaki çözünmüş oksijen derişimi azalır. Bu da hayvanların ölmelerine sebep olur. Bununla da kalmaz, böyle sulardan etrafa pis kokular yayılır.</a:t>
            </a:r>
          </a:p>
          <a:p>
            <a:pPr eaLnBrk="1" hangingPunct="1">
              <a:buFontTx/>
              <a:buNone/>
            </a:pPr>
            <a:endParaRPr lang="tr-TR" sz="2400" b="1" smtClean="0"/>
          </a:p>
        </p:txBody>
      </p:sp>
      <p:sp>
        <p:nvSpPr>
          <p:cNvPr id="140291" name="Text Box 3"/>
          <p:cNvSpPr txBox="1">
            <a:spLocks noChangeArrowheads="1"/>
          </p:cNvSpPr>
          <p:nvPr/>
        </p:nvSpPr>
        <p:spPr bwMode="auto">
          <a:xfrm>
            <a:off x="0" y="188913"/>
            <a:ext cx="8836025" cy="488950"/>
          </a:xfrm>
          <a:prstGeom prst="rect">
            <a:avLst/>
          </a:prstGeom>
          <a:noFill/>
          <a:ln w="9525">
            <a:noFill/>
            <a:miter lim="800000"/>
            <a:headEnd/>
            <a:tailEnd/>
          </a:ln>
        </p:spPr>
        <p:txBody>
          <a:bodyPr wrap="none">
            <a:spAutoFit/>
          </a:bodyPr>
          <a:lstStyle/>
          <a:p>
            <a:r>
              <a:rPr lang="tr-TR" sz="2600" b="1">
                <a:solidFill>
                  <a:srgbClr val="CC0000"/>
                </a:solidFill>
                <a:cs typeface="Arial" charset="0"/>
              </a:rPr>
              <a:t>Bitkilerin Anormal Büyümesine Neden Olan Kirleticiler:</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4" descr="porsuk_baraji_otrofikasyon"/>
          <p:cNvPicPr>
            <a:picLocks noChangeAspect="1" noChangeArrowheads="1"/>
          </p:cNvPicPr>
          <p:nvPr>
            <p:ph type="body" idx="4294967295"/>
          </p:nvPr>
        </p:nvPicPr>
        <p:blipFill>
          <a:blip r:embed="rId2" cstate="print"/>
          <a:srcRect/>
          <a:stretch>
            <a:fillRect/>
          </a:stretch>
        </p:blipFill>
        <p:spPr>
          <a:xfrm>
            <a:off x="250825" y="746125"/>
            <a:ext cx="8675688" cy="6008688"/>
          </a:xfrm>
        </p:spPr>
      </p:pic>
      <p:sp>
        <p:nvSpPr>
          <p:cNvPr id="141315" name="Text Box 5"/>
          <p:cNvSpPr txBox="1">
            <a:spLocks noChangeArrowheads="1"/>
          </p:cNvSpPr>
          <p:nvPr/>
        </p:nvSpPr>
        <p:spPr bwMode="auto">
          <a:xfrm>
            <a:off x="611188" y="188913"/>
            <a:ext cx="8056562" cy="457200"/>
          </a:xfrm>
          <a:prstGeom prst="rect">
            <a:avLst/>
          </a:prstGeom>
          <a:noFill/>
          <a:ln w="9525">
            <a:noFill/>
            <a:miter lim="800000"/>
            <a:headEnd/>
            <a:tailEnd/>
          </a:ln>
        </p:spPr>
        <p:txBody>
          <a:bodyPr wrap="none">
            <a:spAutoFit/>
          </a:bodyPr>
          <a:lstStyle/>
          <a:p>
            <a:r>
              <a:rPr lang="tr-TR" sz="2400" b="1">
                <a:cs typeface="Arial" charset="0"/>
              </a:rPr>
              <a:t>Ötrofikasyon neticesi aşırı yosunlaşmış bir su kaynağı</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p:cNvSpPr>
          <p:nvPr>
            <p:ph type="body" idx="4294967295"/>
          </p:nvPr>
        </p:nvSpPr>
        <p:spPr>
          <a:xfrm>
            <a:off x="468313" y="333375"/>
            <a:ext cx="8229600" cy="5761038"/>
          </a:xfrm>
        </p:spPr>
        <p:txBody>
          <a:bodyPr/>
          <a:lstStyle/>
          <a:p>
            <a:pPr algn="just" eaLnBrk="1" hangingPunct="1">
              <a:lnSpc>
                <a:spcPct val="80000"/>
              </a:lnSpc>
              <a:buFontTx/>
              <a:buNone/>
            </a:pPr>
            <a:r>
              <a:rPr lang="tr-TR" sz="3600" b="1" smtClean="0">
                <a:solidFill>
                  <a:srgbClr val="CC0000"/>
                </a:solidFill>
              </a:rPr>
              <a:t>	</a:t>
            </a:r>
            <a:r>
              <a:rPr lang="tr-TR" sz="4000" b="1" smtClean="0">
                <a:solidFill>
                  <a:srgbClr val="CC0000"/>
                </a:solidFill>
              </a:rPr>
              <a:t>İnorganik Kirleticiler:</a:t>
            </a:r>
            <a:r>
              <a:rPr lang="tr-TR" sz="3600" b="1" smtClean="0"/>
              <a:t> </a:t>
            </a:r>
          </a:p>
          <a:p>
            <a:pPr algn="just" eaLnBrk="1" hangingPunct="1">
              <a:lnSpc>
                <a:spcPct val="80000"/>
              </a:lnSpc>
              <a:buFontTx/>
              <a:buNone/>
            </a:pPr>
            <a:r>
              <a:rPr lang="tr-TR" sz="3600" b="1" smtClean="0"/>
              <a:t>	</a:t>
            </a:r>
            <a:r>
              <a:rPr lang="tr-TR" sz="2800" b="1" smtClean="0"/>
              <a:t>İnorganik madde atıkları da sulan önemli ölçüde kirletir. Bunların sudaki etkileri başlıca üç gruba ayrılır:</a:t>
            </a:r>
          </a:p>
          <a:p>
            <a:pPr algn="just" eaLnBrk="1" hangingPunct="1">
              <a:lnSpc>
                <a:spcPct val="80000"/>
              </a:lnSpc>
              <a:buFontTx/>
              <a:buNone/>
            </a:pPr>
            <a:r>
              <a:rPr lang="tr-TR" sz="2800" b="1" smtClean="0"/>
              <a:t>		1) Asitliğin artması </a:t>
            </a:r>
          </a:p>
          <a:p>
            <a:pPr algn="just" eaLnBrk="1" hangingPunct="1">
              <a:lnSpc>
                <a:spcPct val="80000"/>
              </a:lnSpc>
              <a:buFontTx/>
              <a:buNone/>
            </a:pPr>
            <a:r>
              <a:rPr lang="tr-TR" sz="2800" b="1" smtClean="0"/>
              <a:t>		2) Tuzluluğun artması </a:t>
            </a:r>
          </a:p>
          <a:p>
            <a:pPr algn="just" eaLnBrk="1" hangingPunct="1">
              <a:lnSpc>
                <a:spcPct val="80000"/>
              </a:lnSpc>
              <a:buFontTx/>
              <a:buNone/>
            </a:pPr>
            <a:r>
              <a:rPr lang="tr-TR" sz="2800" b="1" smtClean="0"/>
              <a:t>		3) Toksikliğin (zehirliliğin) artması</a:t>
            </a:r>
          </a:p>
          <a:p>
            <a:pPr algn="just" eaLnBrk="1" hangingPunct="1">
              <a:lnSpc>
                <a:spcPct val="80000"/>
              </a:lnSpc>
              <a:buFontTx/>
              <a:buNone/>
            </a:pPr>
            <a:endParaRPr lang="tr-TR" sz="2800" b="1" smtClean="0"/>
          </a:p>
          <a:p>
            <a:pPr algn="just" eaLnBrk="1" hangingPunct="1">
              <a:lnSpc>
                <a:spcPct val="80000"/>
              </a:lnSpc>
              <a:buFontTx/>
              <a:buNone/>
            </a:pPr>
            <a:r>
              <a:rPr lang="tr-TR" sz="2800" b="1" smtClean="0"/>
              <a:t>	Bu atıklar başlıca:</a:t>
            </a:r>
          </a:p>
          <a:p>
            <a:pPr algn="just" eaLnBrk="1" hangingPunct="1">
              <a:lnSpc>
                <a:spcPct val="80000"/>
              </a:lnSpc>
              <a:buFontTx/>
              <a:buNone/>
            </a:pPr>
            <a:r>
              <a:rPr lang="tr-TR" sz="2800" b="1" smtClean="0"/>
              <a:t>	a) Tuzlar			 b) Metaller</a:t>
            </a:r>
          </a:p>
          <a:p>
            <a:pPr algn="just" eaLnBrk="1" hangingPunct="1">
              <a:lnSpc>
                <a:spcPct val="80000"/>
              </a:lnSpc>
              <a:buFontTx/>
              <a:buNone/>
            </a:pPr>
            <a:r>
              <a:rPr lang="tr-TR" sz="2800" b="1" smtClean="0"/>
              <a:t>	c) Mineral asitler	 	d) Mineraller’dir. </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p:cNvSpPr>
          <p:nvPr>
            <p:ph type="body" idx="4294967295"/>
          </p:nvPr>
        </p:nvSpPr>
        <p:spPr>
          <a:xfrm>
            <a:off x="457200" y="333375"/>
            <a:ext cx="8435975" cy="820738"/>
          </a:xfrm>
        </p:spPr>
        <p:txBody>
          <a:bodyPr/>
          <a:lstStyle/>
          <a:p>
            <a:pPr eaLnBrk="1" hangingPunct="1">
              <a:buFontTx/>
              <a:buNone/>
            </a:pPr>
            <a:r>
              <a:rPr lang="tr-TR" sz="2800" b="1" smtClean="0"/>
              <a:t>Önemli inorganik kirleticilerden biri arsenik (As).tir</a:t>
            </a:r>
          </a:p>
        </p:txBody>
      </p:sp>
      <p:pic>
        <p:nvPicPr>
          <p:cNvPr id="143363" name="Picture 5" descr="ANd9GcSS7KRFASnjFFQYHs3FE8zlxSK__QM1NDS_F1_dLknhCgzrmT2o"/>
          <p:cNvPicPr>
            <a:picLocks noChangeAspect="1" noChangeArrowheads="1"/>
          </p:cNvPicPr>
          <p:nvPr/>
        </p:nvPicPr>
        <p:blipFill>
          <a:blip r:embed="rId2" cstate="print"/>
          <a:srcRect/>
          <a:stretch>
            <a:fillRect/>
          </a:stretch>
        </p:blipFill>
        <p:spPr bwMode="auto">
          <a:xfrm>
            <a:off x="3205163" y="1862138"/>
            <a:ext cx="5759450" cy="4591050"/>
          </a:xfrm>
          <a:prstGeom prst="rect">
            <a:avLst/>
          </a:prstGeom>
          <a:noFill/>
          <a:ln w="9525">
            <a:noFill/>
            <a:miter lim="800000"/>
            <a:headEnd/>
            <a:tailEnd/>
          </a:ln>
        </p:spPr>
      </p:pic>
      <p:pic>
        <p:nvPicPr>
          <p:cNvPr id="143364" name="Picture 7" descr="ANd9GcSQiPEoVSy2Xm5W-9UTeszPBORI7kxSwe_JNA_0oQsC1vg6JR1o4nf68Xujsw"/>
          <p:cNvPicPr>
            <a:picLocks noChangeAspect="1" noChangeArrowheads="1"/>
          </p:cNvPicPr>
          <p:nvPr/>
        </p:nvPicPr>
        <p:blipFill>
          <a:blip r:embed="rId3" cstate="print"/>
          <a:srcRect/>
          <a:stretch>
            <a:fillRect/>
          </a:stretch>
        </p:blipFill>
        <p:spPr bwMode="auto">
          <a:xfrm>
            <a:off x="228600" y="1295400"/>
            <a:ext cx="4105275" cy="301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p:txBody>
          <a:bodyPr>
            <a:normAutofit fontScale="92500"/>
          </a:bodyPr>
          <a:lstStyle/>
          <a:p>
            <a:pPr algn="just" eaLnBrk="1" hangingPunct="1">
              <a:lnSpc>
                <a:spcPct val="80000"/>
              </a:lnSpc>
              <a:buFontTx/>
              <a:buNone/>
              <a:tabLst>
                <a:tab pos="1797050" algn="l"/>
              </a:tabLst>
              <a:defRPr/>
            </a:pPr>
            <a:r>
              <a:rPr lang="tr-TR" sz="2400" b="1" dirty="0" smtClean="0"/>
              <a:t>İnsanların çevre açısından karşı karşıya kaldığı başlıca problemler şöyle özetlenebilir: </a:t>
            </a:r>
          </a:p>
          <a:p>
            <a:pPr algn="just" eaLnBrk="1" hangingPunct="1">
              <a:lnSpc>
                <a:spcPct val="80000"/>
              </a:lnSpc>
              <a:buFontTx/>
              <a:buNone/>
              <a:tabLst>
                <a:tab pos="1797050" algn="l"/>
              </a:tabLst>
              <a:defRPr/>
            </a:pPr>
            <a:endParaRPr lang="tr-TR" sz="2400" dirty="0" smtClean="0"/>
          </a:p>
          <a:p>
            <a:pPr algn="just" eaLnBrk="1" hangingPunct="1">
              <a:lnSpc>
                <a:spcPct val="80000"/>
              </a:lnSpc>
              <a:buFontTx/>
              <a:buNone/>
              <a:tabLst>
                <a:tab pos="1797050" algn="l"/>
              </a:tabLst>
              <a:defRPr/>
            </a:pPr>
            <a:r>
              <a:rPr lang="tr-TR" sz="2400" dirty="0" smtClean="0"/>
              <a:t>1-Hava, su ve toprakların her geçen gün artan oranlarda kirlenmesi ve önemli bir kısmının kullanılamaz hale gelmesi, </a:t>
            </a:r>
          </a:p>
          <a:p>
            <a:pPr algn="just" eaLnBrk="1" hangingPunct="1">
              <a:lnSpc>
                <a:spcPct val="80000"/>
              </a:lnSpc>
              <a:buFontTx/>
              <a:buNone/>
              <a:tabLst>
                <a:tab pos="1797050" algn="l"/>
              </a:tabLst>
              <a:defRPr/>
            </a:pPr>
            <a:r>
              <a:rPr lang="tr-TR" sz="2400" dirty="0" smtClean="0"/>
              <a:t>2-Özellikle Büyükşehir ve sanayi bölgelerinin çevre kirliliği sebebiyle yaşanamaz hale gelmesi, </a:t>
            </a:r>
          </a:p>
          <a:p>
            <a:pPr algn="just" eaLnBrk="1" hangingPunct="1">
              <a:lnSpc>
                <a:spcPct val="80000"/>
              </a:lnSpc>
              <a:buFontTx/>
              <a:buNone/>
              <a:tabLst>
                <a:tab pos="1797050" algn="l"/>
              </a:tabLst>
              <a:defRPr/>
            </a:pPr>
            <a:r>
              <a:rPr lang="tr-TR" sz="2400" dirty="0" smtClean="0"/>
              <a:t>3-Ozon tabakasının delinmesi, </a:t>
            </a:r>
          </a:p>
          <a:p>
            <a:pPr algn="just" eaLnBrk="1" hangingPunct="1">
              <a:lnSpc>
                <a:spcPct val="80000"/>
              </a:lnSpc>
              <a:buFontTx/>
              <a:buNone/>
              <a:tabLst>
                <a:tab pos="1797050" algn="l"/>
              </a:tabLst>
              <a:defRPr/>
            </a:pPr>
            <a:r>
              <a:rPr lang="tr-TR" sz="2400" dirty="0" smtClean="0"/>
              <a:t>4-Yerkürenin giderek ısınması ve iklimlerin değişmesi </a:t>
            </a:r>
          </a:p>
          <a:p>
            <a:pPr algn="just" eaLnBrk="1" hangingPunct="1">
              <a:lnSpc>
                <a:spcPct val="80000"/>
              </a:lnSpc>
              <a:buFontTx/>
              <a:buNone/>
              <a:tabLst>
                <a:tab pos="1797050" algn="l"/>
              </a:tabLst>
              <a:defRPr/>
            </a:pPr>
            <a:r>
              <a:rPr lang="tr-TR" sz="2400" dirty="0" smtClean="0"/>
              <a:t>5-Kanser ve benzeri hastalıkların artması, </a:t>
            </a:r>
          </a:p>
          <a:p>
            <a:pPr algn="just" eaLnBrk="1" hangingPunct="1">
              <a:lnSpc>
                <a:spcPct val="80000"/>
              </a:lnSpc>
              <a:buFontTx/>
              <a:buNone/>
              <a:tabLst>
                <a:tab pos="1797050" algn="l"/>
              </a:tabLst>
              <a:defRPr/>
            </a:pPr>
            <a:r>
              <a:rPr lang="tr-TR" sz="2400" dirty="0" smtClean="0"/>
              <a:t>6-Doğal kaynakların hızla tüketilmesi, </a:t>
            </a:r>
            <a:endParaRPr lang="tr-TR" sz="2400" b="1" dirty="0" smtClean="0"/>
          </a:p>
          <a:p>
            <a:pPr algn="just" eaLnBrk="1" hangingPunct="1">
              <a:lnSpc>
                <a:spcPct val="80000"/>
              </a:lnSpc>
              <a:buFontTx/>
              <a:buNone/>
              <a:tabLst>
                <a:tab pos="1797050" algn="l"/>
              </a:tabLst>
              <a:defRPr/>
            </a:pPr>
            <a:r>
              <a:rPr lang="tr-TR" sz="2200" dirty="0" smtClean="0"/>
              <a:t>7- Doğal anıtların ve bitki örtüsünün tahribi,</a:t>
            </a:r>
          </a:p>
          <a:p>
            <a:pPr algn="just" eaLnBrk="1" hangingPunct="1">
              <a:lnSpc>
                <a:spcPct val="80000"/>
              </a:lnSpc>
              <a:buFontTx/>
              <a:buNone/>
              <a:tabLst>
                <a:tab pos="1797050" algn="l"/>
              </a:tabLst>
              <a:defRPr/>
            </a:pPr>
            <a:r>
              <a:rPr lang="tr-TR" sz="2200" dirty="0" smtClean="0"/>
              <a:t>8-Nükleer tehditler</a:t>
            </a:r>
          </a:p>
          <a:p>
            <a:pPr algn="just" eaLnBrk="1" hangingPunct="1">
              <a:lnSpc>
                <a:spcPct val="80000"/>
              </a:lnSpc>
              <a:buFontTx/>
              <a:buNone/>
              <a:tabLst>
                <a:tab pos="1797050" algn="l"/>
              </a:tabLst>
              <a:defRPr/>
            </a:pPr>
            <a:r>
              <a:rPr lang="tr-TR" sz="2200" dirty="0" smtClean="0"/>
              <a:t>9-Madde </a:t>
            </a:r>
            <a:r>
              <a:rPr lang="tr-TR" sz="2200" smtClean="0"/>
              <a:t>döngülerinin bozulması ….</a:t>
            </a:r>
            <a:endParaRPr lang="tr-TR" sz="2200" dirty="0" smtClean="0"/>
          </a:p>
          <a:p>
            <a:pPr eaLnBrk="1" hangingPunct="1">
              <a:lnSpc>
                <a:spcPct val="80000"/>
              </a:lnSpc>
              <a:tabLst>
                <a:tab pos="1797050" algn="l"/>
              </a:tabLst>
              <a:defRPr/>
            </a:pPr>
            <a:endParaRPr lang="tr-TR" sz="2200" dirty="0"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5"/>
          <p:cNvSpPr>
            <a:spLocks noGrp="1" noChangeArrowheads="1"/>
          </p:cNvSpPr>
          <p:nvPr>
            <p:ph type="title" idx="4294967295"/>
          </p:nvPr>
        </p:nvSpPr>
        <p:spPr>
          <a:xfrm>
            <a:off x="457200" y="279400"/>
            <a:ext cx="8229600" cy="1143000"/>
          </a:xfrm>
        </p:spPr>
        <p:txBody>
          <a:bodyPr/>
          <a:lstStyle/>
          <a:p>
            <a:pPr eaLnBrk="1" hangingPunct="1"/>
            <a:r>
              <a:rPr lang="tr-TR" sz="4000" smtClean="0"/>
              <a:t>Suların Arıtılması</a:t>
            </a:r>
          </a:p>
        </p:txBody>
      </p:sp>
      <p:sp>
        <p:nvSpPr>
          <p:cNvPr id="144387" name="Rectangle 3"/>
          <p:cNvSpPr>
            <a:spLocks noGrp="1" noChangeArrowheads="1"/>
          </p:cNvSpPr>
          <p:nvPr>
            <p:ph type="body" sz="half" idx="4294967295"/>
          </p:nvPr>
        </p:nvSpPr>
        <p:spPr>
          <a:xfrm>
            <a:off x="457200" y="1371600"/>
            <a:ext cx="3505200" cy="4529138"/>
          </a:xfrm>
        </p:spPr>
        <p:txBody>
          <a:bodyPr/>
          <a:lstStyle/>
          <a:p>
            <a:pPr algn="just" eaLnBrk="1" hangingPunct="1">
              <a:lnSpc>
                <a:spcPct val="80000"/>
              </a:lnSpc>
            </a:pPr>
            <a:r>
              <a:rPr lang="tr-TR" sz="2000" smtClean="0"/>
              <a:t>Fiziksel arıtma, Arıtma işleminde öncelikle atık suların ızgaralardan geçirilerek iri tanecikler tutulur. Kirliliğin % 50 sine yakın kısmı ve BOİ değerinin % 25 lik kısmı bu safhada temizlenir. Geçirilen suda asılı partiküller de bulunur. Bunlar durulma havuzlarında bekletilerek  kendiliğinden çökmesi beklenir. Su kum filtreden geçirilerek asılı maddelerin tutulması sağlanır.</a:t>
            </a:r>
          </a:p>
          <a:p>
            <a:pPr algn="just" eaLnBrk="1" hangingPunct="1">
              <a:lnSpc>
                <a:spcPct val="80000"/>
              </a:lnSpc>
            </a:pPr>
            <a:r>
              <a:rPr lang="tr-TR" sz="2000" smtClean="0"/>
              <a:t>Suyun içinde kalan organik maddeler kimyasal veya biyolojik olarak yükseltgenir.</a:t>
            </a:r>
            <a:r>
              <a:rPr lang="tr-TR" sz="1400" smtClean="0"/>
              <a:t> </a:t>
            </a:r>
          </a:p>
          <a:p>
            <a:pPr algn="just" eaLnBrk="1" hangingPunct="1">
              <a:lnSpc>
                <a:spcPct val="80000"/>
              </a:lnSpc>
            </a:pPr>
            <a:endParaRPr lang="tr-TR" sz="1400" smtClean="0"/>
          </a:p>
        </p:txBody>
      </p:sp>
      <p:pic>
        <p:nvPicPr>
          <p:cNvPr id="144388" name="Picture 8" descr="Resim34"/>
          <p:cNvPicPr>
            <a:picLocks noChangeAspect="1" noChangeArrowheads="1"/>
          </p:cNvPicPr>
          <p:nvPr/>
        </p:nvPicPr>
        <p:blipFill>
          <a:blip r:embed="rId2" cstate="print"/>
          <a:srcRect/>
          <a:stretch>
            <a:fillRect/>
          </a:stretch>
        </p:blipFill>
        <p:spPr bwMode="auto">
          <a:xfrm>
            <a:off x="4240213" y="1589088"/>
            <a:ext cx="4495800" cy="497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a:xfrm>
            <a:off x="457200" y="304800"/>
            <a:ext cx="8229600" cy="627063"/>
          </a:xfrm>
        </p:spPr>
        <p:txBody>
          <a:bodyPr/>
          <a:lstStyle/>
          <a:p>
            <a:pPr eaLnBrk="1" hangingPunct="1"/>
            <a:r>
              <a:rPr lang="tr-TR" sz="2400" b="1" smtClean="0"/>
              <a:t>İçme ve kullanma sularının dezenfeksiyonu</a:t>
            </a:r>
          </a:p>
        </p:txBody>
      </p:sp>
      <p:sp>
        <p:nvSpPr>
          <p:cNvPr id="145411" name="Rectangle 3"/>
          <p:cNvSpPr>
            <a:spLocks noGrp="1" noChangeArrowheads="1"/>
          </p:cNvSpPr>
          <p:nvPr>
            <p:ph type="body" idx="4294967295"/>
          </p:nvPr>
        </p:nvSpPr>
        <p:spPr>
          <a:xfrm>
            <a:off x="304800" y="1066800"/>
            <a:ext cx="8686800" cy="5534025"/>
          </a:xfrm>
        </p:spPr>
        <p:txBody>
          <a:bodyPr/>
          <a:lstStyle/>
          <a:p>
            <a:pPr marL="0" indent="0" algn="just" eaLnBrk="1" hangingPunct="1">
              <a:lnSpc>
                <a:spcPct val="95000"/>
              </a:lnSpc>
              <a:buFontTx/>
              <a:buNone/>
            </a:pPr>
            <a:r>
              <a:rPr lang="tr-TR" sz="2000" smtClean="0"/>
              <a:t>Fiziksel ve kimyasal yöntemlerle hastalık yapıcı bakterilerden  arındırma işlemlerine dezenfeksiyon denilmektedir. Filtrasyon ve diğer fiziksel arıtım işlemleri suyu ancak %95-99.5 oranında temizleyebilmektedir. Bu nedenle sular etkin bir dezenfektan ile dezenfeksiyona tabi tutulmalıdır. Bu yöntemle, suda bulunan ve hastalık yapan (patojen) tüm organizmalar ile parazitler ortadan kaldırılır. Dezenfektanlar suda bulunan patojen mikroorganizmalar üzerinde bakteri öldürücü , bakterilerin hareketini engelleyici bir etki gösterirler. Suyun dezenfeksiyonunda klor, kireç kaymağı, kloraminler, klordioksit, çamaşır suyu, iyot, potasyum permanganat, ozon ve ultraviyole ışınlar kullanılır.</a:t>
            </a:r>
          </a:p>
          <a:p>
            <a:pPr marL="0" indent="0" algn="just" eaLnBrk="1" hangingPunct="1">
              <a:lnSpc>
                <a:spcPct val="95000"/>
              </a:lnSpc>
              <a:buFontTx/>
              <a:buNone/>
            </a:pPr>
            <a:endParaRPr lang="tr-TR" sz="2000" b="1" smtClean="0"/>
          </a:p>
          <a:p>
            <a:pPr marL="0" indent="0" algn="just" eaLnBrk="1" hangingPunct="1">
              <a:lnSpc>
                <a:spcPct val="95000"/>
              </a:lnSpc>
              <a:buFontTx/>
              <a:buNone/>
            </a:pPr>
            <a:r>
              <a:rPr lang="tr-TR" sz="2000" b="1" smtClean="0"/>
              <a:t>1-Klor</a:t>
            </a:r>
            <a:r>
              <a:rPr lang="tr-TR" sz="2000" smtClean="0"/>
              <a:t>: Dezenfektan maddeler arasında, özellikle ucuzluğu ve uygulama kolaylığı ile sonuçlarının denetlenmesi yönünden en uygun olan bir dezenfektandır. Klor, gaz halinde doğrudan doğruya yada klor tableti şeklinde kullanılır. Klor gazı bir litre suda yaklaşık 1 mg bulunacak şekilde hesaplanmalıdır. Eğer su fazla kirli değilse, bu taktirde suyun litresinde 0,2 mg serbest klor kalır ki bu seviye de dezenfeksiyon için yeterlidir. Klorun, dezenfektan etki gösterebilmesi için su ile en az 30 dakika temas etmesi gerekir. </a:t>
            </a:r>
          </a:p>
          <a:p>
            <a:pPr marL="0" indent="0" algn="just" eaLnBrk="1" hangingPunct="1">
              <a:lnSpc>
                <a:spcPct val="95000"/>
              </a:lnSpc>
              <a:buFontTx/>
              <a:buNone/>
            </a:pPr>
            <a:endParaRPr lang="tr-TR" sz="2000"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body" idx="4294967295"/>
          </p:nvPr>
        </p:nvSpPr>
        <p:spPr>
          <a:xfrm>
            <a:off x="457200" y="1371600"/>
            <a:ext cx="8308975" cy="6138863"/>
          </a:xfrm>
        </p:spPr>
        <p:txBody>
          <a:bodyPr/>
          <a:lstStyle/>
          <a:p>
            <a:pPr marL="0" indent="0" algn="just" eaLnBrk="1" hangingPunct="1">
              <a:lnSpc>
                <a:spcPct val="90000"/>
              </a:lnSpc>
              <a:buFontTx/>
              <a:buNone/>
            </a:pPr>
            <a:r>
              <a:rPr lang="tr-TR" sz="2000" b="1" smtClean="0"/>
              <a:t>2- Kireç kaymağı</a:t>
            </a:r>
            <a:r>
              <a:rPr lang="tr-TR" sz="2000" smtClean="0"/>
              <a:t>: Klor gazı kadar etkindir. Ayrıca, toz halinde olması nedeni ile kolayca depo edilebilir gibi bir üstünlüğü söz konusudur. Kireç kaymağında %25 oranında aktif klor bulunacağı kabul edilerek 40 gram kireç kaymağı (yani 10 gram aktif klor) bir litre suyla karıştırılır ve artık maddelerin çökelmesi için 20 dakika beklenir. Çökeltinin üst kısmındaki sıvı ayrı bir kaba alınır. Hazırlanan bu sıvıdan (%1 lik ana solüsyon) bir litre suya üç damla damlatılır ve 30 dakika beklenirse, su dezenfekte edilmiş olarak içmeye ve kullanmaya hazır hale gelir. </a:t>
            </a:r>
          </a:p>
          <a:p>
            <a:pPr marL="0" indent="0" algn="just" eaLnBrk="1" hangingPunct="1">
              <a:lnSpc>
                <a:spcPct val="90000"/>
              </a:lnSpc>
              <a:buFontTx/>
              <a:buNone/>
            </a:pPr>
            <a:endParaRPr lang="tr-TR" sz="2000" b="1" smtClean="0"/>
          </a:p>
          <a:p>
            <a:pPr marL="0" indent="0" algn="just" eaLnBrk="1" hangingPunct="1">
              <a:lnSpc>
                <a:spcPct val="90000"/>
              </a:lnSpc>
              <a:buFontTx/>
              <a:buNone/>
            </a:pPr>
            <a:r>
              <a:rPr lang="tr-TR" sz="2000" b="1" smtClean="0"/>
              <a:t>3-Kloraminler</a:t>
            </a:r>
            <a:r>
              <a:rPr lang="tr-TR" sz="2000" smtClean="0"/>
              <a:t>: Klora göre daha yavaş etki gösteren ama suda daha uzun süre kalabilen bu bileşikler, günümüzde özel örneğin, sıcak iklim bölgelerinde yada suyun uzak yerlerden getirilmesi durumlarında kullanılmaktadır. </a:t>
            </a:r>
          </a:p>
          <a:p>
            <a:pPr marL="0" indent="0" algn="just" eaLnBrk="1" hangingPunct="1">
              <a:lnSpc>
                <a:spcPct val="90000"/>
              </a:lnSpc>
              <a:buFontTx/>
              <a:buNone/>
            </a:pPr>
            <a:endParaRPr lang="tr-TR" sz="2000" b="1" smtClean="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body" idx="1"/>
          </p:nvPr>
        </p:nvSpPr>
        <p:spPr>
          <a:xfrm>
            <a:off x="457200" y="914400"/>
            <a:ext cx="8229600" cy="4525963"/>
          </a:xfrm>
        </p:spPr>
        <p:txBody>
          <a:bodyPr/>
          <a:lstStyle/>
          <a:p>
            <a:pPr algn="just" eaLnBrk="1" hangingPunct="1">
              <a:lnSpc>
                <a:spcPct val="80000"/>
              </a:lnSpc>
              <a:buFontTx/>
              <a:buNone/>
            </a:pPr>
            <a:r>
              <a:rPr lang="tr-TR" sz="2000" b="1" smtClean="0"/>
              <a:t>4-Klor dioksit</a:t>
            </a:r>
            <a:r>
              <a:rPr lang="tr-TR" sz="2000" smtClean="0"/>
              <a:t> (ClO</a:t>
            </a:r>
            <a:r>
              <a:rPr lang="tr-TR" sz="2000" baseline="-25000" smtClean="0"/>
              <a:t>2</a:t>
            </a:r>
            <a:r>
              <a:rPr lang="tr-TR" sz="2000" smtClean="0"/>
              <a:t>): Son yıllarda gelişmiş ülkelerde suyun dezenfeksiyonu amacıyla kullanımı giderek artan bu madde güçlü bir oksitleyicidir ve koku giderici etkisi fazladır. Dezenfeksiyonun yapılacağı yere konulan bir jeneratör aracılığıyla, sıvı sodyum klorür ve hidroklorük asidin birleştirilmesiyle açığa çıkan bu madde sadece sıvı halde kullanılır. Suyun pH’sı ne kadar yüksek olursa olsun, sudaki alglerin ve kirlenmenin giderilmesinde çok etkilidir. Klor’dan farklı olarak suda ne trihalometan bileşiklerinin oluşmasına ne de amonyak türevleriyle reaksiyona girmediğinden kloraminlerin oluşmasına yol açmaz. Üstelik klor gazıyla birlikte kullanılırsa trihalometan bileşikleri daha düşük oranda oluşur. Bakterisit ve virüsit etkisi klor gazından fazladır. Suyun hoş olmayan rengini ve tadını giderdiği gibi, sudaki toprak, balık yada küf kokusunu da giderir. Suda çözünmüş halde bulunabilen mangan ve demirin çökelmesini sağlar. </a:t>
            </a:r>
          </a:p>
          <a:p>
            <a:pPr eaLnBrk="1" hangingPunct="1">
              <a:lnSpc>
                <a:spcPct val="80000"/>
              </a:lnSpc>
              <a:buFontTx/>
              <a:buNone/>
            </a:pPr>
            <a:endParaRPr lang="tr-TR" sz="2000" smtClean="0"/>
          </a:p>
          <a:p>
            <a:pPr algn="just" eaLnBrk="1" hangingPunct="1">
              <a:lnSpc>
                <a:spcPct val="80000"/>
              </a:lnSpc>
              <a:buFontTx/>
              <a:buNone/>
            </a:pPr>
            <a:r>
              <a:rPr lang="tr-TR" sz="2000" b="1" smtClean="0"/>
              <a:t>5-Hipoklorit</a:t>
            </a:r>
            <a:r>
              <a:rPr lang="tr-TR" sz="2000" smtClean="0"/>
              <a:t>: Diğer dezenfektanların bulunmadığı özel durumlarda seyrek olarak kullanılır. Dezenfeksiyon amacı ile kullanılırken çok fazla miktarına ihtiyaç duyulacağından depolanması oldukça zordur. Üstelik zamanla aktif klor yoğunluğu azalır. Tek üstünlüğü, toksik gazların sızması sorunu olmayışıdır. </a:t>
            </a:r>
          </a:p>
          <a:p>
            <a:pPr eaLnBrk="1" hangingPunct="1">
              <a:lnSpc>
                <a:spcPct val="80000"/>
              </a:lnSpc>
            </a:pPr>
            <a:endParaRPr lang="tr-TR" sz="2000" smtClean="0"/>
          </a:p>
          <a:p>
            <a:pPr eaLnBrk="1" hangingPunct="1">
              <a:lnSpc>
                <a:spcPct val="80000"/>
              </a:lnSpc>
            </a:pPr>
            <a:endParaRPr lang="tr-TR" sz="1200"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body" idx="4294967295"/>
          </p:nvPr>
        </p:nvSpPr>
        <p:spPr>
          <a:xfrm>
            <a:off x="0" y="0"/>
            <a:ext cx="9144000" cy="6858000"/>
          </a:xfrm>
        </p:spPr>
        <p:txBody>
          <a:bodyPr/>
          <a:lstStyle/>
          <a:p>
            <a:pPr marL="0" indent="0" algn="just" eaLnBrk="1" hangingPunct="1">
              <a:lnSpc>
                <a:spcPct val="80000"/>
              </a:lnSpc>
            </a:pPr>
            <a:endParaRPr lang="tr-TR" sz="2400" b="1" smtClean="0"/>
          </a:p>
          <a:p>
            <a:pPr marL="0" indent="0" algn="just" eaLnBrk="1" hangingPunct="1">
              <a:lnSpc>
                <a:spcPct val="90000"/>
              </a:lnSpc>
              <a:buFontTx/>
              <a:buNone/>
            </a:pPr>
            <a:r>
              <a:rPr lang="tr-TR" sz="2000" b="1" smtClean="0"/>
              <a:t>6-İyot</a:t>
            </a:r>
            <a:r>
              <a:rPr lang="tr-TR" sz="2000" smtClean="0"/>
              <a:t>: Yine zorunlu durumlarda kullanılabilecek dezenfektanlardandır. Yüzde 2’lik tentürdiyodun 2 damlası 1 litre suya karıştırılırsa 30 dakika içinde yeterli bir dezenfeksiyon sağlanır. Suda fazla miktarda organik madde varsa, litreye 3 hatta 4 damla katılabilir. </a:t>
            </a:r>
          </a:p>
          <a:p>
            <a:pPr marL="0" indent="0" algn="just" eaLnBrk="1" hangingPunct="1">
              <a:lnSpc>
                <a:spcPct val="90000"/>
              </a:lnSpc>
              <a:buFontTx/>
              <a:buNone/>
            </a:pPr>
            <a:endParaRPr lang="tr-TR" sz="2000" b="1" smtClean="0"/>
          </a:p>
          <a:p>
            <a:pPr marL="0" indent="0" algn="just" eaLnBrk="1" hangingPunct="1">
              <a:lnSpc>
                <a:spcPct val="90000"/>
              </a:lnSpc>
              <a:buFontTx/>
              <a:buNone/>
            </a:pPr>
            <a:r>
              <a:rPr lang="tr-TR" sz="2000" b="1" smtClean="0"/>
              <a:t>7-Potasyum permanganat</a:t>
            </a:r>
            <a:r>
              <a:rPr lang="tr-TR" sz="2000" smtClean="0"/>
              <a:t>: Bu dezenfektan da çamaşır suyu ve iyot gibi ancak zorunlu durumlarda dezenfeksiyon amacıyla kullanılabilir. Kullanıldığı kapta leke oluşturur ve 500 miligramdan fazla kullanılırsa suyun rengini de değiştirir. Oysa ki, suyun litresine 500 miligram potasyum permanganatın, kolera vibriyonu dışındaki patojen mikroorganizmalara etkisi kuşkuludur. </a:t>
            </a:r>
          </a:p>
          <a:p>
            <a:pPr marL="0" indent="0" algn="just" eaLnBrk="1" hangingPunct="1">
              <a:lnSpc>
                <a:spcPct val="90000"/>
              </a:lnSpc>
              <a:buFontTx/>
              <a:buNone/>
            </a:pPr>
            <a:endParaRPr lang="tr-TR" sz="2000" b="1" smtClean="0"/>
          </a:p>
          <a:p>
            <a:pPr marL="0" indent="0" algn="just" eaLnBrk="1" hangingPunct="1">
              <a:lnSpc>
                <a:spcPct val="90000"/>
              </a:lnSpc>
              <a:buFontTx/>
              <a:buNone/>
            </a:pPr>
            <a:endParaRPr lang="tr-TR" sz="2000" b="1" smtClean="0"/>
          </a:p>
          <a:p>
            <a:pPr marL="0" indent="0" algn="just" eaLnBrk="1" hangingPunct="1">
              <a:lnSpc>
                <a:spcPct val="90000"/>
              </a:lnSpc>
              <a:buFontTx/>
              <a:buNone/>
            </a:pPr>
            <a:r>
              <a:rPr lang="tr-TR" sz="2000" b="1" smtClean="0"/>
              <a:t>8-Ultraviyole</a:t>
            </a:r>
            <a:r>
              <a:rPr lang="tr-TR" sz="2000" smtClean="0"/>
              <a:t> (morötesi) ışınlar: 200-300 nanometre dalga boyundaki ultraviyole ışınların dezenfeksiyon etkisi yüksektir. Eğer dezenfekte edilecek suyun derinliği fazla değilse ve berraksa, yani bulanık değilse ve renk değişikliği yoksa, içinde demir de bulunmuyorsa ultraviyole ışınlarla suda bulunan aktif ve spor yapan tüm mikroorganizmalar ya ölürler yada bir daha çoğalamayacak duruma gelirler. Maliyetinin pahalı olması nedeni ile küçük çapta dezenfeksiyon işlemlerinde kullanılır. Civa lambası uyarıldığında yayılan  UV-C ışığı (254 nm) uygulanarak akan su dezenfekte edilir. </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body" idx="1"/>
          </p:nvPr>
        </p:nvSpPr>
        <p:spPr>
          <a:xfrm>
            <a:off x="228600" y="381000"/>
            <a:ext cx="8458200" cy="5745163"/>
          </a:xfrm>
        </p:spPr>
        <p:txBody>
          <a:bodyPr/>
          <a:lstStyle/>
          <a:p>
            <a:pPr algn="just" eaLnBrk="1" hangingPunct="1">
              <a:lnSpc>
                <a:spcPct val="80000"/>
              </a:lnSpc>
              <a:buFontTx/>
              <a:buNone/>
            </a:pPr>
            <a:r>
              <a:rPr lang="tr-TR" sz="2000" b="1" smtClean="0"/>
              <a:t>9-Ozon</a:t>
            </a:r>
            <a:r>
              <a:rPr lang="tr-TR" sz="2000" smtClean="0"/>
              <a:t>:  Ozon klor gazından daha kuvvetli bir dezenfektandır. Ozon yüksek 15000 voltluk elektriğin kuru havaya uygulanması ile elde edilir. Buradan elde edilen ozon gazı sudan geçirilerek suda çözünür. K</a:t>
            </a:r>
            <a:r>
              <a:rPr lang="tr-TR" sz="2000" baseline="-25000" smtClean="0"/>
              <a:t>H</a:t>
            </a:r>
            <a:r>
              <a:rPr lang="tr-TR" sz="2000" smtClean="0"/>
              <a:t>=1,3.10</a:t>
            </a:r>
            <a:r>
              <a:rPr lang="tr-TR" sz="2000" baseline="30000" smtClean="0"/>
              <a:t>-2</a:t>
            </a:r>
            <a:r>
              <a:rPr lang="tr-TR" sz="2000" smtClean="0"/>
              <a:t> mol /L.at dır. Optimum şartlarda bu şekilde havanın oksijeninin % 6 sı ozona dönüştürülür. </a:t>
            </a:r>
          </a:p>
          <a:p>
            <a:pPr algn="just" eaLnBrk="1" hangingPunct="1">
              <a:lnSpc>
                <a:spcPct val="80000"/>
              </a:lnSpc>
              <a:buFontTx/>
              <a:buNone/>
            </a:pPr>
            <a:endParaRPr lang="tr-TR" sz="2000" smtClean="0"/>
          </a:p>
          <a:p>
            <a:pPr eaLnBrk="1" hangingPunct="1">
              <a:lnSpc>
                <a:spcPct val="80000"/>
              </a:lnSpc>
              <a:buFontTx/>
              <a:buNone/>
            </a:pPr>
            <a:r>
              <a:rPr lang="tr-TR" sz="2000" smtClean="0">
                <a:solidFill>
                  <a:schemeClr val="folHlink"/>
                </a:solidFill>
              </a:rPr>
              <a:t>3O</a:t>
            </a:r>
            <a:r>
              <a:rPr lang="tr-TR" sz="2000" baseline="-25000" smtClean="0">
                <a:solidFill>
                  <a:schemeClr val="folHlink"/>
                </a:solidFill>
              </a:rPr>
              <a:t>2(g)</a:t>
            </a:r>
            <a:r>
              <a:rPr lang="tr-TR" sz="2000" baseline="-25000" smtClean="0">
                <a:solidFill>
                  <a:schemeClr val="folHlink"/>
                </a:solidFill>
                <a:sym typeface="Wingdings" pitchFamily="2" charset="2"/>
              </a:rPr>
              <a:t></a:t>
            </a:r>
            <a:r>
              <a:rPr lang="tr-TR" sz="2000" smtClean="0">
                <a:solidFill>
                  <a:schemeClr val="folHlink"/>
                </a:solidFill>
              </a:rPr>
              <a:t>  2O</a:t>
            </a:r>
            <a:r>
              <a:rPr lang="tr-TR" sz="2000" baseline="-25000" smtClean="0">
                <a:solidFill>
                  <a:schemeClr val="folHlink"/>
                </a:solidFill>
              </a:rPr>
              <a:t>3</a:t>
            </a:r>
            <a:r>
              <a:rPr lang="tr-TR" sz="2000" smtClean="0">
                <a:solidFill>
                  <a:schemeClr val="folHlink"/>
                </a:solidFill>
              </a:rPr>
              <a:t> </a:t>
            </a:r>
            <a:r>
              <a:rPr lang="tr-TR" sz="2000" baseline="-25000" smtClean="0">
                <a:solidFill>
                  <a:schemeClr val="folHlink"/>
                </a:solidFill>
              </a:rPr>
              <a:t>(g)</a:t>
            </a:r>
            <a:r>
              <a:rPr lang="tr-TR" sz="2000" smtClean="0">
                <a:solidFill>
                  <a:schemeClr val="folHlink"/>
                </a:solidFill>
              </a:rPr>
              <a:t> </a:t>
            </a:r>
          </a:p>
          <a:p>
            <a:pPr eaLnBrk="1" hangingPunct="1">
              <a:lnSpc>
                <a:spcPct val="80000"/>
              </a:lnSpc>
              <a:buFontTx/>
              <a:buNone/>
            </a:pPr>
            <a:r>
              <a:rPr lang="tr-TR" sz="2000" smtClean="0"/>
              <a:t>	</a:t>
            </a:r>
          </a:p>
          <a:p>
            <a:pPr eaLnBrk="1" hangingPunct="1">
              <a:lnSpc>
                <a:spcPct val="80000"/>
              </a:lnSpc>
              <a:buFontTx/>
              <a:buNone/>
            </a:pPr>
            <a:r>
              <a:rPr lang="tr-TR" sz="2000" smtClean="0"/>
              <a:t>	Kuvvetli bir yükseltgen  ve bakteri yok edici  etkiye sahip olan bir maddedir . Bu  etkisinden yararlanılarak suların dezenfeksiyonunda güvenilir olarak kullanılır. Ancak, maliyeti klor ve klor bileşiklerine göre çok yüksektir. Bu nedenle çok gelişmiş ülkelerde yada özel durumlarda küçük çapta kullanılabilmektedir. Sadece suyu dezenfekte etmekle kalmaz, suyun tadını ve rengini de düzeltir. Suyun metre küpünde 400 miligram yada litre de 0.4 miligram ozonla 4 dakikada etkin bir dezenfeksiyon sağlanır. Ozonun kalıntısı  olmamasına rağmen üretiminin daha pahalıya mal olması nedeniyle yaygın olarak kullanılmaz. </a:t>
            </a:r>
            <a:endParaRPr lang="tr-TR" sz="2000" b="1" smtClean="0"/>
          </a:p>
          <a:p>
            <a:pPr eaLnBrk="1" hangingPunct="1">
              <a:lnSpc>
                <a:spcPct val="80000"/>
              </a:lnSpc>
              <a:buFontTx/>
              <a:buNone/>
            </a:pPr>
            <a:endParaRPr lang="tr-TR" sz="2000" smtClean="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4"/>
          <p:cNvSpPr>
            <a:spLocks noGrp="1" noChangeArrowheads="1"/>
          </p:cNvSpPr>
          <p:nvPr>
            <p:ph type="ctrTitle"/>
          </p:nvPr>
        </p:nvSpPr>
        <p:spPr/>
        <p:txBody>
          <a:bodyPr/>
          <a:lstStyle/>
          <a:p>
            <a:pPr eaLnBrk="1" hangingPunct="1"/>
            <a:r>
              <a:rPr lang="tr-TR" smtClean="0"/>
              <a:t>TOPRAK KİRLİLİĞİ</a:t>
            </a:r>
          </a:p>
        </p:txBody>
      </p:sp>
      <p:sp>
        <p:nvSpPr>
          <p:cNvPr id="150531" name="Rectangle 5"/>
          <p:cNvSpPr>
            <a:spLocks noGrp="1" noChangeArrowheads="1"/>
          </p:cNvSpPr>
          <p:nvPr>
            <p:ph type="subTitle" idx="1"/>
          </p:nvPr>
        </p:nvSpPr>
        <p:spPr/>
        <p:txBody>
          <a:bodyPr/>
          <a:lstStyle/>
          <a:p>
            <a:pPr eaLnBrk="1" hangingPunct="1"/>
            <a:r>
              <a:rPr lang="tr-TR" smtClean="0"/>
              <a:t>(VII. Bölüm) </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468313" y="0"/>
            <a:ext cx="8229600" cy="620713"/>
          </a:xfrm>
        </p:spPr>
        <p:txBody>
          <a:bodyPr/>
          <a:lstStyle/>
          <a:p>
            <a:pPr eaLnBrk="1" hangingPunct="1"/>
            <a:r>
              <a:rPr lang="tr-TR" sz="3600" b="1" smtClean="0">
                <a:solidFill>
                  <a:srgbClr val="CC0000"/>
                </a:solidFill>
              </a:rPr>
              <a:t>TOPRAK </a:t>
            </a:r>
          </a:p>
        </p:txBody>
      </p:sp>
      <p:sp>
        <p:nvSpPr>
          <p:cNvPr id="151555" name="Rectangle 3"/>
          <p:cNvSpPr>
            <a:spLocks noGrp="1" noChangeArrowheads="1"/>
          </p:cNvSpPr>
          <p:nvPr>
            <p:ph type="body" idx="4294967295"/>
          </p:nvPr>
        </p:nvSpPr>
        <p:spPr>
          <a:xfrm>
            <a:off x="0" y="838200"/>
            <a:ext cx="8893175" cy="5761038"/>
          </a:xfrm>
        </p:spPr>
        <p:txBody>
          <a:bodyPr/>
          <a:lstStyle/>
          <a:p>
            <a:pPr eaLnBrk="1" hangingPunct="1">
              <a:lnSpc>
                <a:spcPct val="80000"/>
              </a:lnSpc>
              <a:buFontTx/>
              <a:buNone/>
            </a:pPr>
            <a:r>
              <a:rPr lang="tr-TR" b="1" smtClean="0"/>
              <a:t>	</a:t>
            </a:r>
            <a:r>
              <a:rPr lang="tr-TR" sz="2400" b="1" smtClean="0"/>
              <a:t>Topraklar canlılara yaşama ortamı olarak hizmet etmekte, bitkilere köklerin tutunacağı bir ortam sağlamakta ayrıca su, oksijen ve besin maddeleri sunmaktadır. Toprağın bu özellikleri; su ve rüzgar erozyonuyla ve fiziksel, kimyasal, biyolojik etkenlerle  azalabilmektedir. </a:t>
            </a:r>
          </a:p>
          <a:p>
            <a:pPr eaLnBrk="1" hangingPunct="1">
              <a:lnSpc>
                <a:spcPct val="80000"/>
              </a:lnSpc>
              <a:buFontTx/>
              <a:buNone/>
            </a:pPr>
            <a:r>
              <a:rPr lang="tr-TR" sz="2400" b="1" smtClean="0"/>
              <a:t>	</a:t>
            </a:r>
          </a:p>
          <a:p>
            <a:pPr eaLnBrk="1" hangingPunct="1">
              <a:lnSpc>
                <a:spcPct val="80000"/>
              </a:lnSpc>
              <a:buFontTx/>
              <a:buNone/>
            </a:pPr>
            <a:r>
              <a:rPr lang="tr-TR" sz="2400" b="1" smtClean="0"/>
              <a:t>	Toprağın cinsi ve özellikleri; iklim, organik aktiflik, bulunduğu yer ve zamana bağlıdır. İklim, ısınma-soğuma ve yağışla toprak oluşumunu hızlandırır.</a:t>
            </a:r>
          </a:p>
          <a:p>
            <a:pPr eaLnBrk="1" hangingPunct="1">
              <a:lnSpc>
                <a:spcPct val="80000"/>
              </a:lnSpc>
              <a:buFontTx/>
              <a:buNone/>
            </a:pPr>
            <a:r>
              <a:rPr lang="tr-TR" sz="2400" b="1" smtClean="0"/>
              <a:t>	</a:t>
            </a:r>
          </a:p>
          <a:p>
            <a:pPr eaLnBrk="1" hangingPunct="1">
              <a:lnSpc>
                <a:spcPct val="80000"/>
              </a:lnSpc>
              <a:buFontTx/>
              <a:buNone/>
            </a:pPr>
            <a:r>
              <a:rPr lang="tr-TR" sz="2400" b="1" smtClean="0"/>
              <a:t>	Bitki artıkları topraktaki organik madde miktarını artırır. Ancak tarımsal aktiviteler toprağın organik madde miktarını azaltır (50 yıl tarım yapılan toprakta organik maddeler yaklaşık %20-40 azalır)</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p:cNvSpPr>
          <p:nvPr>
            <p:ph type="body" idx="4294967295"/>
          </p:nvPr>
        </p:nvSpPr>
        <p:spPr>
          <a:xfrm>
            <a:off x="179388" y="333375"/>
            <a:ext cx="8713787" cy="5472113"/>
          </a:xfrm>
        </p:spPr>
        <p:txBody>
          <a:bodyPr/>
          <a:lstStyle/>
          <a:p>
            <a:pPr eaLnBrk="1" hangingPunct="1">
              <a:lnSpc>
                <a:spcPct val="80000"/>
              </a:lnSpc>
              <a:buFontTx/>
              <a:buNone/>
            </a:pPr>
            <a:r>
              <a:rPr lang="tr-TR" sz="4000" b="1" smtClean="0">
                <a:solidFill>
                  <a:srgbClr val="CC0000"/>
                </a:solidFill>
              </a:rPr>
              <a:t>	Toprak Kirliliği</a:t>
            </a:r>
          </a:p>
          <a:p>
            <a:pPr eaLnBrk="1" hangingPunct="1">
              <a:lnSpc>
                <a:spcPct val="80000"/>
              </a:lnSpc>
              <a:buFontTx/>
              <a:buNone/>
            </a:pPr>
            <a:r>
              <a:rPr lang="tr-TR" sz="4000" b="1" smtClean="0"/>
              <a:t>	</a:t>
            </a:r>
            <a:r>
              <a:rPr lang="tr-TR" sz="2800" b="1" smtClean="0"/>
              <a:t>Toprakların fiziksel, kimyasal ve biyolojik dengesinin çeşitli kirletici unsurlarla bozulması olayına </a:t>
            </a:r>
            <a:r>
              <a:rPr lang="tr-TR" sz="2800" b="1" i="1" smtClean="0">
                <a:solidFill>
                  <a:srgbClr val="000099"/>
                </a:solidFill>
              </a:rPr>
              <a:t>toprak kirliliği</a:t>
            </a:r>
            <a:r>
              <a:rPr lang="tr-TR" sz="2800" b="1" smtClean="0"/>
              <a:t> denir. </a:t>
            </a:r>
          </a:p>
          <a:p>
            <a:pPr eaLnBrk="1" hangingPunct="1">
              <a:lnSpc>
                <a:spcPct val="80000"/>
              </a:lnSpc>
              <a:buFontTx/>
              <a:buNone/>
            </a:pPr>
            <a:r>
              <a:rPr lang="tr-TR" sz="2800" b="1" smtClean="0"/>
              <a:t>	Örneğin çeşitli şekillerde katı ve sıvı atıkların topraklara boşaltılması ve karıştırılması bu toprakların fiziksel, kimyasal ve biyolojik olarak kirlenmesine yol açar. </a:t>
            </a:r>
          </a:p>
          <a:p>
            <a:pPr eaLnBrk="1" hangingPunct="1">
              <a:lnSpc>
                <a:spcPct val="80000"/>
              </a:lnSpc>
              <a:buFontTx/>
              <a:buNone/>
            </a:pPr>
            <a:r>
              <a:rPr lang="tr-TR" sz="2800" b="1" smtClean="0"/>
              <a:t>	</a:t>
            </a:r>
            <a:r>
              <a:rPr lang="tr-TR" sz="2800" b="1" smtClean="0">
                <a:cs typeface="Times New Roman" pitchFamily="18" charset="0"/>
              </a:rPr>
              <a:t>Toprağın, su ve havaya oranla dış etkenlere karşı tamponlama gücü  daha yüksektir. Ancak sisteme ilave edilen kirleticiler tarafından bozunmalar meydana geldiğinde karşılaşılan sorunlar o ölçüde karmaşık, zor ve düzeltilmesi masraflıdır. </a:t>
            </a:r>
            <a:endParaRPr lang="tr-TR" sz="2800" b="1" smtClean="0"/>
          </a:p>
          <a:p>
            <a:pPr eaLnBrk="1" hangingPunct="1">
              <a:lnSpc>
                <a:spcPct val="80000"/>
              </a:lnSpc>
              <a:buFontTx/>
              <a:buNone/>
            </a:pPr>
            <a:endParaRPr lang="tr-TR" sz="2800" b="1" smtClean="0"/>
          </a:p>
          <a:p>
            <a:pPr eaLnBrk="1" hangingPunct="1">
              <a:lnSpc>
                <a:spcPct val="80000"/>
              </a:lnSpc>
            </a:pPr>
            <a:endParaRPr lang="tr-TR" sz="2800" b="1"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p:cNvSpPr>
          <p:nvPr>
            <p:ph type="body" idx="4294967295"/>
          </p:nvPr>
        </p:nvSpPr>
        <p:spPr>
          <a:xfrm>
            <a:off x="322263" y="260350"/>
            <a:ext cx="8713787" cy="4525963"/>
          </a:xfrm>
        </p:spPr>
        <p:txBody>
          <a:bodyPr/>
          <a:lstStyle/>
          <a:p>
            <a:pPr algn="just" eaLnBrk="1" hangingPunct="1">
              <a:lnSpc>
                <a:spcPct val="80000"/>
              </a:lnSpc>
              <a:buFontTx/>
              <a:buNone/>
            </a:pPr>
            <a:r>
              <a:rPr lang="tr-TR" b="1" smtClean="0">
                <a:solidFill>
                  <a:srgbClr val="CC0000"/>
                </a:solidFill>
                <a:cs typeface="Times New Roman" pitchFamily="18" charset="0"/>
              </a:rPr>
              <a:t>Toprak kirlenmesine sebep olan başlıca kirleticiler</a:t>
            </a:r>
            <a:r>
              <a:rPr lang="tr-TR" b="1" smtClean="0">
                <a:cs typeface="Times New Roman" pitchFamily="18" charset="0"/>
              </a:rPr>
              <a:t> </a:t>
            </a:r>
            <a:endParaRPr lang="tr-TR" b="1" smtClean="0">
              <a:cs typeface="Times New Roman" pitchFamily="18" charset="0"/>
              <a:sym typeface="Symbol" pitchFamily="18" charset="2"/>
            </a:endParaRPr>
          </a:p>
          <a:p>
            <a:pPr algn="just" eaLnBrk="1" hangingPunct="1">
              <a:lnSpc>
                <a:spcPct val="80000"/>
              </a:lnSpc>
              <a:buFontTx/>
              <a:buNone/>
            </a:pPr>
            <a:r>
              <a:rPr lang="tr-TR" sz="2800" b="1" smtClean="0">
                <a:cs typeface="Times New Roman" pitchFamily="18" charset="0"/>
                <a:sym typeface="Symbol" pitchFamily="18" charset="2"/>
              </a:rPr>
              <a:t></a:t>
            </a:r>
            <a:r>
              <a:rPr lang="tr-TR" sz="2800" b="1" smtClean="0">
                <a:cs typeface="Times New Roman" pitchFamily="18" charset="0"/>
              </a:rPr>
              <a:t>ağır metaller, </a:t>
            </a:r>
            <a:endParaRPr lang="tr-TR" sz="2800" b="1" smtClean="0">
              <a:cs typeface="Times New Roman" pitchFamily="18" charset="0"/>
              <a:sym typeface="Symbol" pitchFamily="18" charset="2"/>
            </a:endParaRPr>
          </a:p>
          <a:p>
            <a:pPr algn="just" eaLnBrk="1" hangingPunct="1">
              <a:lnSpc>
                <a:spcPct val="80000"/>
              </a:lnSpc>
              <a:buFontTx/>
              <a:buNone/>
            </a:pPr>
            <a:r>
              <a:rPr lang="tr-TR" sz="2800" b="1" smtClean="0">
                <a:cs typeface="Times New Roman" pitchFamily="18" charset="0"/>
                <a:sym typeface="Symbol" pitchFamily="18" charset="2"/>
              </a:rPr>
              <a:t></a:t>
            </a:r>
            <a:r>
              <a:rPr lang="tr-TR" sz="2800" b="1" smtClean="0">
                <a:cs typeface="Times New Roman" pitchFamily="18" charset="0"/>
              </a:rPr>
              <a:t>suni gübreler, </a:t>
            </a:r>
            <a:endParaRPr lang="tr-TR" sz="2800" b="1" smtClean="0">
              <a:cs typeface="Times New Roman" pitchFamily="18" charset="0"/>
              <a:sym typeface="Symbol" pitchFamily="18" charset="2"/>
            </a:endParaRPr>
          </a:p>
          <a:p>
            <a:pPr algn="just" eaLnBrk="1" hangingPunct="1">
              <a:lnSpc>
                <a:spcPct val="80000"/>
              </a:lnSpc>
              <a:buFontTx/>
              <a:buNone/>
            </a:pPr>
            <a:r>
              <a:rPr lang="tr-TR" sz="2800" b="1" smtClean="0">
                <a:cs typeface="Times New Roman" pitchFamily="18" charset="0"/>
                <a:sym typeface="Symbol" pitchFamily="18" charset="2"/>
              </a:rPr>
              <a:t></a:t>
            </a:r>
            <a:r>
              <a:rPr lang="tr-TR" sz="2800" b="1" smtClean="0">
                <a:cs typeface="Times New Roman" pitchFamily="18" charset="0"/>
              </a:rPr>
              <a:t>tarımsal mücadele ilaçları, </a:t>
            </a:r>
            <a:endParaRPr lang="tr-TR" sz="2800" b="1" smtClean="0">
              <a:cs typeface="Times New Roman" pitchFamily="18" charset="0"/>
              <a:sym typeface="Symbol" pitchFamily="18" charset="2"/>
            </a:endParaRPr>
          </a:p>
          <a:p>
            <a:pPr algn="just" eaLnBrk="1" hangingPunct="1">
              <a:lnSpc>
                <a:spcPct val="80000"/>
              </a:lnSpc>
              <a:buFontTx/>
              <a:buNone/>
            </a:pPr>
            <a:r>
              <a:rPr lang="tr-TR" sz="2800" b="1" smtClean="0">
                <a:cs typeface="Times New Roman" pitchFamily="18" charset="0"/>
                <a:sym typeface="Symbol" pitchFamily="18" charset="2"/>
              </a:rPr>
              <a:t></a:t>
            </a:r>
            <a:r>
              <a:rPr lang="tr-TR" sz="2800" b="1" smtClean="0">
                <a:cs typeface="Times New Roman" pitchFamily="18" charset="0"/>
              </a:rPr>
              <a:t> atık sular, </a:t>
            </a:r>
            <a:endParaRPr lang="tr-TR" sz="2800" b="1" smtClean="0">
              <a:cs typeface="Times New Roman" pitchFamily="18" charset="0"/>
              <a:sym typeface="Symbol" pitchFamily="18" charset="2"/>
            </a:endParaRPr>
          </a:p>
          <a:p>
            <a:pPr algn="just" eaLnBrk="1" hangingPunct="1">
              <a:lnSpc>
                <a:spcPct val="80000"/>
              </a:lnSpc>
              <a:buFontTx/>
              <a:buNone/>
            </a:pPr>
            <a:r>
              <a:rPr lang="tr-TR" sz="2800" b="1" smtClean="0">
                <a:cs typeface="Times New Roman" pitchFamily="18" charset="0"/>
                <a:sym typeface="Symbol" pitchFamily="18" charset="2"/>
              </a:rPr>
              <a:t></a:t>
            </a:r>
            <a:r>
              <a:rPr lang="tr-TR" sz="2800" b="1" smtClean="0">
                <a:cs typeface="Times New Roman" pitchFamily="18" charset="0"/>
              </a:rPr>
              <a:t>atmosferik emisyonlar, </a:t>
            </a:r>
            <a:endParaRPr lang="tr-TR" sz="2800" b="1" smtClean="0">
              <a:cs typeface="Times New Roman" pitchFamily="18" charset="0"/>
              <a:sym typeface="Symbol" pitchFamily="18" charset="2"/>
            </a:endParaRPr>
          </a:p>
          <a:p>
            <a:pPr algn="just" eaLnBrk="1" hangingPunct="1">
              <a:lnSpc>
                <a:spcPct val="80000"/>
              </a:lnSpc>
              <a:buFontTx/>
              <a:buNone/>
            </a:pPr>
            <a:r>
              <a:rPr lang="tr-TR" sz="2800" b="1" smtClean="0">
                <a:cs typeface="Times New Roman" pitchFamily="18" charset="0"/>
                <a:sym typeface="Symbol" pitchFamily="18" charset="2"/>
              </a:rPr>
              <a:t></a:t>
            </a:r>
            <a:r>
              <a:rPr lang="tr-TR" sz="2800" b="1" smtClean="0">
                <a:cs typeface="Times New Roman" pitchFamily="18" charset="0"/>
              </a:rPr>
              <a:t>arıtma çamurları, </a:t>
            </a:r>
            <a:endParaRPr lang="tr-TR" sz="2800" b="1" smtClean="0">
              <a:cs typeface="Times New Roman" pitchFamily="18" charset="0"/>
              <a:sym typeface="Symbol" pitchFamily="18" charset="2"/>
            </a:endParaRPr>
          </a:p>
          <a:p>
            <a:pPr algn="just" eaLnBrk="1" hangingPunct="1">
              <a:lnSpc>
                <a:spcPct val="80000"/>
              </a:lnSpc>
              <a:buFontTx/>
              <a:buNone/>
            </a:pPr>
            <a:r>
              <a:rPr lang="tr-TR" sz="2800" b="1" smtClean="0">
                <a:cs typeface="Times New Roman" pitchFamily="18" charset="0"/>
                <a:sym typeface="Symbol" pitchFamily="18" charset="2"/>
              </a:rPr>
              <a:t></a:t>
            </a:r>
            <a:r>
              <a:rPr lang="tr-TR" sz="2800" b="1" smtClean="0">
                <a:cs typeface="Times New Roman" pitchFamily="18" charset="0"/>
              </a:rPr>
              <a:t>katı atıklar, çöpler </a:t>
            </a:r>
            <a:endParaRPr lang="tr-TR" sz="2800" b="1" smtClean="0">
              <a:cs typeface="Times New Roman" pitchFamily="18" charset="0"/>
              <a:sym typeface="Symbol" pitchFamily="18" charset="2"/>
            </a:endParaRPr>
          </a:p>
          <a:p>
            <a:pPr algn="just" eaLnBrk="1" hangingPunct="1">
              <a:lnSpc>
                <a:spcPct val="80000"/>
              </a:lnSpc>
              <a:buFontTx/>
              <a:buNone/>
            </a:pPr>
            <a:r>
              <a:rPr lang="tr-TR" sz="2800" b="1" smtClean="0">
                <a:cs typeface="Times New Roman" pitchFamily="18" charset="0"/>
                <a:sym typeface="Symbol" pitchFamily="18" charset="2"/>
              </a:rPr>
              <a:t></a:t>
            </a:r>
            <a:r>
              <a:rPr lang="tr-TR" sz="2800" b="1" smtClean="0">
                <a:cs typeface="Times New Roman" pitchFamily="18" charset="0"/>
              </a:rPr>
              <a:t>radyoaktif atıklardır.</a:t>
            </a:r>
          </a:p>
        </p:txBody>
      </p:sp>
      <p:pic>
        <p:nvPicPr>
          <p:cNvPr id="153603" name="Picture 4" descr="ANd9GcTDau3d5WQBiTiPaa3iZQbjfT8MKxSxz9CVOTQyzOsVht3LLQ5G"/>
          <p:cNvPicPr>
            <a:picLocks noChangeAspect="1" noChangeArrowheads="1"/>
          </p:cNvPicPr>
          <p:nvPr/>
        </p:nvPicPr>
        <p:blipFill>
          <a:blip r:embed="rId2" cstate="print"/>
          <a:srcRect l="4724" t="7411" r="4724"/>
          <a:stretch>
            <a:fillRect/>
          </a:stretch>
        </p:blipFill>
        <p:spPr bwMode="auto">
          <a:xfrm>
            <a:off x="468313" y="4868863"/>
            <a:ext cx="2936875" cy="1914525"/>
          </a:xfrm>
          <a:prstGeom prst="rect">
            <a:avLst/>
          </a:prstGeom>
          <a:noFill/>
          <a:ln w="9525">
            <a:noFill/>
            <a:miter lim="800000"/>
            <a:headEnd/>
            <a:tailEnd/>
          </a:ln>
        </p:spPr>
      </p:pic>
      <p:pic>
        <p:nvPicPr>
          <p:cNvPr id="153604" name="Picture 6" descr="ANd9GcQA5dZxGju3i_1M9WzIiYeMAAI56ajcit2tI-QNltyPj8BwR4RH"/>
          <p:cNvPicPr>
            <a:picLocks noChangeAspect="1" noChangeArrowheads="1"/>
          </p:cNvPicPr>
          <p:nvPr/>
        </p:nvPicPr>
        <p:blipFill>
          <a:blip r:embed="rId3" cstate="print"/>
          <a:srcRect t="13637" r="7297" b="5844"/>
          <a:stretch>
            <a:fillRect/>
          </a:stretch>
        </p:blipFill>
        <p:spPr bwMode="auto">
          <a:xfrm>
            <a:off x="5580063" y="908050"/>
            <a:ext cx="3071812" cy="1998663"/>
          </a:xfrm>
          <a:prstGeom prst="rect">
            <a:avLst/>
          </a:prstGeom>
          <a:noFill/>
          <a:ln w="9525">
            <a:noFill/>
            <a:miter lim="800000"/>
            <a:headEnd/>
            <a:tailEnd/>
          </a:ln>
        </p:spPr>
      </p:pic>
      <p:pic>
        <p:nvPicPr>
          <p:cNvPr id="153605" name="Picture 8" descr="ANd9GcTpG-9PpoP7pOFEbFv7ZnBpSzgjGbcusOghqqWF5fnqxLUpCg90"/>
          <p:cNvPicPr>
            <a:picLocks noChangeAspect="1" noChangeArrowheads="1"/>
          </p:cNvPicPr>
          <p:nvPr/>
        </p:nvPicPr>
        <p:blipFill>
          <a:blip r:embed="rId4" cstate="print"/>
          <a:srcRect l="7874" t="10498" r="7874" b="6299"/>
          <a:stretch>
            <a:fillRect/>
          </a:stretch>
        </p:blipFill>
        <p:spPr bwMode="auto">
          <a:xfrm>
            <a:off x="3779838" y="4724400"/>
            <a:ext cx="2776537" cy="2055813"/>
          </a:xfrm>
          <a:prstGeom prst="rect">
            <a:avLst/>
          </a:prstGeom>
          <a:noFill/>
          <a:ln w="9525">
            <a:noFill/>
            <a:miter lim="800000"/>
            <a:headEnd/>
            <a:tailEnd/>
          </a:ln>
        </p:spPr>
      </p:pic>
      <p:pic>
        <p:nvPicPr>
          <p:cNvPr id="153606" name="Picture 10" descr="ANd9GcRsGLpeG7IshNjyheA8nNsGb_ReK7p_gPNyRBV1i_LWvmq4iYit"/>
          <p:cNvPicPr>
            <a:picLocks noChangeAspect="1" noChangeArrowheads="1"/>
          </p:cNvPicPr>
          <p:nvPr/>
        </p:nvPicPr>
        <p:blipFill>
          <a:blip r:embed="rId5" cstate="print"/>
          <a:srcRect/>
          <a:stretch>
            <a:fillRect/>
          </a:stretch>
        </p:blipFill>
        <p:spPr bwMode="auto">
          <a:xfrm>
            <a:off x="6804025" y="3429000"/>
            <a:ext cx="2138363" cy="321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etin kutusu"/>
          <p:cNvSpPr txBox="1">
            <a:spLocks noChangeArrowheads="1"/>
          </p:cNvSpPr>
          <p:nvPr/>
        </p:nvSpPr>
        <p:spPr bwMode="auto">
          <a:xfrm>
            <a:off x="990600" y="2438400"/>
            <a:ext cx="7391400" cy="3540125"/>
          </a:xfrm>
          <a:prstGeom prst="rect">
            <a:avLst/>
          </a:prstGeom>
          <a:noFill/>
          <a:ln w="9525">
            <a:noFill/>
            <a:miter lim="800000"/>
            <a:headEnd/>
            <a:tailEnd/>
          </a:ln>
        </p:spPr>
        <p:txBody>
          <a:bodyPr>
            <a:spAutoFit/>
          </a:bodyPr>
          <a:lstStyle/>
          <a:p>
            <a:pPr algn="just"/>
            <a:r>
              <a:rPr lang="tr-TR" sz="2800"/>
              <a:t>Ekosistemlerde yaşam, enerji akışı ve madde döngüleriyle devamlılık kazanır. Bir ekosistemin doğal dengesini koruyabilmesi ve varlığını sürdürebilmesi için madde ve enerji döngüsü ile tüketilen maddelerin yeniden üretim için ekosisteme geri dönmesi şarttır.</a:t>
            </a:r>
          </a:p>
          <a:p>
            <a:pPr algn="just"/>
            <a:endParaRPr lang="tr-TR" sz="280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p:cNvSpPr>
          <p:nvPr>
            <p:ph type="body" idx="4294967295"/>
          </p:nvPr>
        </p:nvSpPr>
        <p:spPr>
          <a:xfrm>
            <a:off x="179388" y="260350"/>
            <a:ext cx="8713787" cy="3889375"/>
          </a:xfrm>
        </p:spPr>
        <p:txBody>
          <a:bodyPr/>
          <a:lstStyle/>
          <a:p>
            <a:pPr algn="just" eaLnBrk="1" hangingPunct="1">
              <a:lnSpc>
                <a:spcPct val="80000"/>
              </a:lnSpc>
              <a:buFontTx/>
              <a:buNone/>
            </a:pPr>
            <a:r>
              <a:rPr lang="tr-TR" sz="3400" b="1" smtClean="0"/>
              <a:t>	</a:t>
            </a:r>
            <a:r>
              <a:rPr lang="tr-TR" sz="2800" b="1" smtClean="0"/>
              <a:t>Toprakta bulunan </a:t>
            </a:r>
            <a:r>
              <a:rPr lang="tr-TR" sz="2800" b="1" smtClean="0">
                <a:solidFill>
                  <a:srgbClr val="CC0000"/>
                </a:solidFill>
              </a:rPr>
              <a:t>ağır metal kirliliği</a:t>
            </a:r>
            <a:r>
              <a:rPr lang="tr-TR" sz="2800" b="1" smtClean="0"/>
              <a:t> Hg, Cd, Pb, Cr, Cu, Ni, Zn, Co, Arsenik (As) dolayısıyla meydana gelir.</a:t>
            </a:r>
          </a:p>
          <a:p>
            <a:pPr algn="just" eaLnBrk="1" hangingPunct="1">
              <a:lnSpc>
                <a:spcPct val="80000"/>
              </a:lnSpc>
              <a:buFontTx/>
              <a:buNone/>
            </a:pPr>
            <a:r>
              <a:rPr lang="tr-TR" sz="2800" b="1" smtClean="0"/>
              <a:t>	Söz konusu metaller doğal çevrede birikme eğilimi gösteren daha çok toksik (zehirli ) eğilimli elementlerdir. Bunların dışındaki eser elementler ise belirli derişimlerin üzerinde bulundukları takdirde insan, hayvan ve bitki sağlığını olumsuz yönde etkilemektedir.</a:t>
            </a:r>
            <a:endParaRPr lang="tr-TR" sz="2800" smtClean="0"/>
          </a:p>
        </p:txBody>
      </p:sp>
      <p:pic>
        <p:nvPicPr>
          <p:cNvPr id="154627" name="Picture 5" descr="ANd9GcSSBBeqcSUBWLHPHOHotdFzih_RxLTGGZ8dmZyU7GfCwUT4xu0V"/>
          <p:cNvPicPr>
            <a:picLocks noChangeAspect="1" noChangeArrowheads="1"/>
          </p:cNvPicPr>
          <p:nvPr/>
        </p:nvPicPr>
        <p:blipFill>
          <a:blip r:embed="rId2" cstate="print"/>
          <a:srcRect/>
          <a:stretch>
            <a:fillRect/>
          </a:stretch>
        </p:blipFill>
        <p:spPr bwMode="auto">
          <a:xfrm>
            <a:off x="2667000" y="3886200"/>
            <a:ext cx="3443288" cy="2487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body" idx="4294967295"/>
          </p:nvPr>
        </p:nvSpPr>
        <p:spPr>
          <a:xfrm>
            <a:off x="179388" y="333375"/>
            <a:ext cx="8785225" cy="5549900"/>
          </a:xfrm>
        </p:spPr>
        <p:txBody>
          <a:bodyPr/>
          <a:lstStyle/>
          <a:p>
            <a:pPr eaLnBrk="1" hangingPunct="1">
              <a:lnSpc>
                <a:spcPct val="80000"/>
              </a:lnSpc>
              <a:buFontTx/>
              <a:buNone/>
            </a:pPr>
            <a:r>
              <a:rPr lang="tr-TR" sz="3000" b="1" smtClean="0"/>
              <a:t>	</a:t>
            </a:r>
            <a:r>
              <a:rPr lang="tr-TR" sz="2800" b="1" smtClean="0">
                <a:solidFill>
                  <a:srgbClr val="CC0000"/>
                </a:solidFill>
              </a:rPr>
              <a:t>SUNİ (Yapay) GÜBRELER</a:t>
            </a:r>
          </a:p>
          <a:p>
            <a:pPr eaLnBrk="1" hangingPunct="1">
              <a:lnSpc>
                <a:spcPct val="80000"/>
              </a:lnSpc>
              <a:buFontTx/>
              <a:buNone/>
            </a:pPr>
            <a:r>
              <a:rPr lang="tr-TR" sz="2800" b="1" smtClean="0"/>
              <a:t>	Bitkilerin büyümesi için gerekli elementlerin takviyesinde suni gübrelerden yararlanılır. Bitkilere gerekli elementleri üçe ayırabiliriz. Bunlar;</a:t>
            </a:r>
          </a:p>
          <a:p>
            <a:pPr eaLnBrk="1" hangingPunct="1">
              <a:lnSpc>
                <a:spcPct val="80000"/>
              </a:lnSpc>
              <a:buFontTx/>
              <a:buNone/>
            </a:pPr>
            <a:r>
              <a:rPr lang="tr-TR" sz="2800" b="1" smtClean="0"/>
              <a:t>	</a:t>
            </a:r>
            <a:r>
              <a:rPr lang="tr-TR" sz="2800" b="1" smtClean="0">
                <a:solidFill>
                  <a:srgbClr val="CC0000"/>
                </a:solidFill>
              </a:rPr>
              <a:t>Birincil Besleyiciler</a:t>
            </a:r>
            <a:r>
              <a:rPr lang="tr-TR" sz="2800" b="1" smtClean="0"/>
              <a:t>   (N, P, K) ; Bol miktarda kullanılır, toprakta ürün verimini artırır. Bitkiler tarafından topraktan tamamen alınır. 		</a:t>
            </a:r>
          </a:p>
          <a:p>
            <a:pPr eaLnBrk="1" hangingPunct="1">
              <a:lnSpc>
                <a:spcPct val="80000"/>
              </a:lnSpc>
              <a:buFontTx/>
              <a:buNone/>
            </a:pPr>
            <a:r>
              <a:rPr lang="tr-TR" sz="2800" b="1" smtClean="0"/>
              <a:t>	</a:t>
            </a:r>
            <a:r>
              <a:rPr lang="tr-TR" sz="2800" b="1" smtClean="0">
                <a:solidFill>
                  <a:srgbClr val="CC0000"/>
                </a:solidFill>
              </a:rPr>
              <a:t>İkincil Besleyiciler</a:t>
            </a:r>
            <a:r>
              <a:rPr lang="tr-TR" sz="2800" b="1" smtClean="0"/>
              <a:t> (Ca, Mg, S); gerekli oranlarda kullanılır, bitkilerin büyümesi için belirli derişimlerde olmalıdır. </a:t>
            </a:r>
          </a:p>
          <a:p>
            <a:pPr eaLnBrk="1" hangingPunct="1">
              <a:lnSpc>
                <a:spcPct val="80000"/>
              </a:lnSpc>
              <a:buFontTx/>
              <a:buNone/>
            </a:pPr>
            <a:r>
              <a:rPr lang="tr-TR" sz="2800" b="1" smtClean="0"/>
              <a:t>	</a:t>
            </a:r>
            <a:r>
              <a:rPr lang="tr-TR" sz="2800" b="1" smtClean="0">
                <a:solidFill>
                  <a:srgbClr val="CC0000"/>
                </a:solidFill>
              </a:rPr>
              <a:t>Üçüncül besleyiciler</a:t>
            </a:r>
            <a:r>
              <a:rPr lang="tr-TR" sz="2800" b="1" smtClean="0"/>
              <a:t> (B, Cl, Cu, I, Mn, Mo, Zn) ; eser miktarda gereklidir. Topraktan uzaklaşması oldukça yavaştır.</a:t>
            </a:r>
          </a:p>
          <a:p>
            <a:pPr eaLnBrk="1" hangingPunct="1">
              <a:lnSpc>
                <a:spcPct val="80000"/>
              </a:lnSpc>
              <a:buFontTx/>
              <a:buNone/>
            </a:pPr>
            <a:r>
              <a:rPr lang="tr-TR" sz="2800" b="1" smtClean="0"/>
              <a:t>	Örneğin 1 ton patates topraktan 10 kg N alırken, 13 g B alabilir. </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p:cNvSpPr>
          <p:nvPr>
            <p:ph type="body" idx="4294967295"/>
          </p:nvPr>
        </p:nvSpPr>
        <p:spPr>
          <a:xfrm>
            <a:off x="179388" y="188913"/>
            <a:ext cx="8785225" cy="4525962"/>
          </a:xfrm>
        </p:spPr>
        <p:txBody>
          <a:bodyPr/>
          <a:lstStyle/>
          <a:p>
            <a:pPr eaLnBrk="1" hangingPunct="1">
              <a:lnSpc>
                <a:spcPct val="80000"/>
              </a:lnSpc>
              <a:buFontTx/>
              <a:buNone/>
            </a:pPr>
            <a:r>
              <a:rPr lang="tr-TR" sz="3000" b="1" smtClean="0"/>
              <a:t>	</a:t>
            </a:r>
            <a:r>
              <a:rPr lang="tr-TR" sz="3000" b="1" smtClean="0">
                <a:solidFill>
                  <a:srgbClr val="CC0000"/>
                </a:solidFill>
              </a:rPr>
              <a:t>Suni Gübrelerin Kimyasal Bileşimi</a:t>
            </a:r>
          </a:p>
          <a:p>
            <a:pPr eaLnBrk="1" hangingPunct="1">
              <a:lnSpc>
                <a:spcPct val="80000"/>
              </a:lnSpc>
              <a:buFontTx/>
              <a:buNone/>
            </a:pPr>
            <a:endParaRPr lang="tr-TR" sz="1200" b="1" smtClean="0">
              <a:solidFill>
                <a:srgbClr val="CC0000"/>
              </a:solidFill>
            </a:endParaRPr>
          </a:p>
          <a:p>
            <a:pPr eaLnBrk="1" hangingPunct="1">
              <a:lnSpc>
                <a:spcPct val="80000"/>
              </a:lnSpc>
              <a:buFontTx/>
              <a:buNone/>
            </a:pPr>
            <a:r>
              <a:rPr lang="tr-TR" sz="3000" b="1" smtClean="0"/>
              <a:t>	</a:t>
            </a:r>
            <a:r>
              <a:rPr lang="tr-TR" sz="2800" b="1" i="1" smtClean="0"/>
              <a:t>Azotlu gübreler</a:t>
            </a:r>
            <a:r>
              <a:rPr lang="tr-TR" sz="2800" b="1" smtClean="0"/>
              <a:t>     ; NaNO</a:t>
            </a:r>
            <a:r>
              <a:rPr lang="tr-TR" sz="2800" b="1" baseline="-25000" smtClean="0"/>
              <a:t>3</a:t>
            </a:r>
            <a:r>
              <a:rPr lang="tr-TR" sz="2800" b="1" smtClean="0"/>
              <a:t>, (NH</a:t>
            </a:r>
            <a:r>
              <a:rPr lang="tr-TR" sz="2800" b="1" baseline="-25000" smtClean="0"/>
              <a:t>4</a:t>
            </a:r>
            <a:r>
              <a:rPr lang="tr-TR" sz="2800" b="1" smtClean="0"/>
              <a:t>)</a:t>
            </a:r>
            <a:r>
              <a:rPr lang="tr-TR" sz="2800" b="1" baseline="-25000" smtClean="0"/>
              <a:t>2</a:t>
            </a:r>
            <a:r>
              <a:rPr lang="tr-TR" sz="2800" b="1" smtClean="0"/>
              <a:t>SO</a:t>
            </a:r>
            <a:r>
              <a:rPr lang="tr-TR" sz="2800" b="1" baseline="-25000" smtClean="0"/>
              <a:t>4</a:t>
            </a:r>
            <a:r>
              <a:rPr lang="tr-TR" sz="2800" b="1" smtClean="0"/>
              <a:t>, NH</a:t>
            </a:r>
            <a:r>
              <a:rPr lang="tr-TR" sz="2800" b="1" baseline="-25000" smtClean="0"/>
              <a:t>2</a:t>
            </a:r>
            <a:r>
              <a:rPr lang="tr-TR" sz="2800" b="1" smtClean="0"/>
              <a:t>CONH</a:t>
            </a:r>
            <a:r>
              <a:rPr lang="tr-TR" sz="2800" b="1" baseline="-25000" smtClean="0"/>
              <a:t>2</a:t>
            </a:r>
            <a:r>
              <a:rPr lang="tr-TR" sz="2800" b="1" smtClean="0"/>
              <a:t>(üre)</a:t>
            </a:r>
          </a:p>
          <a:p>
            <a:pPr eaLnBrk="1" hangingPunct="1">
              <a:lnSpc>
                <a:spcPct val="80000"/>
              </a:lnSpc>
              <a:buFontTx/>
              <a:buNone/>
            </a:pPr>
            <a:endParaRPr lang="tr-TR" sz="2800" b="1" smtClean="0"/>
          </a:p>
          <a:p>
            <a:pPr eaLnBrk="1" hangingPunct="1">
              <a:lnSpc>
                <a:spcPct val="80000"/>
              </a:lnSpc>
              <a:buFontTx/>
              <a:buNone/>
            </a:pPr>
            <a:r>
              <a:rPr lang="tr-TR" sz="2800" b="1" smtClean="0"/>
              <a:t>	</a:t>
            </a:r>
            <a:r>
              <a:rPr lang="tr-TR" sz="2800" b="1" i="1" smtClean="0"/>
              <a:t>Fosforlu gübreler</a:t>
            </a:r>
            <a:r>
              <a:rPr lang="tr-TR" sz="2800" b="1" smtClean="0"/>
              <a:t>   ; Ca</a:t>
            </a:r>
            <a:r>
              <a:rPr lang="tr-TR" sz="2800" b="1" baseline="-25000" smtClean="0"/>
              <a:t>2</a:t>
            </a:r>
            <a:r>
              <a:rPr lang="tr-TR" sz="2800" b="1" smtClean="0"/>
              <a:t>H</a:t>
            </a:r>
            <a:r>
              <a:rPr lang="tr-TR" sz="2800" b="1" baseline="-25000" smtClean="0"/>
              <a:t>2</a:t>
            </a:r>
            <a:r>
              <a:rPr lang="tr-TR" sz="2800" b="1" smtClean="0"/>
              <a:t>(PO</a:t>
            </a:r>
            <a:r>
              <a:rPr lang="tr-TR" sz="2800" b="1" baseline="-25000" smtClean="0"/>
              <a:t>4</a:t>
            </a:r>
            <a:r>
              <a:rPr lang="tr-TR" sz="2800" b="1" smtClean="0"/>
              <a:t>)</a:t>
            </a:r>
            <a:r>
              <a:rPr lang="tr-TR" sz="2800" b="1" baseline="-25000" smtClean="0"/>
              <a:t>2</a:t>
            </a:r>
            <a:r>
              <a:rPr lang="tr-TR" sz="2800" b="1" smtClean="0"/>
              <a:t>CaSO</a:t>
            </a:r>
            <a:r>
              <a:rPr lang="tr-TR" sz="2800" b="1" baseline="-25000" smtClean="0"/>
              <a:t>4</a:t>
            </a:r>
            <a:r>
              <a:rPr lang="tr-TR" sz="2800" b="1" smtClean="0"/>
              <a:t> (süper fosfat), </a:t>
            </a:r>
          </a:p>
          <a:p>
            <a:pPr eaLnBrk="1" hangingPunct="1">
              <a:lnSpc>
                <a:spcPct val="80000"/>
              </a:lnSpc>
              <a:buFontTx/>
              <a:buNone/>
            </a:pPr>
            <a:r>
              <a:rPr lang="tr-TR" sz="2800" b="1" smtClean="0"/>
              <a:t>				CaH</a:t>
            </a:r>
            <a:r>
              <a:rPr lang="tr-TR" sz="2800" b="1" baseline="-25000" smtClean="0"/>
              <a:t>2</a:t>
            </a:r>
            <a:r>
              <a:rPr lang="tr-TR" sz="2800" b="1" smtClean="0"/>
              <a:t>(PO</a:t>
            </a:r>
            <a:r>
              <a:rPr lang="tr-TR" sz="2800" b="1" baseline="-25000" smtClean="0"/>
              <a:t>4</a:t>
            </a:r>
            <a:r>
              <a:rPr lang="tr-TR" sz="2800" b="1" smtClean="0"/>
              <a:t>)</a:t>
            </a:r>
            <a:r>
              <a:rPr lang="tr-TR" sz="2800" b="1" baseline="-25000" smtClean="0"/>
              <a:t>2</a:t>
            </a:r>
            <a:r>
              <a:rPr lang="tr-TR" sz="2800" b="1" smtClean="0"/>
              <a:t>CaHPO</a:t>
            </a:r>
            <a:r>
              <a:rPr lang="tr-TR" sz="2800" b="1" baseline="-25000" smtClean="0"/>
              <a:t>4</a:t>
            </a:r>
            <a:r>
              <a:rPr lang="tr-TR" sz="2800" b="1" smtClean="0"/>
              <a:t>(tripl süperfosfat)</a:t>
            </a:r>
          </a:p>
          <a:p>
            <a:pPr eaLnBrk="1" hangingPunct="1">
              <a:lnSpc>
                <a:spcPct val="80000"/>
              </a:lnSpc>
              <a:buFontTx/>
              <a:buNone/>
            </a:pPr>
            <a:endParaRPr lang="tr-TR" sz="1200" b="1" smtClean="0"/>
          </a:p>
          <a:p>
            <a:pPr eaLnBrk="1" hangingPunct="1">
              <a:lnSpc>
                <a:spcPct val="80000"/>
              </a:lnSpc>
              <a:buFontTx/>
              <a:buNone/>
            </a:pPr>
            <a:r>
              <a:rPr lang="tr-TR" sz="2800" b="1" smtClean="0"/>
              <a:t>	</a:t>
            </a:r>
            <a:r>
              <a:rPr lang="tr-TR" sz="2800" b="1" i="1" smtClean="0"/>
              <a:t>Potasyumlu gübreler</a:t>
            </a:r>
            <a:r>
              <a:rPr lang="tr-TR" sz="2800" b="1" smtClean="0"/>
              <a:t>; KCl, K</a:t>
            </a:r>
            <a:r>
              <a:rPr lang="tr-TR" sz="2800" b="1" baseline="-25000" smtClean="0"/>
              <a:t>2</a:t>
            </a:r>
            <a:r>
              <a:rPr lang="tr-TR" sz="2800" b="1" smtClean="0"/>
              <a:t>SO</a:t>
            </a:r>
            <a:r>
              <a:rPr lang="tr-TR" sz="2800" b="1" baseline="-25000" smtClean="0"/>
              <a:t>4</a:t>
            </a:r>
            <a:endParaRPr lang="tr-TR" sz="2800" b="1" smtClean="0"/>
          </a:p>
          <a:p>
            <a:pPr eaLnBrk="1" hangingPunct="1">
              <a:lnSpc>
                <a:spcPct val="80000"/>
              </a:lnSpc>
              <a:buFontTx/>
              <a:buNone/>
            </a:pPr>
            <a:endParaRPr lang="tr-TR" sz="3000" b="1" smtClean="0"/>
          </a:p>
          <a:p>
            <a:pPr eaLnBrk="1" hangingPunct="1">
              <a:lnSpc>
                <a:spcPct val="80000"/>
              </a:lnSpc>
              <a:buFontTx/>
              <a:buNone/>
            </a:pPr>
            <a:r>
              <a:rPr lang="tr-TR" sz="3000" b="1" smtClean="0">
                <a:solidFill>
                  <a:srgbClr val="CC0000"/>
                </a:solidFill>
              </a:rPr>
              <a:t>	</a:t>
            </a:r>
            <a:r>
              <a:rPr lang="tr-TR" sz="3400" b="1" smtClean="0">
                <a:solidFill>
                  <a:srgbClr val="CC0000"/>
                </a:solidFill>
              </a:rPr>
              <a:t>Kirletici Etki: </a:t>
            </a:r>
            <a:r>
              <a:rPr lang="tr-TR" sz="3400" b="1" smtClean="0"/>
              <a:t>Amonyum bazlı gübreler toprağın asitliğini artırdığından, bakterilerin azalmasına neden olurlar. Suni gübreler toprağa inorganik katkı sağlarlar, organik besleyici katkısı sağlamazlar.</a:t>
            </a:r>
          </a:p>
          <a:p>
            <a:pPr eaLnBrk="1" hangingPunct="1">
              <a:lnSpc>
                <a:spcPct val="80000"/>
              </a:lnSpc>
            </a:pPr>
            <a:endParaRPr lang="tr-TR" sz="3000" smtClean="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468313" y="0"/>
            <a:ext cx="8229600" cy="847725"/>
          </a:xfrm>
        </p:spPr>
        <p:txBody>
          <a:bodyPr/>
          <a:lstStyle/>
          <a:p>
            <a:pPr eaLnBrk="1" hangingPunct="1"/>
            <a:r>
              <a:rPr lang="tr-TR" sz="3600" b="1" smtClean="0">
                <a:solidFill>
                  <a:srgbClr val="CC0000"/>
                </a:solidFill>
              </a:rPr>
              <a:t>Tarım İlaçları ve Toprak Kirliliği</a:t>
            </a:r>
          </a:p>
        </p:txBody>
      </p:sp>
      <p:sp>
        <p:nvSpPr>
          <p:cNvPr id="157699" name="Rectangle 3"/>
          <p:cNvSpPr>
            <a:spLocks noGrp="1" noChangeArrowheads="1"/>
          </p:cNvSpPr>
          <p:nvPr>
            <p:ph type="body" idx="4294967295"/>
          </p:nvPr>
        </p:nvSpPr>
        <p:spPr>
          <a:xfrm>
            <a:off x="217488" y="836613"/>
            <a:ext cx="8926512" cy="4864100"/>
          </a:xfrm>
        </p:spPr>
        <p:txBody>
          <a:bodyPr/>
          <a:lstStyle/>
          <a:p>
            <a:pPr eaLnBrk="1" hangingPunct="1">
              <a:lnSpc>
                <a:spcPct val="80000"/>
              </a:lnSpc>
              <a:buFontTx/>
              <a:buNone/>
            </a:pPr>
            <a:r>
              <a:rPr lang="tr-TR" sz="3000" b="1" smtClean="0"/>
              <a:t>	Bitkilerin gelişimini sınırlandıran, üretimlerini azaltan zararlı böcek, yabani ot, mantar ve kemirici hayvanlarla mücadelede çok değişik tür ve bileşimde kimyasal maddeler kullanılmaktadır. Tarımda mücadele amacıyla kullanılan bütün kimyasallara Pestisitler  adı verilir.</a:t>
            </a:r>
          </a:p>
          <a:p>
            <a:pPr eaLnBrk="1" hangingPunct="1">
              <a:lnSpc>
                <a:spcPct val="80000"/>
              </a:lnSpc>
            </a:pPr>
            <a:endParaRPr lang="tr-TR" sz="1200" b="1" smtClean="0"/>
          </a:p>
          <a:p>
            <a:pPr eaLnBrk="1" hangingPunct="1">
              <a:lnSpc>
                <a:spcPct val="80000"/>
              </a:lnSpc>
              <a:buFontTx/>
              <a:buNone/>
            </a:pPr>
            <a:r>
              <a:rPr lang="tr-TR" sz="3000" b="1" smtClean="0"/>
              <a:t>	Bu kimyasal türler kullanıldıkları yerlere göre değişik isimler almaktadır. Bunlar ; </a:t>
            </a:r>
          </a:p>
          <a:p>
            <a:pPr eaLnBrk="1" hangingPunct="1">
              <a:lnSpc>
                <a:spcPct val="80000"/>
              </a:lnSpc>
              <a:buFontTx/>
              <a:buNone/>
            </a:pPr>
            <a:endParaRPr lang="tr-TR" sz="1400" b="1" smtClean="0"/>
          </a:p>
          <a:p>
            <a:pPr eaLnBrk="1" hangingPunct="1">
              <a:lnSpc>
                <a:spcPct val="80000"/>
              </a:lnSpc>
            </a:pPr>
            <a:r>
              <a:rPr lang="tr-TR" sz="3000" b="1" smtClean="0"/>
              <a:t>insektisitler ( böcek öldürücüler ) , </a:t>
            </a:r>
          </a:p>
          <a:p>
            <a:pPr eaLnBrk="1" hangingPunct="1">
              <a:lnSpc>
                <a:spcPct val="80000"/>
              </a:lnSpc>
            </a:pPr>
            <a:r>
              <a:rPr lang="tr-TR" sz="3000" b="1" smtClean="0"/>
              <a:t>fungisitler ( mantar öldürücüler ), </a:t>
            </a:r>
          </a:p>
          <a:p>
            <a:pPr eaLnBrk="1" hangingPunct="1">
              <a:lnSpc>
                <a:spcPct val="80000"/>
              </a:lnSpc>
            </a:pPr>
            <a:r>
              <a:rPr lang="tr-TR" sz="3000" b="1" smtClean="0"/>
              <a:t>herbisitler ( yabani ot öldürücüler ) , </a:t>
            </a:r>
          </a:p>
          <a:p>
            <a:pPr eaLnBrk="1" hangingPunct="1">
              <a:lnSpc>
                <a:spcPct val="80000"/>
              </a:lnSpc>
            </a:pPr>
            <a:r>
              <a:rPr lang="tr-TR" sz="3000" b="1" smtClean="0"/>
              <a:t>rodentisitler ( kemirici hayvan öldürücüler )</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p:cNvSpPr>
          <p:nvPr>
            <p:ph type="body" idx="4294967295"/>
          </p:nvPr>
        </p:nvSpPr>
        <p:spPr>
          <a:xfrm>
            <a:off x="304800" y="1295400"/>
            <a:ext cx="8640763" cy="4525963"/>
          </a:xfrm>
        </p:spPr>
        <p:txBody>
          <a:bodyPr/>
          <a:lstStyle/>
          <a:p>
            <a:pPr eaLnBrk="1" hangingPunct="1">
              <a:lnSpc>
                <a:spcPct val="80000"/>
              </a:lnSpc>
            </a:pPr>
            <a:r>
              <a:rPr lang="tr-TR" sz="2800" b="1" smtClean="0"/>
              <a:t>Böcek öldürücüler, mantar öldürücüler, yabani ot öldürücüler daha çok kullanılır. </a:t>
            </a:r>
          </a:p>
          <a:p>
            <a:pPr eaLnBrk="1" hangingPunct="1">
              <a:lnSpc>
                <a:spcPct val="80000"/>
              </a:lnSpc>
            </a:pPr>
            <a:endParaRPr lang="tr-TR" sz="2800" b="1" smtClean="0"/>
          </a:p>
          <a:p>
            <a:pPr eaLnBrk="1" hangingPunct="1">
              <a:lnSpc>
                <a:spcPct val="80000"/>
              </a:lnSpc>
            </a:pPr>
            <a:r>
              <a:rPr lang="tr-TR" sz="2800" b="1" smtClean="0"/>
              <a:t>Tarım ilaçları kimyasal bileşimine göre; suda çözünen tozlar, sulu çözeltiler, emülsiyon halinde değişik ilaçlar,  granüller, aerosollar, yemler şeklinde kullanılırlar.</a:t>
            </a:r>
          </a:p>
          <a:p>
            <a:pPr eaLnBrk="1" hangingPunct="1">
              <a:lnSpc>
                <a:spcPct val="80000"/>
              </a:lnSpc>
            </a:pPr>
            <a:endParaRPr lang="tr-TR" sz="2800" b="1" smtClean="0"/>
          </a:p>
          <a:p>
            <a:pPr eaLnBrk="1" hangingPunct="1">
              <a:lnSpc>
                <a:spcPct val="80000"/>
              </a:lnSpc>
            </a:pPr>
            <a:r>
              <a:rPr lang="tr-TR" sz="2800" b="1" smtClean="0"/>
              <a:t>Bazı tarım ilaçları ise zararlı organizmanın biyolojik gelişim sürecine göre yumurtaları, larvaları ve erginleri yok etmek üzere kullanılırlar.</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noChangeArrowheads="1"/>
          </p:cNvSpPr>
          <p:nvPr>
            <p:ph type="body" idx="4294967295"/>
          </p:nvPr>
        </p:nvSpPr>
        <p:spPr>
          <a:xfrm>
            <a:off x="0" y="333375"/>
            <a:ext cx="8966200" cy="5583238"/>
          </a:xfrm>
        </p:spPr>
        <p:txBody>
          <a:bodyPr/>
          <a:lstStyle/>
          <a:p>
            <a:pPr marL="457200" indent="-457200" eaLnBrk="1" hangingPunct="1">
              <a:lnSpc>
                <a:spcPct val="80000"/>
              </a:lnSpc>
              <a:buFontTx/>
              <a:buNone/>
            </a:pPr>
            <a:r>
              <a:rPr lang="tr-TR" sz="3100" b="1" smtClean="0"/>
              <a:t>	</a:t>
            </a:r>
            <a:r>
              <a:rPr lang="tr-TR" sz="2800" b="1" smtClean="0"/>
              <a:t>Tarım ilaçları genellikle bitkilere, toprak yüzeyine ve toprak içine püskürtülür veya uygulanırlar. Uygulanan pestisitlerin çoğu toprağa geçer. Toprak içerisine giren bu kimyasal maddeler aşağıdaki durumlardan biri veya birkaçı ile karşılaşabilirler ;</a:t>
            </a:r>
          </a:p>
          <a:p>
            <a:pPr marL="457200" indent="-457200" eaLnBrk="1" hangingPunct="1">
              <a:lnSpc>
                <a:spcPct val="80000"/>
              </a:lnSpc>
            </a:pPr>
            <a:r>
              <a:rPr lang="tr-TR" sz="2800" b="1" smtClean="0"/>
              <a:t>Topraktan buharlaşarak herhangi bir kimyasal değişikliğe uğramadan atmosfere karışabilirler.</a:t>
            </a:r>
          </a:p>
          <a:p>
            <a:pPr marL="457200" indent="-457200" eaLnBrk="1" hangingPunct="1">
              <a:lnSpc>
                <a:spcPct val="80000"/>
              </a:lnSpc>
            </a:pPr>
            <a:r>
              <a:rPr lang="tr-TR" sz="2800" b="1" smtClean="0"/>
              <a:t>Toprağın alt katlarına doğru yıkanabilirler ve difüze olabilirler.</a:t>
            </a:r>
          </a:p>
          <a:p>
            <a:pPr marL="457200" indent="-457200" eaLnBrk="1" hangingPunct="1">
              <a:lnSpc>
                <a:spcPct val="80000"/>
              </a:lnSpc>
            </a:pPr>
            <a:r>
              <a:rPr lang="tr-TR" sz="2800" b="1" smtClean="0"/>
              <a:t>Toprak içerisinde veya toprak yüzeyinde kimyasal değişikliklere uğrayabilirler. </a:t>
            </a:r>
          </a:p>
          <a:p>
            <a:pPr marL="457200" indent="-457200" eaLnBrk="1" hangingPunct="1">
              <a:lnSpc>
                <a:spcPct val="80000"/>
              </a:lnSpc>
            </a:pPr>
            <a:r>
              <a:rPr lang="tr-TR" sz="2800" b="1" smtClean="0"/>
              <a:t>Topraktaki mikroorganizmalar tarafından parçalanabilirler.</a:t>
            </a:r>
          </a:p>
          <a:p>
            <a:pPr marL="457200" indent="-457200" eaLnBrk="1" hangingPunct="1">
              <a:lnSpc>
                <a:spcPct val="80000"/>
              </a:lnSpc>
            </a:pPr>
            <a:r>
              <a:rPr lang="tr-TR" sz="2800" b="1" smtClean="0"/>
              <a:t>Bitkilerin yapısına girerler veya adsorbe olabilirler. </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tr-TR" smtClean="0"/>
              <a:t>Organik Tarım</a:t>
            </a:r>
          </a:p>
        </p:txBody>
      </p:sp>
      <p:sp>
        <p:nvSpPr>
          <p:cNvPr id="160771" name="Rectangle 3"/>
          <p:cNvSpPr>
            <a:spLocks noGrp="1" noChangeArrowheads="1"/>
          </p:cNvSpPr>
          <p:nvPr>
            <p:ph type="body" idx="1"/>
          </p:nvPr>
        </p:nvSpPr>
        <p:spPr/>
        <p:txBody>
          <a:bodyPr/>
          <a:lstStyle/>
          <a:p>
            <a:pPr eaLnBrk="1" hangingPunct="1">
              <a:buFontTx/>
              <a:buNone/>
            </a:pPr>
            <a:r>
              <a:rPr lang="tr-TR" sz="2400" b="1" smtClean="0"/>
              <a:t>Organik tarım</a:t>
            </a:r>
            <a:r>
              <a:rPr lang="tr-TR" sz="2400" smtClean="0"/>
              <a:t>, bitki nöbetleşmesi, yeşil gübre, kompost, "biyolojik zararlı kontrolü"nü içeren ve toprak üretkenliğini sağlamada mekanik işlemeye dayanan; sentetik gübre, pestisit, hormon, hayvan yem katkıları ve genetiği değiştirilmiş organizmaların kullanımını reddeden veya sınırlayan tarım yöntemidir.</a:t>
            </a:r>
          </a:p>
          <a:p>
            <a:pPr eaLnBrk="1" hangingPunct="1">
              <a:buFontTx/>
              <a:buNone/>
            </a:pPr>
            <a:r>
              <a:rPr lang="tr-TR" sz="2400" smtClean="0"/>
              <a:t>Başka bir ifade ile Ürün yetiştirilmesi, toplanması, hasat, kesim, işleme, tasnif, ambalajlama, etiketleme, muhafaza, depolama, taşıma ile ürünün tüketiciye ulaşmasına kadar olan diğer işlemlerde, kimyasal madde veya tarım ilacı kullanılmadan yapılan tarım </a:t>
            </a:r>
            <a:r>
              <a:rPr lang="tr-TR" sz="2400" b="1" smtClean="0"/>
              <a:t>"organik tarım"</a:t>
            </a:r>
            <a:r>
              <a:rPr lang="tr-TR" sz="2400" smtClean="0"/>
              <a:t> olarak tanımlanır.</a:t>
            </a:r>
            <a:r>
              <a:rPr lang="tr-TR" smtClean="0"/>
              <a:t/>
            </a:r>
            <a:br>
              <a:rPr lang="tr-TR" smtClean="0"/>
            </a:br>
            <a:endParaRPr lang="tr-TR" smtClean="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Başlık"/>
          <p:cNvSpPr>
            <a:spLocks noGrp="1"/>
          </p:cNvSpPr>
          <p:nvPr>
            <p:ph type="title"/>
          </p:nvPr>
        </p:nvSpPr>
        <p:spPr/>
        <p:txBody>
          <a:bodyPr/>
          <a:lstStyle/>
          <a:p>
            <a:endParaRPr lang="tr-TR" smtClean="0"/>
          </a:p>
        </p:txBody>
      </p:sp>
      <p:sp>
        <p:nvSpPr>
          <p:cNvPr id="161795" name="2 İçerik Yer Tutucusu"/>
          <p:cNvSpPr>
            <a:spLocks noGrp="1"/>
          </p:cNvSpPr>
          <p:nvPr>
            <p:ph idx="1"/>
          </p:nvPr>
        </p:nvSpPr>
        <p:spPr/>
        <p:txBody>
          <a:bodyPr/>
          <a:lstStyle/>
          <a:p>
            <a:pPr>
              <a:buFontTx/>
              <a:buNone/>
            </a:pPr>
            <a:r>
              <a:rPr lang="tr-TR" sz="2400" smtClean="0"/>
              <a:t>1 Aralık 2004 yılında kabul edilen 5262 sayılı Organik Tarım Kanunu'na göre, Türkiye'de organik tarım Gıda, Tarım ve Hayvancılık Bakanlığı'nın kontrol ve denetimi altında yapılabilmektedir. </a:t>
            </a:r>
          </a:p>
          <a:p>
            <a:pPr>
              <a:buFontTx/>
              <a:buNone/>
            </a:pPr>
            <a:r>
              <a:rPr lang="tr-TR" sz="2400" smtClean="0"/>
              <a:t>Bu yöntemde çevreye veya insan sağlığına olumsuz etkiler yapan </a:t>
            </a:r>
            <a:r>
              <a:rPr lang="tr-TR" sz="2400" smtClean="0">
                <a:hlinkClick r:id="rId2" tooltip="Kimyasal gübre (sayfa mevcut değil)"/>
              </a:rPr>
              <a:t>kimyasal gübre</a:t>
            </a:r>
            <a:r>
              <a:rPr lang="tr-TR" sz="2400" smtClean="0"/>
              <a:t>, </a:t>
            </a:r>
            <a:r>
              <a:rPr lang="tr-TR" sz="2400" smtClean="0">
                <a:hlinkClick r:id="rId3" tooltip="İlaçlama"/>
              </a:rPr>
              <a:t>ilaçlama</a:t>
            </a:r>
            <a:r>
              <a:rPr lang="tr-TR" sz="2400" smtClean="0"/>
              <a:t>, </a:t>
            </a:r>
            <a:r>
              <a:rPr lang="tr-TR" sz="2400" smtClean="0">
                <a:hlinkClick r:id="rId4" tooltip="Hormon"/>
              </a:rPr>
              <a:t>hormon</a:t>
            </a:r>
            <a:r>
              <a:rPr lang="tr-TR" sz="2400" smtClean="0"/>
              <a:t> uygulamaları gibi verim artırıcı yöntemler kullanılmaz. Organik tarımda izin verilen kimyasal elementlerin toprağa ilave edilmesi, elementer kükürt gibi ekolojik sisteme ve insan sağlığına zararlı kabul edilmeyen ilaç uygulamaları yapılması mümkündür. Ekolojik (organik) üretim yapan bir çiftçi, uluslararası bir denetleme şirketi tarafından verilen </a:t>
            </a:r>
            <a:r>
              <a:rPr lang="tr-TR" sz="2400" smtClean="0">
                <a:hlinkClick r:id="rId5" tooltip="Sertifika (sayfa mevcut değil)"/>
              </a:rPr>
              <a:t>sertifikayı</a:t>
            </a:r>
            <a:r>
              <a:rPr lang="tr-TR" sz="2400" smtClean="0"/>
              <a:t> almak zorundadır</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
          <p:cNvSpPr>
            <a:spLocks noGrp="1" noChangeArrowheads="1"/>
          </p:cNvSpPr>
          <p:nvPr>
            <p:ph type="ctrTitle"/>
          </p:nvPr>
        </p:nvSpPr>
        <p:spPr/>
        <p:txBody>
          <a:bodyPr/>
          <a:lstStyle/>
          <a:p>
            <a:pPr eaLnBrk="1" hangingPunct="1"/>
            <a:r>
              <a:rPr lang="tr-TR" smtClean="0"/>
              <a:t>GERİ DÖNÜŞÜM</a:t>
            </a:r>
          </a:p>
        </p:txBody>
      </p:sp>
      <p:sp>
        <p:nvSpPr>
          <p:cNvPr id="162819" name="Rectangle 5"/>
          <p:cNvSpPr>
            <a:spLocks noGrp="1" noChangeArrowheads="1"/>
          </p:cNvSpPr>
          <p:nvPr>
            <p:ph type="subTitle" idx="1"/>
          </p:nvPr>
        </p:nvSpPr>
        <p:spPr/>
        <p:txBody>
          <a:bodyPr/>
          <a:lstStyle/>
          <a:p>
            <a:pPr eaLnBrk="1" hangingPunct="1"/>
            <a:r>
              <a:rPr lang="tr-TR" smtClean="0"/>
              <a:t>(VIII. Bölüm)</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body" idx="4294967295"/>
          </p:nvPr>
        </p:nvSpPr>
        <p:spPr>
          <a:xfrm>
            <a:off x="179388" y="333375"/>
            <a:ext cx="8713787" cy="5580063"/>
          </a:xfrm>
        </p:spPr>
        <p:txBody>
          <a:bodyPr/>
          <a:lstStyle/>
          <a:p>
            <a:pPr algn="just" eaLnBrk="1" hangingPunct="1">
              <a:lnSpc>
                <a:spcPct val="80000"/>
              </a:lnSpc>
              <a:buFontTx/>
              <a:buNone/>
            </a:pPr>
            <a:r>
              <a:rPr lang="tr-TR" sz="3400" b="1" smtClean="0">
                <a:solidFill>
                  <a:srgbClr val="CC0000"/>
                </a:solidFill>
              </a:rPr>
              <a:t>	Katı Atıklar ve Çöpler :</a:t>
            </a:r>
          </a:p>
          <a:p>
            <a:pPr algn="just" eaLnBrk="1" hangingPunct="1">
              <a:lnSpc>
                <a:spcPct val="80000"/>
              </a:lnSpc>
            </a:pPr>
            <a:endParaRPr lang="tr-TR" sz="1200" b="1" smtClean="0"/>
          </a:p>
          <a:p>
            <a:pPr algn="just" eaLnBrk="1" hangingPunct="1">
              <a:lnSpc>
                <a:spcPct val="80000"/>
              </a:lnSpc>
              <a:buFontTx/>
              <a:buNone/>
            </a:pPr>
            <a:r>
              <a:rPr lang="tr-TR" sz="3400" b="1" smtClean="0"/>
              <a:t>	Tüketen ve kullananlar için bir değer taşımayan gereksiz oldukları için atılan evsel, ticari ve endüstriyel aktiviteler sonucu oluşan maddeler katı atık olarak tanımlanmaktadır. Özellikle büyük yerleşim yerlerinde kentsel çöpler ve endüstriyel atıklar önemli çevre problemlerine yol açar.</a:t>
            </a:r>
          </a:p>
          <a:p>
            <a:pPr algn="just" eaLnBrk="1" hangingPunct="1">
              <a:lnSpc>
                <a:spcPct val="80000"/>
              </a:lnSpc>
              <a:buFontTx/>
              <a:buNone/>
            </a:pPr>
            <a:endParaRPr lang="tr-TR" sz="1200" b="1" smtClean="0"/>
          </a:p>
          <a:p>
            <a:pPr algn="just" eaLnBrk="1" hangingPunct="1">
              <a:lnSpc>
                <a:spcPct val="80000"/>
              </a:lnSpc>
              <a:buFontTx/>
              <a:buNone/>
            </a:pPr>
            <a:r>
              <a:rPr lang="tr-TR" sz="3400" b="1" smtClean="0"/>
              <a:t>	</a:t>
            </a:r>
            <a:r>
              <a:rPr lang="tr-TR" sz="3400" b="1" smtClean="0">
                <a:solidFill>
                  <a:srgbClr val="CC0000"/>
                </a:solidFill>
              </a:rPr>
              <a:t>Geri Kazanma:</a:t>
            </a:r>
            <a:r>
              <a:rPr lang="tr-TR" sz="3400" b="1" smtClean="0"/>
              <a:t> Katı atıklardan hiç değilse bazılarını kazanma, ilk bakışta cazip bir iştir. Ancak, halen dünyadaki geçerli şartlar buna büyük ölçüde imkan vermemektedir.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pPr eaLnBrk="1" hangingPunct="1"/>
            <a:r>
              <a:rPr lang="tr-TR" smtClean="0"/>
              <a:t>MADDE DÖNGÜLERİ</a:t>
            </a:r>
          </a:p>
        </p:txBody>
      </p:sp>
      <p:sp>
        <p:nvSpPr>
          <p:cNvPr id="18435" name="Rectangle 3"/>
          <p:cNvSpPr>
            <a:spLocks noGrp="1" noChangeArrowheads="1"/>
          </p:cNvSpPr>
          <p:nvPr>
            <p:ph type="body" idx="1"/>
          </p:nvPr>
        </p:nvSpPr>
        <p:spPr>
          <a:xfrm>
            <a:off x="457200" y="1143000"/>
            <a:ext cx="8458200" cy="5486400"/>
          </a:xfrm>
        </p:spPr>
        <p:txBody>
          <a:bodyPr/>
          <a:lstStyle/>
          <a:p>
            <a:pPr eaLnBrk="1" hangingPunct="1">
              <a:lnSpc>
                <a:spcPct val="80000"/>
              </a:lnSpc>
            </a:pPr>
            <a:r>
              <a:rPr lang="tr-TR" sz="2400" smtClean="0"/>
              <a:t>Güneş, ekosistemlere enerji sağlar, ancak yaşam için ihtiyaç duyulan su ve diğer kimyasal maddelerin kaynağı dünyamızdır. Bundan dolayı yaşamın sürdürülebilmesi bu maddelerin atmosfer, hidrosfer, litosfer ve biyosfer arasında bir döngü oluşturacak şekilde dolaşımına bağlıdır.</a:t>
            </a:r>
          </a:p>
          <a:p>
            <a:pPr eaLnBrk="1" hangingPunct="1">
              <a:lnSpc>
                <a:spcPct val="80000"/>
              </a:lnSpc>
            </a:pPr>
            <a:r>
              <a:rPr lang="tr-TR" sz="2400" smtClean="0"/>
              <a:t>Madde döngülerinin biyolojik, kimyasal ve jeolojik etkileri vardır. Ancak insanların olumsuz etkileri sonucunda döngülerin bozulması, canlı ögelerin yaşamını tehlikeye sokar.</a:t>
            </a:r>
          </a:p>
          <a:p>
            <a:pPr eaLnBrk="1" hangingPunct="1">
              <a:lnSpc>
                <a:spcPct val="80000"/>
              </a:lnSpc>
            </a:pPr>
            <a:r>
              <a:rPr lang="tr-TR" sz="2400" smtClean="0"/>
              <a:t>Çevri kirliliği madde döngülerini olumsuz etkileyerek ekosistemlerin sonunu hazırlayabilmektedir.</a:t>
            </a:r>
          </a:p>
          <a:p>
            <a:pPr eaLnBrk="1" hangingPunct="1">
              <a:lnSpc>
                <a:spcPct val="80000"/>
              </a:lnSpc>
            </a:pPr>
            <a:endParaRPr lang="tr-TR" sz="2400" smtClean="0"/>
          </a:p>
          <a:p>
            <a:pPr eaLnBrk="1" hangingPunct="1">
              <a:lnSpc>
                <a:spcPct val="80000"/>
              </a:lnSpc>
            </a:pPr>
            <a:endParaRPr lang="tr-TR" sz="2000" smtClean="0"/>
          </a:p>
          <a:p>
            <a:pPr eaLnBrk="1" hangingPunct="1">
              <a:lnSpc>
                <a:spcPct val="80000"/>
              </a:lnSpc>
            </a:pPr>
            <a:endParaRPr lang="tr-TR" sz="2000" smtClean="0"/>
          </a:p>
          <a:p>
            <a:pPr eaLnBrk="1" hangingPunct="1">
              <a:buFontTx/>
              <a:buNone/>
            </a:pPr>
            <a:endParaRPr lang="tr-TR" sz="2800" smtClean="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p:cNvSpPr>
          <p:nvPr>
            <p:ph type="body" idx="4294967295"/>
          </p:nvPr>
        </p:nvSpPr>
        <p:spPr>
          <a:xfrm>
            <a:off x="168275" y="487363"/>
            <a:ext cx="8651875" cy="4525962"/>
          </a:xfrm>
        </p:spPr>
        <p:txBody>
          <a:bodyPr/>
          <a:lstStyle/>
          <a:p>
            <a:pPr eaLnBrk="1" hangingPunct="1">
              <a:lnSpc>
                <a:spcPct val="80000"/>
              </a:lnSpc>
            </a:pPr>
            <a:r>
              <a:rPr lang="tr-TR" sz="3600" b="1" smtClean="0"/>
              <a:t>Geri kazanma prosesinin başlıca zorlukları, atıkların toplanması, cinslerine göre ayrılması, temizlenmesi, nakledilmesi,. bir şirkete satılması, şirketin bunları işleyerek tekrar tüketiciye satmasıdır. Prosesin düğüm noktası, atıkların işlenip mamul olarak tekrar tüketiciye satılabilmesidir. Bu yapılmadığı sürece yapılan diğer işlerin hiçbir önemi yoktur.</a:t>
            </a:r>
          </a:p>
          <a:p>
            <a:pPr eaLnBrk="1" hangingPunct="1">
              <a:lnSpc>
                <a:spcPct val="80000"/>
              </a:lnSpc>
            </a:pPr>
            <a:endParaRPr lang="tr-TR" sz="3600" b="1" smtClean="0"/>
          </a:p>
          <a:p>
            <a:pPr eaLnBrk="1" hangingPunct="1">
              <a:lnSpc>
                <a:spcPct val="80000"/>
              </a:lnSpc>
            </a:pPr>
            <a:endParaRPr lang="tr-TR" sz="3600" smtClean="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p:cNvSpPr>
          <p:nvPr>
            <p:ph type="body" idx="4294967295"/>
          </p:nvPr>
        </p:nvSpPr>
        <p:spPr>
          <a:xfrm>
            <a:off x="468313" y="260350"/>
            <a:ext cx="8229600" cy="4525963"/>
          </a:xfrm>
        </p:spPr>
        <p:txBody>
          <a:bodyPr/>
          <a:lstStyle/>
          <a:p>
            <a:pPr algn="just" eaLnBrk="1" hangingPunct="1">
              <a:lnSpc>
                <a:spcPct val="80000"/>
              </a:lnSpc>
              <a:buFontTx/>
              <a:buNone/>
            </a:pPr>
            <a:r>
              <a:rPr lang="tr-TR" sz="3600" b="1" smtClean="0"/>
              <a:t>	Geri kazanılması düşünülen maddeler başlıca beş grupta toplanabilir.</a:t>
            </a:r>
          </a:p>
          <a:p>
            <a:pPr algn="just" eaLnBrk="1" hangingPunct="1">
              <a:lnSpc>
                <a:spcPct val="80000"/>
              </a:lnSpc>
            </a:pPr>
            <a:endParaRPr lang="tr-TR" sz="3600" b="1" smtClean="0"/>
          </a:p>
          <a:p>
            <a:pPr algn="just" eaLnBrk="1" hangingPunct="1">
              <a:lnSpc>
                <a:spcPct val="80000"/>
              </a:lnSpc>
            </a:pPr>
            <a:r>
              <a:rPr lang="tr-TR" sz="3600" b="1" smtClean="0"/>
              <a:t>1) Metaller  </a:t>
            </a:r>
          </a:p>
          <a:p>
            <a:pPr algn="just" eaLnBrk="1" hangingPunct="1">
              <a:lnSpc>
                <a:spcPct val="80000"/>
              </a:lnSpc>
            </a:pPr>
            <a:r>
              <a:rPr lang="tr-TR" sz="3600" b="1" smtClean="0"/>
              <a:t>2) Camlar </a:t>
            </a:r>
          </a:p>
          <a:p>
            <a:pPr algn="just" eaLnBrk="1" hangingPunct="1">
              <a:lnSpc>
                <a:spcPct val="80000"/>
              </a:lnSpc>
            </a:pPr>
            <a:r>
              <a:rPr lang="tr-TR" sz="3600" b="1" smtClean="0"/>
              <a:t>3) Kağıtlar </a:t>
            </a:r>
          </a:p>
          <a:p>
            <a:pPr algn="just" eaLnBrk="1" hangingPunct="1">
              <a:lnSpc>
                <a:spcPct val="80000"/>
              </a:lnSpc>
            </a:pPr>
            <a:r>
              <a:rPr lang="tr-TR" sz="3600" b="1" smtClean="0"/>
              <a:t>4) Organik maddeler  </a:t>
            </a:r>
          </a:p>
          <a:p>
            <a:pPr algn="just" eaLnBrk="1" hangingPunct="1">
              <a:lnSpc>
                <a:spcPct val="80000"/>
              </a:lnSpc>
            </a:pPr>
            <a:r>
              <a:rPr lang="tr-TR" sz="3600" b="1" smtClean="0"/>
              <a:t>5) Plastikler</a:t>
            </a:r>
          </a:p>
          <a:p>
            <a:pPr eaLnBrk="1" hangingPunct="1">
              <a:lnSpc>
                <a:spcPct val="80000"/>
              </a:lnSpc>
            </a:pPr>
            <a:endParaRPr lang="tr-TR" sz="3600" smtClean="0"/>
          </a:p>
        </p:txBody>
      </p:sp>
      <p:pic>
        <p:nvPicPr>
          <p:cNvPr id="165891" name="Picture 5" descr="ANd9GcSuLR1czfvYfQsf0vWGCoZQNpN4eYdejrGePKMSViwgwn7DCprJnQ"/>
          <p:cNvPicPr>
            <a:picLocks noChangeAspect="1" noChangeArrowheads="1"/>
          </p:cNvPicPr>
          <p:nvPr/>
        </p:nvPicPr>
        <p:blipFill>
          <a:blip r:embed="rId2" cstate="print"/>
          <a:srcRect l="9946" r="9946"/>
          <a:stretch>
            <a:fillRect/>
          </a:stretch>
        </p:blipFill>
        <p:spPr bwMode="auto">
          <a:xfrm>
            <a:off x="6300788" y="4581525"/>
            <a:ext cx="2541587" cy="2198688"/>
          </a:xfrm>
          <a:prstGeom prst="rect">
            <a:avLst/>
          </a:prstGeom>
          <a:noFill/>
          <a:ln w="9525">
            <a:noFill/>
            <a:miter lim="800000"/>
            <a:headEnd/>
            <a:tailEnd/>
          </a:ln>
        </p:spPr>
      </p:pic>
      <p:pic>
        <p:nvPicPr>
          <p:cNvPr id="165892" name="Picture 7" descr="ANd9GcQrpXRIQIqvneCSQbgc73oMEXg8HQavu82bG4Wd4jy4nVv6hRSPIw"/>
          <p:cNvPicPr>
            <a:picLocks noChangeAspect="1" noChangeArrowheads="1"/>
          </p:cNvPicPr>
          <p:nvPr/>
        </p:nvPicPr>
        <p:blipFill>
          <a:blip r:embed="rId3" cstate="print"/>
          <a:srcRect t="13498" b="6749"/>
          <a:stretch>
            <a:fillRect/>
          </a:stretch>
        </p:blipFill>
        <p:spPr bwMode="auto">
          <a:xfrm>
            <a:off x="6469063" y="1287463"/>
            <a:ext cx="2206625" cy="3078162"/>
          </a:xfrm>
          <a:prstGeom prst="rect">
            <a:avLst/>
          </a:prstGeom>
          <a:noFill/>
          <a:ln w="9525">
            <a:noFill/>
            <a:miter lim="800000"/>
            <a:headEnd/>
            <a:tailEnd/>
          </a:ln>
        </p:spPr>
      </p:pic>
      <p:pic>
        <p:nvPicPr>
          <p:cNvPr id="165893" name="Picture 9" descr="ANd9GcSWVXZ51X9dOxGkLt14ha8DZLb4W775hIZOZX2ZYhMXkwlI02NKhSV686Ec"/>
          <p:cNvPicPr>
            <a:picLocks noChangeAspect="1" noChangeArrowheads="1"/>
          </p:cNvPicPr>
          <p:nvPr/>
        </p:nvPicPr>
        <p:blipFill>
          <a:blip r:embed="rId4" cstate="print"/>
          <a:srcRect l="1695" r="1695"/>
          <a:stretch>
            <a:fillRect/>
          </a:stretch>
        </p:blipFill>
        <p:spPr bwMode="auto">
          <a:xfrm>
            <a:off x="323850" y="4652963"/>
            <a:ext cx="2713038" cy="2109787"/>
          </a:xfrm>
          <a:prstGeom prst="rect">
            <a:avLst/>
          </a:prstGeom>
          <a:noFill/>
          <a:ln w="9525">
            <a:noFill/>
            <a:miter lim="800000"/>
            <a:headEnd/>
            <a:tailEnd/>
          </a:ln>
        </p:spPr>
      </p:pic>
      <p:pic>
        <p:nvPicPr>
          <p:cNvPr id="165894" name="Picture 11" descr="ANd9GcTeabDF5Yhyqck2fnDF_u8e8A1eRo5J6ed7zCUGEDCwQDKFpdhLmn0Eg2afMA"/>
          <p:cNvPicPr>
            <a:picLocks noChangeAspect="1" noChangeArrowheads="1"/>
          </p:cNvPicPr>
          <p:nvPr/>
        </p:nvPicPr>
        <p:blipFill>
          <a:blip r:embed="rId5" cstate="print"/>
          <a:srcRect l="5107" r="5107"/>
          <a:stretch>
            <a:fillRect/>
          </a:stretch>
        </p:blipFill>
        <p:spPr bwMode="auto">
          <a:xfrm>
            <a:off x="3348038" y="4652963"/>
            <a:ext cx="2522537" cy="2109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1 Başlık"/>
          <p:cNvSpPr>
            <a:spLocks noGrp="1"/>
          </p:cNvSpPr>
          <p:nvPr>
            <p:ph type="title" idx="4294967295"/>
          </p:nvPr>
        </p:nvSpPr>
        <p:spPr>
          <a:xfrm>
            <a:off x="428625" y="357188"/>
            <a:ext cx="8229600" cy="407987"/>
          </a:xfrm>
        </p:spPr>
        <p:txBody>
          <a:bodyPr/>
          <a:lstStyle/>
          <a:p>
            <a:pPr eaLnBrk="1" hangingPunct="1"/>
            <a:r>
              <a:rPr lang="tr-TR" sz="4000" b="1" smtClean="0">
                <a:solidFill>
                  <a:srgbClr val="CC0000"/>
                </a:solidFill>
              </a:rPr>
              <a:t>GERİ DÖNÜŞÜM NEDİR ?</a:t>
            </a:r>
            <a:endParaRPr lang="tr-TR" sz="4000" smtClean="0">
              <a:solidFill>
                <a:srgbClr val="CC0000"/>
              </a:solidFill>
            </a:endParaRPr>
          </a:p>
        </p:txBody>
      </p:sp>
      <p:sp>
        <p:nvSpPr>
          <p:cNvPr id="166915" name="2 İçerik Yer Tutucusu"/>
          <p:cNvSpPr>
            <a:spLocks noGrp="1"/>
          </p:cNvSpPr>
          <p:nvPr>
            <p:ph idx="4294967295"/>
          </p:nvPr>
        </p:nvSpPr>
        <p:spPr/>
        <p:txBody>
          <a:bodyPr/>
          <a:lstStyle/>
          <a:p>
            <a:pPr eaLnBrk="1" hangingPunct="1">
              <a:lnSpc>
                <a:spcPct val="80000"/>
              </a:lnSpc>
              <a:buFontTx/>
              <a:buNone/>
            </a:pPr>
            <a:r>
              <a:rPr lang="tr-TR" b="1" smtClean="0"/>
              <a:t>	Yeniden değerlendirilme imkanı olan atıkların çeşitli (fiziksel ve/veya kimyasal) işlemlerden geçirilerek ikincil hammaddeye dönüştürülmesi ve tekrar üretim sürecine dahil edilmesine </a:t>
            </a:r>
            <a:r>
              <a:rPr lang="tr-TR" b="1" i="1" smtClean="0">
                <a:solidFill>
                  <a:srgbClr val="CC0000"/>
                </a:solidFill>
              </a:rPr>
              <a:t>geri dönüşüm </a:t>
            </a:r>
            <a:r>
              <a:rPr lang="tr-TR" b="1" smtClean="0"/>
              <a:t>denir. </a:t>
            </a:r>
          </a:p>
          <a:p>
            <a:pPr eaLnBrk="1" hangingPunct="1">
              <a:lnSpc>
                <a:spcPct val="80000"/>
              </a:lnSpc>
              <a:buFontTx/>
              <a:buNone/>
            </a:pPr>
            <a:r>
              <a:rPr lang="tr-TR" b="1" smtClean="0"/>
              <a:t>	Diğer bir tanımlamayla herhangi bir şekilde kullanılarak kullanım dışı kalan geri dönüştürülebilir atık malzemelerin çeşitli geri dönüşüm yöntemleri ile hammadde olarak tekrar imalat süreçlerine kazandırılmasıdır.</a:t>
            </a:r>
          </a:p>
          <a:p>
            <a:pPr eaLnBrk="1" hangingPunct="1">
              <a:lnSpc>
                <a:spcPct val="80000"/>
              </a:lnSpc>
              <a:buFontTx/>
              <a:buNone/>
            </a:pPr>
            <a:r>
              <a:rPr lang="tr-TR" b="1" smtClean="0"/>
              <a:t>	</a:t>
            </a:r>
          </a:p>
        </p:txBody>
      </p:sp>
      <p:pic>
        <p:nvPicPr>
          <p:cNvPr id="166916" name="Picture 5" descr="article thumbnai">
            <a:hlinkClick r:id="rId2"/>
          </p:cNvPr>
          <p:cNvPicPr>
            <a:picLocks noChangeAspect="1" noChangeArrowheads="1"/>
          </p:cNvPicPr>
          <p:nvPr/>
        </p:nvPicPr>
        <p:blipFill>
          <a:blip r:embed="rId3" cstate="print"/>
          <a:srcRect/>
          <a:stretch>
            <a:fillRect/>
          </a:stretch>
        </p:blipFill>
        <p:spPr bwMode="auto">
          <a:xfrm>
            <a:off x="8283575" y="44450"/>
            <a:ext cx="825500" cy="82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p:cNvSpPr>
          <p:nvPr>
            <p:ph type="body" idx="4294967295"/>
          </p:nvPr>
        </p:nvSpPr>
        <p:spPr>
          <a:xfrm>
            <a:off x="457200" y="549275"/>
            <a:ext cx="8362950" cy="4525963"/>
          </a:xfrm>
        </p:spPr>
        <p:txBody>
          <a:bodyPr/>
          <a:lstStyle/>
          <a:p>
            <a:pPr eaLnBrk="1" hangingPunct="1">
              <a:lnSpc>
                <a:spcPct val="90000"/>
              </a:lnSpc>
            </a:pPr>
            <a:r>
              <a:rPr lang="tr-TR" b="1" smtClean="0"/>
              <a:t>Tabii kaynakların sonsuz olmadığı, dikkatli kullanılmadığında bir gün tükenebilecekleri unutulmamalıdır. </a:t>
            </a:r>
          </a:p>
          <a:p>
            <a:pPr eaLnBrk="1" hangingPunct="1">
              <a:lnSpc>
                <a:spcPct val="90000"/>
              </a:lnSpc>
            </a:pPr>
            <a:r>
              <a:rPr lang="tr-TR" b="1" smtClean="0"/>
              <a:t>Bunun farkına varan ülke ve üreticiler kaynak israfını önlemek ve ortaya çıkabilecek enerji krizleri ile baş edebilmek için atıkların geri kazanılması ve tekrar kullanılması için çeşitli yöntemler geliştirmişlerdir. </a:t>
            </a:r>
          </a:p>
          <a:p>
            <a:pPr eaLnBrk="1" hangingPunct="1">
              <a:lnSpc>
                <a:spcPct val="90000"/>
              </a:lnSpc>
            </a:pPr>
            <a:r>
              <a:rPr lang="tr-TR" b="1" smtClean="0"/>
              <a:t>Gelişmekte olan ülkelerin de tabii kaynaklarından verimli bir şekilde faydalanabilmeleri için ekonomik değeri olan maddeleri geri kazanmaları ve tekrar kullanmaları gerekmektedir.</a:t>
            </a:r>
          </a:p>
        </p:txBody>
      </p:sp>
      <p:pic>
        <p:nvPicPr>
          <p:cNvPr id="167939" name="Picture 5" descr="article thumbnai">
            <a:hlinkClick r:id="rId2"/>
          </p:cNvPr>
          <p:cNvPicPr>
            <a:picLocks noChangeAspect="1" noChangeArrowheads="1"/>
          </p:cNvPicPr>
          <p:nvPr/>
        </p:nvPicPr>
        <p:blipFill>
          <a:blip r:embed="rId3" cstate="print"/>
          <a:srcRect/>
          <a:stretch>
            <a:fillRect/>
          </a:stretch>
        </p:blipFill>
        <p:spPr bwMode="auto">
          <a:xfrm>
            <a:off x="8316913" y="0"/>
            <a:ext cx="827087" cy="827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p:cNvSpPr>
          <p:nvPr>
            <p:ph type="body" idx="4294967295"/>
          </p:nvPr>
        </p:nvSpPr>
        <p:spPr>
          <a:xfrm>
            <a:off x="107950" y="631825"/>
            <a:ext cx="9036050" cy="4525963"/>
          </a:xfrm>
        </p:spPr>
        <p:txBody>
          <a:bodyPr/>
          <a:lstStyle/>
          <a:p>
            <a:pPr eaLnBrk="1" hangingPunct="1">
              <a:lnSpc>
                <a:spcPct val="80000"/>
              </a:lnSpc>
              <a:buFontTx/>
              <a:buNone/>
            </a:pPr>
            <a:r>
              <a:rPr lang="tr-TR" b="1" smtClean="0"/>
              <a:t>	</a:t>
            </a:r>
            <a:r>
              <a:rPr lang="tr-TR" b="1" i="1" smtClean="0">
                <a:solidFill>
                  <a:srgbClr val="CC0000"/>
                </a:solidFill>
              </a:rPr>
              <a:t>Geri dönüşümde amaç;</a:t>
            </a:r>
            <a:r>
              <a:rPr lang="tr-TR" b="1" smtClean="0"/>
              <a:t> kaynakların l</a:t>
            </a:r>
            <a:r>
              <a:rPr lang="en-US" b="1" smtClean="0"/>
              <a:t>û</a:t>
            </a:r>
            <a:r>
              <a:rPr lang="tr-TR" b="1" smtClean="0"/>
              <a:t>zumsuz kullanılmasını önlemek ve atıkların kaynağında ayrıştırılmasıyla atık çöp miktarını azaltmaktır. </a:t>
            </a:r>
          </a:p>
          <a:p>
            <a:pPr eaLnBrk="1" hangingPunct="1">
              <a:lnSpc>
                <a:spcPct val="80000"/>
              </a:lnSpc>
              <a:buFontTx/>
              <a:buNone/>
            </a:pPr>
            <a:r>
              <a:rPr lang="tr-TR" b="1" smtClean="0"/>
              <a:t>	Demir (Fe), bakır (Cu), kurşun (Pb), çelik, kağıt, plastik, kauçuk, cam, elektronik atıklar gibi maddelerin geri kazanılması ve tekrar kullanılması, tabii kaynakların tükenmesini önleyecektir. </a:t>
            </a:r>
          </a:p>
          <a:p>
            <a:pPr eaLnBrk="1" hangingPunct="1">
              <a:lnSpc>
                <a:spcPct val="80000"/>
              </a:lnSpc>
              <a:buFontTx/>
              <a:buNone/>
            </a:pPr>
            <a:r>
              <a:rPr lang="tr-TR" b="1" smtClean="0"/>
              <a:t>	Bu durum; ülkelerin ihtiyaçlarını karşılayabilmek için ithal edilen hurda malzemeye ödenen döviz miktarını da azaltacak, kullanılan enerjiden büyük ölçüde </a:t>
            </a:r>
            <a:r>
              <a:rPr lang="tr-TR" b="1" u="sng" smtClean="0"/>
              <a:t>tasarruf</a:t>
            </a:r>
            <a:r>
              <a:rPr lang="tr-TR" b="1" smtClean="0"/>
              <a:t> sağlayacaktır. </a:t>
            </a:r>
          </a:p>
          <a:p>
            <a:pPr eaLnBrk="1" hangingPunct="1">
              <a:lnSpc>
                <a:spcPct val="80000"/>
              </a:lnSpc>
              <a:buFontTx/>
              <a:buNone/>
            </a:pPr>
            <a:r>
              <a:rPr lang="tr-TR" b="1" smtClean="0"/>
              <a:t>	</a:t>
            </a:r>
          </a:p>
          <a:p>
            <a:pPr eaLnBrk="1" hangingPunct="1"/>
            <a:endParaRPr lang="tr-TR" b="1" smtClean="0"/>
          </a:p>
        </p:txBody>
      </p:sp>
      <p:pic>
        <p:nvPicPr>
          <p:cNvPr id="168963" name="Picture 5" descr="article thumbnai">
            <a:hlinkClick r:id="rId2"/>
          </p:cNvPr>
          <p:cNvPicPr>
            <a:picLocks noChangeAspect="1" noChangeArrowheads="1"/>
          </p:cNvPicPr>
          <p:nvPr/>
        </p:nvPicPr>
        <p:blipFill>
          <a:blip r:embed="rId3" cstate="print"/>
          <a:srcRect/>
          <a:stretch>
            <a:fillRect/>
          </a:stretch>
        </p:blipFill>
        <p:spPr bwMode="auto">
          <a:xfrm>
            <a:off x="8316913" y="0"/>
            <a:ext cx="827087" cy="827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2 İçerik Yer Tutucusu"/>
          <p:cNvSpPr>
            <a:spLocks noGrp="1"/>
          </p:cNvSpPr>
          <p:nvPr>
            <p:ph idx="4294967295"/>
          </p:nvPr>
        </p:nvSpPr>
        <p:spPr>
          <a:xfrm>
            <a:off x="250825" y="342900"/>
            <a:ext cx="8569325" cy="4525963"/>
          </a:xfrm>
        </p:spPr>
        <p:txBody>
          <a:bodyPr/>
          <a:lstStyle/>
          <a:p>
            <a:pPr eaLnBrk="1" hangingPunct="1">
              <a:lnSpc>
                <a:spcPct val="80000"/>
              </a:lnSpc>
            </a:pPr>
            <a:r>
              <a:rPr lang="tr-TR" b="1" smtClean="0"/>
              <a:t>Örneğin kullanılmış kağıdın tekrar kağıt imalatında kullanılmasının hava kirliliğini %74-94, su kirliliğini %35, su kullanımını % 45 azaltığı ve bir ton atık kağıdın kağıt hamuruna katılmasıyla 8 ağacın kesilmesi önlenebilmektedir.</a:t>
            </a:r>
          </a:p>
          <a:p>
            <a:pPr eaLnBrk="1" hangingPunct="1">
              <a:lnSpc>
                <a:spcPct val="80000"/>
              </a:lnSpc>
            </a:pPr>
            <a:r>
              <a:rPr lang="tr-TR" b="1" smtClean="0"/>
              <a:t>Diğer yandan, yukarıda bahsedildiği gibi geri dönüşümün amaçlarından biri de bertaraf edilecek katı atık miktarlarının azaltılmasıyla çevre kirliliğinin önemli ölçüde önlenmesidir. </a:t>
            </a:r>
          </a:p>
          <a:p>
            <a:pPr eaLnBrk="1" hangingPunct="1">
              <a:lnSpc>
                <a:spcPct val="80000"/>
              </a:lnSpc>
            </a:pPr>
            <a:r>
              <a:rPr lang="tr-TR" b="1" smtClean="0"/>
              <a:t>Özellikle katı atıkları düzenli bir şekilde bertaraf edebilmek için yeterli alan bulunmayan ülkeler için katı atık miktarının ve hacminin azalması büyük bir avantajdır. </a:t>
            </a:r>
          </a:p>
          <a:p>
            <a:pPr eaLnBrk="1" hangingPunct="1">
              <a:lnSpc>
                <a:spcPct val="80000"/>
              </a:lnSpc>
            </a:pPr>
            <a:endParaRPr lang="tr-TR" b="1" smtClean="0"/>
          </a:p>
          <a:p>
            <a:pPr eaLnBrk="1" hangingPunct="1">
              <a:lnSpc>
                <a:spcPct val="80000"/>
              </a:lnSpc>
            </a:pPr>
            <a:endParaRPr lang="tr-TR" b="1" smtClean="0"/>
          </a:p>
        </p:txBody>
      </p:sp>
      <p:pic>
        <p:nvPicPr>
          <p:cNvPr id="169987" name="Picture 5" descr="article thumbnai">
            <a:hlinkClick r:id="rId2"/>
          </p:cNvPr>
          <p:cNvPicPr>
            <a:picLocks noChangeAspect="1" noChangeArrowheads="1"/>
          </p:cNvPicPr>
          <p:nvPr/>
        </p:nvPicPr>
        <p:blipFill>
          <a:blip r:embed="rId3" cstate="print"/>
          <a:srcRect/>
          <a:stretch>
            <a:fillRect/>
          </a:stretch>
        </p:blipFill>
        <p:spPr bwMode="auto">
          <a:xfrm>
            <a:off x="8316913" y="0"/>
            <a:ext cx="827087" cy="827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p:cNvSpPr>
          <p:nvPr>
            <p:ph type="body" idx="4294967295"/>
          </p:nvPr>
        </p:nvSpPr>
        <p:spPr>
          <a:xfrm>
            <a:off x="179388" y="703263"/>
            <a:ext cx="8785225" cy="4525962"/>
          </a:xfrm>
        </p:spPr>
        <p:txBody>
          <a:bodyPr/>
          <a:lstStyle/>
          <a:p>
            <a:pPr eaLnBrk="1" hangingPunct="1">
              <a:lnSpc>
                <a:spcPct val="80000"/>
              </a:lnSpc>
            </a:pPr>
            <a:r>
              <a:rPr lang="tr-TR" b="1" smtClean="0"/>
              <a:t>Sağlıklı bir geri dönüşüm sisteminin ilk basamağı ise bu malzemelerin kaynağında ayrılarak toplanılmasıdır. Geri dönüştürülebilir nitelikteki bu atıklar normal çöple karıştığında bu malzemelerden üretilen ikincil malzemeler çok daha düşük nitelikte olmakta ve temizlik işlemlerinde sorunlar olabilmektedir. </a:t>
            </a:r>
          </a:p>
          <a:p>
            <a:pPr eaLnBrk="1" hangingPunct="1">
              <a:lnSpc>
                <a:spcPct val="80000"/>
              </a:lnSpc>
            </a:pPr>
            <a:endParaRPr lang="tr-TR" sz="1400" b="1" smtClean="0"/>
          </a:p>
          <a:p>
            <a:pPr eaLnBrk="1" hangingPunct="1">
              <a:lnSpc>
                <a:spcPct val="80000"/>
              </a:lnSpc>
            </a:pPr>
            <a:r>
              <a:rPr lang="tr-TR" b="1" smtClean="0"/>
              <a:t>Bu yüzden geri dönüşüm işleminin en önemli basamağını </a:t>
            </a:r>
            <a:r>
              <a:rPr lang="tr-TR" b="1" smtClean="0">
                <a:solidFill>
                  <a:srgbClr val="CC0000"/>
                </a:solidFill>
              </a:rPr>
              <a:t>kaynakta ayırma </a:t>
            </a:r>
            <a:r>
              <a:rPr lang="tr-TR" b="1" smtClean="0"/>
              <a:t>ve</a:t>
            </a:r>
            <a:r>
              <a:rPr lang="tr-TR" b="1" smtClean="0">
                <a:solidFill>
                  <a:srgbClr val="CC0000"/>
                </a:solidFill>
              </a:rPr>
              <a:t> ayrı toplama</a:t>
            </a:r>
            <a:r>
              <a:rPr lang="tr-TR" b="1" smtClean="0"/>
              <a:t> oluşturmaktadır. </a:t>
            </a:r>
          </a:p>
        </p:txBody>
      </p:sp>
      <p:pic>
        <p:nvPicPr>
          <p:cNvPr id="171011" name="Picture 5" descr="article thumbnai">
            <a:hlinkClick r:id="rId2"/>
          </p:cNvPr>
          <p:cNvPicPr>
            <a:picLocks noChangeAspect="1" noChangeArrowheads="1"/>
          </p:cNvPicPr>
          <p:nvPr/>
        </p:nvPicPr>
        <p:blipFill>
          <a:blip r:embed="rId3" cstate="print"/>
          <a:srcRect/>
          <a:stretch>
            <a:fillRect/>
          </a:stretch>
        </p:blipFill>
        <p:spPr bwMode="auto">
          <a:xfrm>
            <a:off x="8316913" y="0"/>
            <a:ext cx="827087" cy="827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2 İçerik Yer Tutucusu"/>
          <p:cNvSpPr>
            <a:spLocks noGrp="1"/>
          </p:cNvSpPr>
          <p:nvPr>
            <p:ph idx="4294967295"/>
          </p:nvPr>
        </p:nvSpPr>
        <p:spPr>
          <a:xfrm>
            <a:off x="468313" y="1628775"/>
            <a:ext cx="8229600" cy="4525963"/>
          </a:xfrm>
        </p:spPr>
        <p:txBody>
          <a:bodyPr/>
          <a:lstStyle/>
          <a:p>
            <a:pPr eaLnBrk="1" hangingPunct="1">
              <a:lnSpc>
                <a:spcPct val="80000"/>
              </a:lnSpc>
              <a:buFontTx/>
              <a:buNone/>
            </a:pPr>
            <a:r>
              <a:rPr lang="tr-TR" b="1" smtClean="0"/>
              <a:t>	</a:t>
            </a:r>
            <a:r>
              <a:rPr lang="tr-TR" b="1" smtClean="0">
                <a:solidFill>
                  <a:srgbClr val="CC0000"/>
                </a:solidFill>
              </a:rPr>
              <a:t>Geri Dönüşümün Önemi</a:t>
            </a:r>
            <a:r>
              <a:rPr lang="tr-TR" b="1" smtClean="0"/>
              <a:t> </a:t>
            </a:r>
          </a:p>
          <a:p>
            <a:pPr eaLnBrk="1" hangingPunct="1">
              <a:lnSpc>
                <a:spcPct val="80000"/>
              </a:lnSpc>
              <a:buFontTx/>
              <a:buNone/>
            </a:pPr>
            <a:r>
              <a:rPr lang="tr-TR" b="1" smtClean="0"/>
              <a:t>	</a:t>
            </a:r>
            <a:r>
              <a:rPr lang="tr-TR" b="1" smtClean="0">
                <a:solidFill>
                  <a:srgbClr val="CC0000"/>
                </a:solidFill>
              </a:rPr>
              <a:t>1.</a:t>
            </a:r>
            <a:r>
              <a:rPr lang="tr-TR" b="1" smtClean="0"/>
              <a:t> Doğal kaynaklarımızın korunmasını sağlar. </a:t>
            </a:r>
          </a:p>
          <a:p>
            <a:pPr eaLnBrk="1" hangingPunct="1">
              <a:lnSpc>
                <a:spcPct val="80000"/>
              </a:lnSpc>
              <a:buFontTx/>
              <a:buNone/>
            </a:pPr>
            <a:r>
              <a:rPr lang="tr-TR" b="1" smtClean="0"/>
              <a:t>	</a:t>
            </a:r>
            <a:r>
              <a:rPr lang="tr-TR" b="1" smtClean="0">
                <a:solidFill>
                  <a:srgbClr val="CC0000"/>
                </a:solidFill>
              </a:rPr>
              <a:t>2.</a:t>
            </a:r>
            <a:r>
              <a:rPr lang="tr-TR" b="1" smtClean="0"/>
              <a:t> Enerji tasarrufu sağlamamıza yardım eder. </a:t>
            </a:r>
          </a:p>
          <a:p>
            <a:pPr eaLnBrk="1" hangingPunct="1">
              <a:lnSpc>
                <a:spcPct val="80000"/>
              </a:lnSpc>
              <a:buFontTx/>
              <a:buNone/>
            </a:pPr>
            <a:r>
              <a:rPr lang="tr-TR" b="1" smtClean="0"/>
              <a:t>	</a:t>
            </a:r>
            <a:r>
              <a:rPr lang="tr-TR" b="1" smtClean="0">
                <a:solidFill>
                  <a:srgbClr val="CC0000"/>
                </a:solidFill>
              </a:rPr>
              <a:t>3.</a:t>
            </a:r>
            <a:r>
              <a:rPr lang="tr-TR" b="1" smtClean="0"/>
              <a:t> Atık miktarını azaltarak çöp işlemlerinde kolaylık sağlar. </a:t>
            </a:r>
          </a:p>
          <a:p>
            <a:pPr eaLnBrk="1" hangingPunct="1">
              <a:lnSpc>
                <a:spcPct val="80000"/>
              </a:lnSpc>
              <a:buFontTx/>
              <a:buNone/>
            </a:pPr>
            <a:r>
              <a:rPr lang="tr-TR" b="1" smtClean="0"/>
              <a:t>	</a:t>
            </a:r>
            <a:r>
              <a:rPr lang="tr-TR" b="1" smtClean="0">
                <a:solidFill>
                  <a:srgbClr val="CC0000"/>
                </a:solidFill>
              </a:rPr>
              <a:t>4.</a:t>
            </a:r>
            <a:r>
              <a:rPr lang="tr-TR" b="1" smtClean="0"/>
              <a:t> Geri dönüşüm geleceğe ve ekonomiye yatırım yapmamıza yardımcı olur. </a:t>
            </a:r>
          </a:p>
          <a:p>
            <a:pPr eaLnBrk="1" hangingPunct="1">
              <a:lnSpc>
                <a:spcPct val="80000"/>
              </a:lnSpc>
              <a:buFontTx/>
              <a:buNone/>
            </a:pPr>
            <a:endParaRPr lang="tr-TR" sz="1400" b="1" smtClean="0"/>
          </a:p>
          <a:p>
            <a:pPr eaLnBrk="1" hangingPunct="1">
              <a:lnSpc>
                <a:spcPct val="80000"/>
              </a:lnSpc>
              <a:buFontTx/>
              <a:buNone/>
            </a:pPr>
            <a:r>
              <a:rPr lang="tr-TR" b="1" smtClean="0"/>
              <a:t>	</a:t>
            </a:r>
          </a:p>
        </p:txBody>
      </p:sp>
      <p:pic>
        <p:nvPicPr>
          <p:cNvPr id="172035" name="Picture 5" descr="article thumbnai">
            <a:hlinkClick r:id="rId2"/>
          </p:cNvPr>
          <p:cNvPicPr>
            <a:picLocks noChangeAspect="1" noChangeArrowheads="1"/>
          </p:cNvPicPr>
          <p:nvPr/>
        </p:nvPicPr>
        <p:blipFill>
          <a:blip r:embed="rId3" cstate="print"/>
          <a:srcRect/>
          <a:stretch>
            <a:fillRect/>
          </a:stretch>
        </p:blipFill>
        <p:spPr bwMode="auto">
          <a:xfrm>
            <a:off x="8316913" y="0"/>
            <a:ext cx="827087" cy="827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p:cNvSpPr>
          <p:nvPr>
            <p:ph type="body" idx="4294967295"/>
          </p:nvPr>
        </p:nvSpPr>
        <p:spPr>
          <a:xfrm>
            <a:off x="457200" y="558800"/>
            <a:ext cx="8229600" cy="5462588"/>
          </a:xfrm>
        </p:spPr>
        <p:txBody>
          <a:bodyPr/>
          <a:lstStyle/>
          <a:p>
            <a:pPr eaLnBrk="1" hangingPunct="1">
              <a:lnSpc>
                <a:spcPct val="80000"/>
              </a:lnSpc>
              <a:buFontTx/>
              <a:buNone/>
            </a:pPr>
            <a:r>
              <a:rPr lang="tr-TR" b="1" smtClean="0">
                <a:solidFill>
                  <a:srgbClr val="CC0000"/>
                </a:solidFill>
              </a:rPr>
              <a:t>Geri Dönüşebilen Maddeler</a:t>
            </a:r>
            <a:r>
              <a:rPr lang="tr-TR" b="1" smtClean="0"/>
              <a:t> </a:t>
            </a:r>
          </a:p>
          <a:p>
            <a:pPr eaLnBrk="1" hangingPunct="1">
              <a:lnSpc>
                <a:spcPct val="80000"/>
              </a:lnSpc>
              <a:buFontTx/>
              <a:buNone/>
            </a:pPr>
            <a:r>
              <a:rPr lang="tr-TR" b="1" smtClean="0"/>
              <a:t>	Demir, Çelik, Bakır, </a:t>
            </a:r>
          </a:p>
          <a:p>
            <a:pPr eaLnBrk="1" hangingPunct="1">
              <a:lnSpc>
                <a:spcPct val="80000"/>
              </a:lnSpc>
              <a:buFontTx/>
              <a:buNone/>
            </a:pPr>
            <a:r>
              <a:rPr lang="tr-TR" b="1" smtClean="0"/>
              <a:t>	Alüminyum, Kurşun, </a:t>
            </a:r>
          </a:p>
          <a:p>
            <a:pPr eaLnBrk="1" hangingPunct="1">
              <a:lnSpc>
                <a:spcPct val="80000"/>
              </a:lnSpc>
              <a:buFontTx/>
              <a:buNone/>
            </a:pPr>
            <a:r>
              <a:rPr lang="tr-TR" b="1" smtClean="0"/>
              <a:t>	Piller, Kağıt, Plastik, </a:t>
            </a:r>
          </a:p>
          <a:p>
            <a:pPr eaLnBrk="1" hangingPunct="1">
              <a:lnSpc>
                <a:spcPct val="80000"/>
              </a:lnSpc>
              <a:buFontTx/>
              <a:buNone/>
            </a:pPr>
            <a:r>
              <a:rPr lang="tr-TR" b="1" smtClean="0"/>
              <a:t>	Kauçuk, Cam, Motor yağları, </a:t>
            </a:r>
          </a:p>
          <a:p>
            <a:pPr eaLnBrk="1" hangingPunct="1">
              <a:lnSpc>
                <a:spcPct val="80000"/>
              </a:lnSpc>
              <a:buFontTx/>
              <a:buNone/>
            </a:pPr>
            <a:r>
              <a:rPr lang="tr-TR" b="1" smtClean="0"/>
              <a:t>	Atık yağlar, Akümülatörler, </a:t>
            </a:r>
          </a:p>
          <a:p>
            <a:pPr eaLnBrk="1" hangingPunct="1">
              <a:lnSpc>
                <a:spcPct val="80000"/>
              </a:lnSpc>
              <a:buFontTx/>
              <a:buNone/>
            </a:pPr>
            <a:r>
              <a:rPr lang="tr-TR" b="1" smtClean="0"/>
              <a:t>	Araç lastikleri, Beton, </a:t>
            </a:r>
          </a:p>
          <a:p>
            <a:pPr eaLnBrk="1" hangingPunct="1">
              <a:lnSpc>
                <a:spcPct val="80000"/>
              </a:lnSpc>
              <a:buFontTx/>
              <a:buNone/>
            </a:pPr>
            <a:r>
              <a:rPr lang="tr-TR" b="1" smtClean="0"/>
              <a:t>	Röntgen filmleri, </a:t>
            </a:r>
          </a:p>
          <a:p>
            <a:pPr eaLnBrk="1" hangingPunct="1">
              <a:lnSpc>
                <a:spcPct val="80000"/>
              </a:lnSpc>
              <a:buFontTx/>
              <a:buNone/>
            </a:pPr>
            <a:r>
              <a:rPr lang="tr-TR" b="1" smtClean="0"/>
              <a:t>	Elektronik atıklar,</a:t>
            </a:r>
          </a:p>
          <a:p>
            <a:pPr eaLnBrk="1" hangingPunct="1">
              <a:lnSpc>
                <a:spcPct val="80000"/>
              </a:lnSpc>
              <a:buFontTx/>
              <a:buNone/>
            </a:pPr>
            <a:r>
              <a:rPr lang="tr-TR" b="1" smtClean="0"/>
              <a:t>	Organik atıklar </a:t>
            </a:r>
          </a:p>
          <a:p>
            <a:pPr eaLnBrk="1" hangingPunct="1"/>
            <a:endParaRPr lang="tr-TR" smtClean="0"/>
          </a:p>
        </p:txBody>
      </p:sp>
      <p:pic>
        <p:nvPicPr>
          <p:cNvPr id="173059" name="Picture 5" descr="article thumbnai">
            <a:hlinkClick r:id="rId2"/>
          </p:cNvPr>
          <p:cNvPicPr>
            <a:picLocks noChangeAspect="1" noChangeArrowheads="1"/>
          </p:cNvPicPr>
          <p:nvPr/>
        </p:nvPicPr>
        <p:blipFill>
          <a:blip r:embed="rId3" cstate="print"/>
          <a:srcRect/>
          <a:stretch>
            <a:fillRect/>
          </a:stretch>
        </p:blipFill>
        <p:spPr bwMode="auto">
          <a:xfrm>
            <a:off x="8316913" y="0"/>
            <a:ext cx="827087" cy="827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2 İçerik Yer Tutucusu"/>
          <p:cNvSpPr>
            <a:spLocks noGrp="1"/>
          </p:cNvSpPr>
          <p:nvPr>
            <p:ph idx="4294967295"/>
          </p:nvPr>
        </p:nvSpPr>
        <p:spPr/>
        <p:txBody>
          <a:bodyPr/>
          <a:lstStyle/>
          <a:p>
            <a:pPr eaLnBrk="1" hangingPunct="1">
              <a:lnSpc>
                <a:spcPct val="80000"/>
              </a:lnSpc>
            </a:pPr>
            <a:r>
              <a:rPr lang="tr-TR" b="1" smtClean="0">
                <a:solidFill>
                  <a:srgbClr val="CC0000"/>
                </a:solidFill>
              </a:rPr>
              <a:t>Geri Dönüşüm Sisteminin Basamakları</a:t>
            </a:r>
            <a:r>
              <a:rPr lang="tr-TR" b="1" smtClean="0"/>
              <a:t> </a:t>
            </a:r>
          </a:p>
          <a:p>
            <a:pPr eaLnBrk="1" hangingPunct="1">
              <a:lnSpc>
                <a:spcPct val="80000"/>
              </a:lnSpc>
              <a:buFontTx/>
              <a:buNone/>
            </a:pPr>
            <a:r>
              <a:rPr lang="tr-TR" b="1" smtClean="0">
                <a:solidFill>
                  <a:srgbClr val="CC0000"/>
                </a:solidFill>
              </a:rPr>
              <a:t>1.</a:t>
            </a:r>
            <a:r>
              <a:rPr lang="tr-TR" b="1" i="1" u="sng" smtClean="0">
                <a:solidFill>
                  <a:srgbClr val="CC0000"/>
                </a:solidFill>
              </a:rPr>
              <a:t>Kaynakta ayrı toplanması;</a:t>
            </a:r>
            <a:r>
              <a:rPr lang="tr-TR" b="1" smtClean="0"/>
              <a:t> Değerlendirilebilir nitelikli atıkların oluştukları kaynakta çöple karışmadan ve kirlenmesine izin verilmeden ayırarak toplanmasıdır. Bu şekilde bu tür atıkların diğer çöplerle karışmadan ayrı toplanması geri dönüşüm basamaklarında zamandan tasarruf sağladığı gibi kirlenme önlendiğinden ayrıca yıkanmasına gerek kalmayacaktır. Bu ise yıkamada kullanılacak sudan tasarruf edilmesini sağlayacaktır.  </a:t>
            </a:r>
          </a:p>
          <a:p>
            <a:pPr eaLnBrk="1" hangingPunct="1">
              <a:lnSpc>
                <a:spcPct val="80000"/>
              </a:lnSpc>
            </a:pPr>
            <a:endParaRPr lang="tr-TR" b="1" smtClean="0"/>
          </a:p>
        </p:txBody>
      </p:sp>
      <p:pic>
        <p:nvPicPr>
          <p:cNvPr id="174083" name="Picture 5" descr="article thumbnai">
            <a:hlinkClick r:id="rId2"/>
          </p:cNvPr>
          <p:cNvPicPr>
            <a:picLocks noChangeAspect="1" noChangeArrowheads="1"/>
          </p:cNvPicPr>
          <p:nvPr/>
        </p:nvPicPr>
        <p:blipFill>
          <a:blip r:embed="rId3" cstate="print"/>
          <a:srcRect/>
          <a:stretch>
            <a:fillRect/>
          </a:stretch>
        </p:blipFill>
        <p:spPr bwMode="auto">
          <a:xfrm>
            <a:off x="8316913" y="0"/>
            <a:ext cx="827087" cy="827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esim8"/>
          <p:cNvPicPr>
            <a:picLocks noChangeAspect="1" noChangeArrowheads="1"/>
          </p:cNvPicPr>
          <p:nvPr/>
        </p:nvPicPr>
        <p:blipFill>
          <a:blip r:embed="rId2" cstate="print"/>
          <a:srcRect/>
          <a:stretch>
            <a:fillRect/>
          </a:stretch>
        </p:blipFill>
        <p:spPr bwMode="auto">
          <a:xfrm>
            <a:off x="468313" y="620713"/>
            <a:ext cx="6569075" cy="5381625"/>
          </a:xfrm>
          <a:prstGeom prst="rect">
            <a:avLst/>
          </a:prstGeom>
          <a:noFill/>
          <a:ln w="9525">
            <a:noFill/>
            <a:miter lim="800000"/>
            <a:headEnd/>
            <a:tailEnd/>
          </a:ln>
        </p:spPr>
      </p:pic>
      <p:sp>
        <p:nvSpPr>
          <p:cNvPr id="19459" name="Text Box 3"/>
          <p:cNvSpPr txBox="1">
            <a:spLocks noChangeArrowheads="1"/>
          </p:cNvSpPr>
          <p:nvPr/>
        </p:nvSpPr>
        <p:spPr bwMode="auto">
          <a:xfrm>
            <a:off x="2357438" y="3219450"/>
            <a:ext cx="852487" cy="292100"/>
          </a:xfrm>
          <a:prstGeom prst="rect">
            <a:avLst/>
          </a:prstGeom>
          <a:noFill/>
          <a:ln w="25400">
            <a:noFill/>
            <a:miter lim="800000"/>
            <a:headEnd/>
            <a:tailEnd/>
          </a:ln>
        </p:spPr>
        <p:txBody>
          <a:bodyPr wrap="none" lIns="91394" tIns="45697" rIns="91394" bIns="45697" anchor="ctr">
            <a:spAutoFit/>
          </a:bodyPr>
          <a:lstStyle/>
          <a:p>
            <a:pPr algn="ctr" defTabSz="912813" eaLnBrk="0" hangingPunct="0"/>
            <a:r>
              <a:rPr lang="tr-TR" altLang="en-US" sz="1300" b="1">
                <a:solidFill>
                  <a:schemeClr val="accent2"/>
                </a:solidFill>
                <a:cs typeface="Arial" charset="0"/>
              </a:rPr>
              <a:t>Biyosfer</a:t>
            </a:r>
            <a:endParaRPr lang="en-US" altLang="en-US" sz="1300" b="1">
              <a:solidFill>
                <a:schemeClr val="accent2"/>
              </a:solidFill>
              <a:cs typeface="Arial" charset="0"/>
            </a:endParaRPr>
          </a:p>
        </p:txBody>
      </p:sp>
      <p:sp>
        <p:nvSpPr>
          <p:cNvPr id="19460" name="Text Box 4"/>
          <p:cNvSpPr txBox="1">
            <a:spLocks noChangeArrowheads="1"/>
          </p:cNvSpPr>
          <p:nvPr/>
        </p:nvSpPr>
        <p:spPr bwMode="auto">
          <a:xfrm>
            <a:off x="407988" y="4041775"/>
            <a:ext cx="1400175" cy="273050"/>
          </a:xfrm>
          <a:prstGeom prst="rect">
            <a:avLst/>
          </a:prstGeom>
          <a:noFill/>
          <a:ln w="25400">
            <a:noFill/>
            <a:miter lim="800000"/>
            <a:headEnd/>
            <a:tailEnd/>
          </a:ln>
        </p:spPr>
        <p:txBody>
          <a:bodyPr wrap="none" lIns="91394" tIns="45697" rIns="91394" bIns="45697" anchor="ctr">
            <a:spAutoFit/>
          </a:bodyPr>
          <a:lstStyle/>
          <a:p>
            <a:pPr algn="ctr" defTabSz="912813" eaLnBrk="0" hangingPunct="0">
              <a:lnSpc>
                <a:spcPct val="90000"/>
              </a:lnSpc>
            </a:pPr>
            <a:r>
              <a:rPr lang="tr-TR" altLang="en-US" sz="1300" b="1">
                <a:solidFill>
                  <a:schemeClr val="accent2"/>
                </a:solidFill>
                <a:cs typeface="Arial" charset="0"/>
              </a:rPr>
              <a:t>Karbon çevrimi</a:t>
            </a:r>
            <a:endParaRPr lang="en-US" altLang="en-US" sz="1300">
              <a:solidFill>
                <a:schemeClr val="accent2"/>
              </a:solidFill>
              <a:cs typeface="Arial" charset="0"/>
            </a:endParaRPr>
          </a:p>
        </p:txBody>
      </p:sp>
      <p:sp>
        <p:nvSpPr>
          <p:cNvPr id="19461" name="Text Box 5"/>
          <p:cNvSpPr txBox="1">
            <a:spLocks noChangeArrowheads="1"/>
          </p:cNvSpPr>
          <p:nvPr/>
        </p:nvSpPr>
        <p:spPr bwMode="auto">
          <a:xfrm>
            <a:off x="1765300" y="4041775"/>
            <a:ext cx="1335088" cy="273050"/>
          </a:xfrm>
          <a:prstGeom prst="rect">
            <a:avLst/>
          </a:prstGeom>
          <a:noFill/>
          <a:ln w="25400">
            <a:noFill/>
            <a:miter lim="800000"/>
            <a:headEnd/>
            <a:tailEnd/>
          </a:ln>
        </p:spPr>
        <p:txBody>
          <a:bodyPr wrap="none" lIns="91394" tIns="45697" rIns="91394" bIns="45697" anchor="ctr">
            <a:spAutoFit/>
          </a:bodyPr>
          <a:lstStyle/>
          <a:p>
            <a:pPr algn="ctr" defTabSz="912813" eaLnBrk="0" hangingPunct="0">
              <a:lnSpc>
                <a:spcPct val="90000"/>
              </a:lnSpc>
            </a:pPr>
            <a:r>
              <a:rPr lang="tr-TR" altLang="en-US" sz="1300" b="1">
                <a:solidFill>
                  <a:schemeClr val="accent2"/>
                </a:solidFill>
                <a:cs typeface="Arial" charset="0"/>
              </a:rPr>
              <a:t>Fosfor çevrimi</a:t>
            </a:r>
            <a:endParaRPr lang="en-US" altLang="en-US" sz="1300" b="1">
              <a:solidFill>
                <a:schemeClr val="accent2"/>
              </a:solidFill>
              <a:cs typeface="Arial" charset="0"/>
            </a:endParaRPr>
          </a:p>
        </p:txBody>
      </p:sp>
      <p:sp>
        <p:nvSpPr>
          <p:cNvPr id="19462" name="Text Box 6"/>
          <p:cNvSpPr txBox="1">
            <a:spLocks noChangeArrowheads="1"/>
          </p:cNvSpPr>
          <p:nvPr/>
        </p:nvSpPr>
        <p:spPr bwMode="auto">
          <a:xfrm>
            <a:off x="3148013" y="4041775"/>
            <a:ext cx="1177925" cy="273050"/>
          </a:xfrm>
          <a:prstGeom prst="rect">
            <a:avLst/>
          </a:prstGeom>
          <a:noFill/>
          <a:ln w="25400">
            <a:noFill/>
            <a:miter lim="800000"/>
            <a:headEnd/>
            <a:tailEnd/>
          </a:ln>
        </p:spPr>
        <p:txBody>
          <a:bodyPr wrap="none" lIns="91394" tIns="45697" rIns="91394" bIns="45697" anchor="ctr">
            <a:spAutoFit/>
          </a:bodyPr>
          <a:lstStyle/>
          <a:p>
            <a:pPr algn="ctr" defTabSz="912813" eaLnBrk="0" hangingPunct="0">
              <a:lnSpc>
                <a:spcPct val="90000"/>
              </a:lnSpc>
            </a:pPr>
            <a:r>
              <a:rPr lang="tr-TR" altLang="en-US" sz="1300" b="1">
                <a:solidFill>
                  <a:schemeClr val="accent2"/>
                </a:solidFill>
                <a:cs typeface="Arial" charset="0"/>
              </a:rPr>
              <a:t>Azot çevrimi</a:t>
            </a:r>
            <a:endParaRPr lang="en-US" altLang="en-US" sz="1300">
              <a:solidFill>
                <a:schemeClr val="accent2"/>
              </a:solidFill>
              <a:cs typeface="Arial" charset="0"/>
            </a:endParaRPr>
          </a:p>
        </p:txBody>
      </p:sp>
      <p:sp>
        <p:nvSpPr>
          <p:cNvPr id="19463" name="Text Box 7"/>
          <p:cNvSpPr txBox="1">
            <a:spLocks noChangeArrowheads="1"/>
          </p:cNvSpPr>
          <p:nvPr/>
        </p:nvSpPr>
        <p:spPr bwMode="auto">
          <a:xfrm>
            <a:off x="4533900" y="4041775"/>
            <a:ext cx="1028700" cy="273050"/>
          </a:xfrm>
          <a:prstGeom prst="rect">
            <a:avLst/>
          </a:prstGeom>
          <a:noFill/>
          <a:ln w="25400">
            <a:noFill/>
            <a:miter lim="800000"/>
            <a:headEnd/>
            <a:tailEnd/>
          </a:ln>
        </p:spPr>
        <p:txBody>
          <a:bodyPr wrap="none" lIns="91394" tIns="45697" rIns="91394" bIns="45697" anchor="ctr">
            <a:spAutoFit/>
          </a:bodyPr>
          <a:lstStyle/>
          <a:p>
            <a:pPr algn="ctr" defTabSz="912813" eaLnBrk="0" hangingPunct="0">
              <a:lnSpc>
                <a:spcPct val="90000"/>
              </a:lnSpc>
            </a:pPr>
            <a:r>
              <a:rPr lang="tr-TR" altLang="en-US" sz="1300" b="1">
                <a:solidFill>
                  <a:schemeClr val="accent2"/>
                </a:solidFill>
                <a:cs typeface="Arial" charset="0"/>
              </a:rPr>
              <a:t>Su çevrimi</a:t>
            </a:r>
            <a:endParaRPr lang="en-US" altLang="en-US" sz="1300" b="1">
              <a:solidFill>
                <a:schemeClr val="accent2"/>
              </a:solidFill>
              <a:cs typeface="Arial" charset="0"/>
            </a:endParaRPr>
          </a:p>
        </p:txBody>
      </p:sp>
      <p:sp>
        <p:nvSpPr>
          <p:cNvPr id="19464" name="Text Box 8"/>
          <p:cNvSpPr txBox="1">
            <a:spLocks noChangeArrowheads="1"/>
          </p:cNvSpPr>
          <p:nvPr/>
        </p:nvSpPr>
        <p:spPr bwMode="auto">
          <a:xfrm>
            <a:off x="5672138" y="4041775"/>
            <a:ext cx="1419225" cy="273050"/>
          </a:xfrm>
          <a:prstGeom prst="rect">
            <a:avLst/>
          </a:prstGeom>
          <a:noFill/>
          <a:ln w="25400">
            <a:noFill/>
            <a:miter lim="800000"/>
            <a:headEnd/>
            <a:tailEnd/>
          </a:ln>
        </p:spPr>
        <p:txBody>
          <a:bodyPr wrap="none" lIns="91394" tIns="45697" rIns="91394" bIns="45697" anchor="ctr">
            <a:spAutoFit/>
          </a:bodyPr>
          <a:lstStyle/>
          <a:p>
            <a:pPr algn="ctr" defTabSz="912813" eaLnBrk="0" hangingPunct="0">
              <a:lnSpc>
                <a:spcPct val="90000"/>
              </a:lnSpc>
            </a:pPr>
            <a:r>
              <a:rPr lang="tr-TR" altLang="en-US" sz="1300" b="1">
                <a:solidFill>
                  <a:schemeClr val="accent2"/>
                </a:solidFill>
                <a:cs typeface="Arial" charset="0"/>
              </a:rPr>
              <a:t>Oksijen çevrimi</a:t>
            </a:r>
            <a:endParaRPr lang="en-US" altLang="en-US" sz="1300">
              <a:solidFill>
                <a:schemeClr val="accent2"/>
              </a:solidFill>
              <a:cs typeface="Arial" charset="0"/>
            </a:endParaRPr>
          </a:p>
        </p:txBody>
      </p:sp>
      <p:sp>
        <p:nvSpPr>
          <p:cNvPr id="19465" name="Rectangle 9"/>
          <p:cNvSpPr>
            <a:spLocks noChangeArrowheads="1"/>
          </p:cNvSpPr>
          <p:nvPr/>
        </p:nvSpPr>
        <p:spPr bwMode="auto">
          <a:xfrm>
            <a:off x="2451100" y="5256213"/>
            <a:ext cx="2628900" cy="369887"/>
          </a:xfrm>
          <a:prstGeom prst="rect">
            <a:avLst/>
          </a:prstGeom>
          <a:solidFill>
            <a:srgbClr val="FF9900"/>
          </a:solidFill>
          <a:ln w="12700">
            <a:solidFill>
              <a:srgbClr val="000000"/>
            </a:solidFill>
            <a:miter lim="800000"/>
            <a:headEnd/>
            <a:tailEnd/>
          </a:ln>
        </p:spPr>
        <p:txBody>
          <a:bodyPr wrap="none" lIns="91394" tIns="45697" rIns="91394" bIns="45697" anchor="ctr"/>
          <a:lstStyle/>
          <a:p>
            <a:pPr algn="ctr" defTabSz="912813" eaLnBrk="0" hangingPunct="0"/>
            <a:r>
              <a:rPr lang="tr-TR" altLang="en-US" sz="1300" b="1">
                <a:solidFill>
                  <a:schemeClr val="accent2"/>
                </a:solidFill>
                <a:cs typeface="Arial" charset="0"/>
              </a:rPr>
              <a:t>Çevredeki ısı</a:t>
            </a:r>
            <a:endParaRPr lang="en-US" altLang="en-US" sz="1300">
              <a:solidFill>
                <a:schemeClr val="accent2"/>
              </a:solidFill>
              <a:cs typeface="Arial" charset="0"/>
            </a:endParaRPr>
          </a:p>
        </p:txBody>
      </p:sp>
      <p:sp>
        <p:nvSpPr>
          <p:cNvPr id="19466" name="Oval 10"/>
          <p:cNvSpPr>
            <a:spLocks noChangeArrowheads="1"/>
          </p:cNvSpPr>
          <p:nvPr/>
        </p:nvSpPr>
        <p:spPr bwMode="auto">
          <a:xfrm>
            <a:off x="1574800" y="6132513"/>
            <a:ext cx="635000" cy="638175"/>
          </a:xfrm>
          <a:prstGeom prst="ellipse">
            <a:avLst/>
          </a:prstGeom>
          <a:solidFill>
            <a:srgbClr val="FFCC00"/>
          </a:solidFill>
          <a:ln w="12700">
            <a:solidFill>
              <a:srgbClr val="000000"/>
            </a:solidFill>
            <a:round/>
            <a:headEnd/>
            <a:tailEnd/>
          </a:ln>
        </p:spPr>
        <p:txBody>
          <a:bodyPr wrap="none" lIns="91394" tIns="45697" rIns="91394" bIns="45697" anchor="ctr"/>
          <a:lstStyle/>
          <a:p>
            <a:pPr algn="ctr" defTabSz="912813" eaLnBrk="0" hangingPunct="0"/>
            <a:r>
              <a:rPr lang="tr-TR" altLang="en-US" sz="1300" b="1">
                <a:solidFill>
                  <a:schemeClr val="accent2"/>
                </a:solidFill>
                <a:cs typeface="Arial" charset="0"/>
              </a:rPr>
              <a:t>Isı</a:t>
            </a:r>
            <a:endParaRPr lang="en-US" altLang="en-US" sz="1300" b="1">
              <a:solidFill>
                <a:schemeClr val="accent2"/>
              </a:solidFill>
              <a:cs typeface="Arial" charset="0"/>
            </a:endParaRPr>
          </a:p>
        </p:txBody>
      </p:sp>
      <p:sp>
        <p:nvSpPr>
          <p:cNvPr id="19467" name="Oval 11"/>
          <p:cNvSpPr>
            <a:spLocks noChangeArrowheads="1"/>
          </p:cNvSpPr>
          <p:nvPr/>
        </p:nvSpPr>
        <p:spPr bwMode="auto">
          <a:xfrm>
            <a:off x="3327400" y="6132513"/>
            <a:ext cx="635000" cy="638175"/>
          </a:xfrm>
          <a:prstGeom prst="ellipse">
            <a:avLst/>
          </a:prstGeom>
          <a:solidFill>
            <a:srgbClr val="FFCC00"/>
          </a:solidFill>
          <a:ln w="12700">
            <a:solidFill>
              <a:srgbClr val="000000"/>
            </a:solidFill>
            <a:round/>
            <a:headEnd/>
            <a:tailEnd/>
          </a:ln>
        </p:spPr>
        <p:txBody>
          <a:bodyPr wrap="none" lIns="91394" tIns="45697" rIns="91394" bIns="45697" anchor="ctr"/>
          <a:lstStyle/>
          <a:p>
            <a:pPr algn="ctr" defTabSz="912813" eaLnBrk="0" hangingPunct="0"/>
            <a:r>
              <a:rPr lang="tr-TR" altLang="en-US" sz="1300" b="1">
                <a:solidFill>
                  <a:schemeClr val="accent2"/>
                </a:solidFill>
                <a:cs typeface="Arial" charset="0"/>
              </a:rPr>
              <a:t>Isı</a:t>
            </a:r>
            <a:endParaRPr lang="en-US" altLang="en-US" sz="1300" b="1">
              <a:solidFill>
                <a:schemeClr val="accent2"/>
              </a:solidFill>
              <a:cs typeface="Arial" charset="0"/>
            </a:endParaRPr>
          </a:p>
        </p:txBody>
      </p:sp>
      <p:sp>
        <p:nvSpPr>
          <p:cNvPr id="19468" name="Oval 12"/>
          <p:cNvSpPr>
            <a:spLocks noChangeArrowheads="1"/>
          </p:cNvSpPr>
          <p:nvPr/>
        </p:nvSpPr>
        <p:spPr bwMode="auto">
          <a:xfrm>
            <a:off x="5080000" y="6132513"/>
            <a:ext cx="636588" cy="638175"/>
          </a:xfrm>
          <a:prstGeom prst="ellipse">
            <a:avLst/>
          </a:prstGeom>
          <a:solidFill>
            <a:srgbClr val="FFCC00"/>
          </a:solidFill>
          <a:ln w="12700">
            <a:solidFill>
              <a:srgbClr val="000000"/>
            </a:solidFill>
            <a:round/>
            <a:headEnd/>
            <a:tailEnd/>
          </a:ln>
        </p:spPr>
        <p:txBody>
          <a:bodyPr wrap="none" lIns="91394" tIns="45697" rIns="91394" bIns="45697" anchor="ctr"/>
          <a:lstStyle/>
          <a:p>
            <a:pPr algn="ctr" defTabSz="912813" eaLnBrk="0" hangingPunct="0"/>
            <a:r>
              <a:rPr lang="tr-TR" altLang="en-US" sz="1300" b="1">
                <a:solidFill>
                  <a:schemeClr val="accent2"/>
                </a:solidFill>
                <a:cs typeface="Arial" charset="0"/>
              </a:rPr>
              <a:t>Isı</a:t>
            </a:r>
            <a:endParaRPr lang="en-US" altLang="en-US" sz="1300" b="1">
              <a:solidFill>
                <a:schemeClr val="accent2"/>
              </a:solidFill>
              <a:cs typeface="Arial" charset="0"/>
            </a:endParaRPr>
          </a:p>
        </p:txBody>
      </p:sp>
      <p:sp>
        <p:nvSpPr>
          <p:cNvPr id="19469" name="Text Box 13"/>
          <p:cNvSpPr txBox="1">
            <a:spLocks noChangeArrowheads="1"/>
          </p:cNvSpPr>
          <p:nvPr/>
        </p:nvSpPr>
        <p:spPr bwMode="auto">
          <a:xfrm>
            <a:off x="7208838" y="303213"/>
            <a:ext cx="1158875" cy="5718175"/>
          </a:xfrm>
          <a:prstGeom prst="rect">
            <a:avLst/>
          </a:prstGeom>
          <a:noFill/>
          <a:ln w="9525">
            <a:noFill/>
            <a:miter lim="800000"/>
            <a:headEnd/>
            <a:tailEnd/>
          </a:ln>
        </p:spPr>
        <p:txBody>
          <a:bodyPr vert="eaVert" lIns="91394" tIns="45697" rIns="91394" bIns="45697">
            <a:spAutoFit/>
          </a:bodyPr>
          <a:lstStyle/>
          <a:p>
            <a:pPr algn="ctr" defTabSz="912813" eaLnBrk="0" hangingPunct="0">
              <a:spcBef>
                <a:spcPct val="50000"/>
              </a:spcBef>
            </a:pPr>
            <a:r>
              <a:rPr lang="tr-TR" sz="3200" b="1">
                <a:latin typeface="Verdana" pitchFamily="34" charset="0"/>
                <a:cs typeface="Arial" charset="0"/>
              </a:rPr>
              <a:t>Bazı Önemli Madde Döngüleri</a:t>
            </a:r>
            <a:endParaRPr lang="en-US" sz="3200" b="1">
              <a:latin typeface="Verdana" pitchFamily="34" charset="0"/>
              <a:cs typeface="Arial" charset="0"/>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p:cNvSpPr>
          <p:nvPr>
            <p:ph type="body" idx="4294967295"/>
          </p:nvPr>
        </p:nvSpPr>
        <p:spPr>
          <a:xfrm>
            <a:off x="250825" y="558800"/>
            <a:ext cx="8642350" cy="4525963"/>
          </a:xfrm>
        </p:spPr>
        <p:txBody>
          <a:bodyPr/>
          <a:lstStyle/>
          <a:p>
            <a:pPr eaLnBrk="1" hangingPunct="1">
              <a:lnSpc>
                <a:spcPct val="80000"/>
              </a:lnSpc>
              <a:buFontTx/>
              <a:buNone/>
            </a:pPr>
            <a:r>
              <a:rPr lang="tr-TR" b="1" smtClean="0">
                <a:solidFill>
                  <a:srgbClr val="CC0000"/>
                </a:solidFill>
              </a:rPr>
              <a:t>2.</a:t>
            </a:r>
            <a:r>
              <a:rPr lang="tr-TR" b="1" i="1" u="sng" smtClean="0">
                <a:solidFill>
                  <a:srgbClr val="CC0000"/>
                </a:solidFill>
              </a:rPr>
              <a:t>Sınıflama;</a:t>
            </a:r>
            <a:r>
              <a:rPr lang="tr-TR" b="1" smtClean="0"/>
              <a:t> Bu işlem kaynağında ayrı toplanan malzemelerin cam, metal, plastik ve kağıt bazında sınıflara ayrılmasıdır. Bu sınıflama ile değerlendirilecek çöplerin geri dönüşüm tesislerine ayrı ayrı ulaştırılması sağlanacaktır. </a:t>
            </a:r>
          </a:p>
          <a:p>
            <a:pPr eaLnBrk="1" hangingPunct="1">
              <a:lnSpc>
                <a:spcPct val="80000"/>
              </a:lnSpc>
              <a:buFontTx/>
              <a:buNone/>
            </a:pPr>
            <a:r>
              <a:rPr lang="tr-TR" b="1" smtClean="0"/>
              <a:t>	Kaynağında sınıflama yapılmazsa, toplanan çöpler ana çöp alanlarına taşınacak ve bu bölgelerde ayrıştırılarak yeniden değerlendirilecekleri işletmelere taşınacaktır. </a:t>
            </a:r>
          </a:p>
          <a:p>
            <a:pPr eaLnBrk="1" hangingPunct="1">
              <a:lnSpc>
                <a:spcPct val="80000"/>
              </a:lnSpc>
              <a:buFontTx/>
              <a:buNone/>
            </a:pPr>
            <a:r>
              <a:rPr lang="tr-TR" b="1" smtClean="0"/>
              <a:t>	Kaynağında sınıflara ayırmak zaman, nakliye ve işçilikten tasarruf yapılmasını açısından önemlidir.</a:t>
            </a:r>
          </a:p>
          <a:p>
            <a:pPr eaLnBrk="1" hangingPunct="1">
              <a:lnSpc>
                <a:spcPct val="80000"/>
              </a:lnSpc>
            </a:pPr>
            <a:endParaRPr lang="tr-TR" smtClean="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p:cNvSpPr>
          <p:nvPr>
            <p:ph type="body" idx="4294967295"/>
          </p:nvPr>
        </p:nvSpPr>
        <p:spPr>
          <a:xfrm>
            <a:off x="457200" y="549275"/>
            <a:ext cx="8362950" cy="4525963"/>
          </a:xfrm>
        </p:spPr>
        <p:txBody>
          <a:bodyPr/>
          <a:lstStyle/>
          <a:p>
            <a:pPr eaLnBrk="1" hangingPunct="1">
              <a:lnSpc>
                <a:spcPct val="80000"/>
              </a:lnSpc>
              <a:buFontTx/>
              <a:buNone/>
            </a:pPr>
            <a:r>
              <a:rPr lang="tr-TR" b="1" smtClean="0">
                <a:solidFill>
                  <a:srgbClr val="CC0000"/>
                </a:solidFill>
              </a:rPr>
              <a:t>3.Değerlendirme;</a:t>
            </a:r>
            <a:r>
              <a:rPr lang="tr-TR" b="1" smtClean="0"/>
              <a:t> Kullanılmış ve temiz bir şekilde ayrılmış malzemelerin ekonomiğe geri dönüşüm işlemidir. Bu işlemde malzeme kimyasal ve fiziksel olarak değişime uğratılarak yeni bir malzeme olarak ekonomiye geri döner.</a:t>
            </a:r>
          </a:p>
          <a:p>
            <a:pPr eaLnBrk="1" hangingPunct="1">
              <a:lnSpc>
                <a:spcPct val="80000"/>
              </a:lnSpc>
              <a:buFontTx/>
              <a:buNone/>
            </a:pPr>
            <a:endParaRPr lang="tr-TR" b="1" smtClean="0"/>
          </a:p>
          <a:p>
            <a:pPr eaLnBrk="1" hangingPunct="1">
              <a:lnSpc>
                <a:spcPct val="80000"/>
              </a:lnSpc>
              <a:buFontTx/>
              <a:buNone/>
            </a:pPr>
            <a:r>
              <a:rPr lang="tr-TR" b="1" smtClean="0">
                <a:solidFill>
                  <a:srgbClr val="CC0000"/>
                </a:solidFill>
              </a:rPr>
              <a:t>4.Yeni ürünü ekonomiye kazandırma;</a:t>
            </a:r>
            <a:r>
              <a:rPr lang="tr-TR" b="1" smtClean="0"/>
              <a:t> Geri dönüştürülen ürünün yeniden kullanıma sunulmasıdır. </a:t>
            </a:r>
          </a:p>
          <a:p>
            <a:pPr eaLnBrk="1" hangingPunct="1">
              <a:lnSpc>
                <a:spcPct val="80000"/>
              </a:lnSpc>
            </a:pPr>
            <a:endParaRPr lang="tr-TR" sz="2000" smtClean="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2 İçerik Yer Tutucusu"/>
          <p:cNvSpPr>
            <a:spLocks noGrp="1"/>
          </p:cNvSpPr>
          <p:nvPr>
            <p:ph idx="4294967295"/>
          </p:nvPr>
        </p:nvSpPr>
        <p:spPr>
          <a:xfrm>
            <a:off x="0" y="333375"/>
            <a:ext cx="9144000" cy="4525963"/>
          </a:xfrm>
        </p:spPr>
        <p:txBody>
          <a:bodyPr/>
          <a:lstStyle/>
          <a:p>
            <a:pPr algn="ctr" eaLnBrk="1" hangingPunct="1">
              <a:lnSpc>
                <a:spcPct val="80000"/>
              </a:lnSpc>
              <a:buFontTx/>
              <a:buNone/>
            </a:pPr>
            <a:r>
              <a:rPr lang="tr-TR" b="1" smtClean="0">
                <a:solidFill>
                  <a:srgbClr val="CC0000"/>
                </a:solidFill>
              </a:rPr>
              <a:t>	GERİ DÖNÜŞÜM YÖNTEMLERİ</a:t>
            </a:r>
          </a:p>
          <a:p>
            <a:pPr algn="ctr" eaLnBrk="1" hangingPunct="1">
              <a:lnSpc>
                <a:spcPct val="80000"/>
              </a:lnSpc>
              <a:buFontTx/>
              <a:buNone/>
            </a:pPr>
            <a:r>
              <a:rPr lang="tr-TR" b="1" smtClean="0"/>
              <a:t>	Geri dönüştürme yöntemleri her malzeme için farklılık göstermektedir.</a:t>
            </a:r>
          </a:p>
          <a:p>
            <a:pPr eaLnBrk="1" hangingPunct="1">
              <a:lnSpc>
                <a:spcPct val="80000"/>
              </a:lnSpc>
              <a:buFontTx/>
              <a:buNone/>
            </a:pPr>
            <a:endParaRPr lang="tr-TR" sz="1000" b="1" smtClean="0"/>
          </a:p>
          <a:p>
            <a:pPr eaLnBrk="1" hangingPunct="1">
              <a:lnSpc>
                <a:spcPct val="80000"/>
              </a:lnSpc>
              <a:buFontTx/>
              <a:buNone/>
            </a:pPr>
            <a:r>
              <a:rPr lang="tr-TR" b="1" smtClean="0">
                <a:solidFill>
                  <a:srgbClr val="CC0000"/>
                </a:solidFill>
              </a:rPr>
              <a:t>	Alüminyum: </a:t>
            </a:r>
            <a:r>
              <a:rPr lang="tr-TR" b="1" smtClean="0"/>
              <a:t>Alüminyum malzemeler %100 geri kazanılabilir.</a:t>
            </a:r>
            <a:r>
              <a:rPr lang="tr-TR" smtClean="0"/>
              <a:t> </a:t>
            </a:r>
            <a:r>
              <a:rPr lang="tr-TR" b="1" smtClean="0"/>
              <a:t>Atık alüminyum küçük parçacıklar halinde doğranır. Daha sonra bu parçalar büyük ocaklarda eritilerek, dökme alüminyum üretilir. Bu sayede atık alüminyum, saf alüminyum ile neredeyse aynı hale gelir ve üretimde kullanılabilir. Alüminyumun geri kazanımıyla; enerji tüketiminde % 95, hava kirliliğinde % 90, su kirliliğinde % 97, baca gazı kirletici emisyonunda az % 99 oranında azalma  olur ve boksit cevheri de korunmuş olur. </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p:cNvSpPr>
          <p:nvPr>
            <p:ph type="body" idx="4294967295"/>
          </p:nvPr>
        </p:nvSpPr>
        <p:spPr>
          <a:xfrm>
            <a:off x="144463" y="188913"/>
            <a:ext cx="8964612" cy="4525962"/>
          </a:xfrm>
        </p:spPr>
        <p:txBody>
          <a:bodyPr/>
          <a:lstStyle/>
          <a:p>
            <a:pPr eaLnBrk="1" hangingPunct="1">
              <a:buFontTx/>
              <a:buNone/>
            </a:pPr>
            <a:r>
              <a:rPr lang="tr-TR" sz="3100" b="1" smtClean="0"/>
              <a:t>	</a:t>
            </a:r>
            <a:r>
              <a:rPr lang="tr-TR" sz="3100" b="1" i="1" u="sng" smtClean="0"/>
              <a:t>Bir kilogram alüminyum kutu geri kazanıldığında;</a:t>
            </a:r>
            <a:r>
              <a:rPr lang="tr-TR" sz="3100" b="1" smtClean="0"/>
              <a:t> </a:t>
            </a:r>
          </a:p>
          <a:p>
            <a:pPr eaLnBrk="1" hangingPunct="1">
              <a:buFontTx/>
              <a:buNone/>
            </a:pPr>
            <a:r>
              <a:rPr lang="tr-TR" sz="3100" b="1" smtClean="0"/>
              <a:t>	</a:t>
            </a:r>
            <a:r>
              <a:rPr lang="en-US" sz="3100" b="1" smtClean="0"/>
              <a:t>*</a:t>
            </a:r>
            <a:r>
              <a:rPr lang="tr-TR" sz="3100" b="1" smtClean="0"/>
              <a:t> 8 kg boksit madeni, </a:t>
            </a:r>
          </a:p>
          <a:p>
            <a:pPr eaLnBrk="1" hangingPunct="1">
              <a:buFontTx/>
              <a:buNone/>
            </a:pPr>
            <a:r>
              <a:rPr lang="tr-TR" sz="3100" b="1" smtClean="0"/>
              <a:t>	</a:t>
            </a:r>
            <a:r>
              <a:rPr lang="en-US" sz="3100" b="1" smtClean="0"/>
              <a:t>*</a:t>
            </a:r>
            <a:r>
              <a:rPr lang="tr-TR" sz="3100" b="1" smtClean="0"/>
              <a:t> 4 kg kimyasal madde, </a:t>
            </a:r>
          </a:p>
          <a:p>
            <a:pPr eaLnBrk="1" hangingPunct="1">
              <a:buFontTx/>
              <a:buNone/>
            </a:pPr>
            <a:r>
              <a:rPr lang="tr-TR" sz="3100" b="1" smtClean="0"/>
              <a:t>	</a:t>
            </a:r>
            <a:r>
              <a:rPr lang="en-US" sz="3100" b="1" smtClean="0"/>
              <a:t>*</a:t>
            </a:r>
            <a:r>
              <a:rPr lang="tr-TR" sz="3100" b="1" smtClean="0"/>
              <a:t> 14 kW/saat elektrik enerjisi korunmuş olur. </a:t>
            </a:r>
          </a:p>
          <a:p>
            <a:pPr eaLnBrk="1" hangingPunct="1">
              <a:buFontTx/>
              <a:buNone/>
            </a:pPr>
            <a:r>
              <a:rPr lang="tr-TR" sz="3100" b="1" smtClean="0"/>
              <a:t>	</a:t>
            </a:r>
            <a:r>
              <a:rPr lang="tr-TR" sz="2800" b="1" i="1" u="sng" smtClean="0"/>
              <a:t>On adet alüminyum içecek kutusu geri kazanıldığında,</a:t>
            </a:r>
            <a:r>
              <a:rPr lang="tr-TR" sz="3100" b="1" smtClean="0"/>
              <a:t> </a:t>
            </a:r>
          </a:p>
          <a:p>
            <a:pPr eaLnBrk="1" hangingPunct="1">
              <a:buFontTx/>
              <a:buNone/>
            </a:pPr>
            <a:r>
              <a:rPr lang="tr-TR" sz="3100" b="1" smtClean="0"/>
              <a:t>	</a:t>
            </a:r>
            <a:r>
              <a:rPr lang="en-US" sz="3100" b="1" smtClean="0"/>
              <a:t>*</a:t>
            </a:r>
            <a:r>
              <a:rPr lang="tr-TR" sz="3100" b="1" smtClean="0"/>
              <a:t> Bir TV’ nin 30 saatte harcadığı elektrik enerjisi korunmuş olur. </a:t>
            </a:r>
          </a:p>
          <a:p>
            <a:pPr eaLnBrk="1" hangingPunct="1">
              <a:buFontTx/>
              <a:buNone/>
            </a:pPr>
            <a:r>
              <a:rPr lang="tr-TR" sz="3100" b="1" smtClean="0"/>
              <a:t>	</a:t>
            </a:r>
            <a:r>
              <a:rPr lang="tr-TR" sz="2800" b="1" u="sng" smtClean="0"/>
              <a:t>Bir ton kullanılmış alüminyumdan alüminyum üretilirse</a:t>
            </a:r>
            <a:r>
              <a:rPr lang="tr-TR" sz="3100" b="1" smtClean="0"/>
              <a:t>; 1300 kg boksit madeni, 15 ton soğutma suyu, 860 litre proses suyu, 2 ton CO2 ve 11 kg SO2 emisyonu daha az oluşur.</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3"/>
          <p:cNvSpPr>
            <a:spLocks noGrp="1"/>
          </p:cNvSpPr>
          <p:nvPr>
            <p:ph type="body" idx="4294967295"/>
          </p:nvPr>
        </p:nvSpPr>
        <p:spPr>
          <a:xfrm>
            <a:off x="457200" y="765175"/>
            <a:ext cx="8229600" cy="4525963"/>
          </a:xfrm>
        </p:spPr>
        <p:txBody>
          <a:bodyPr/>
          <a:lstStyle/>
          <a:p>
            <a:pPr eaLnBrk="1" hangingPunct="1">
              <a:lnSpc>
                <a:spcPct val="80000"/>
              </a:lnSpc>
            </a:pPr>
            <a:r>
              <a:rPr lang="tr-TR" b="1" smtClean="0">
                <a:solidFill>
                  <a:srgbClr val="CC0000"/>
                </a:solidFill>
              </a:rPr>
              <a:t>Beton:</a:t>
            </a:r>
            <a:r>
              <a:rPr lang="tr-TR" b="1" smtClean="0"/>
              <a:t> Beton parçalar, yıkım alanlarından toplanarak kırma makinalarının bulunduğu yerlere getirilir. Kırma işleminden sonra ufak parçalar, yeni işlerde çakıl olarak kullanılır. Parçalanmış beton, eğer içeriğinde katkı maddeleri yoksa yeni beton için kuru harç olarak da kullanılabilir. </a:t>
            </a:r>
          </a:p>
          <a:p>
            <a:pPr eaLnBrk="1" hangingPunct="1">
              <a:lnSpc>
                <a:spcPct val="80000"/>
              </a:lnSpc>
            </a:pPr>
            <a:endParaRPr lang="tr-TR" b="1" smtClean="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p:cNvSpPr>
          <p:nvPr>
            <p:ph type="body" idx="4294967295"/>
          </p:nvPr>
        </p:nvSpPr>
        <p:spPr>
          <a:xfrm>
            <a:off x="457200" y="765175"/>
            <a:ext cx="8229600" cy="4525963"/>
          </a:xfrm>
        </p:spPr>
        <p:txBody>
          <a:bodyPr/>
          <a:lstStyle/>
          <a:p>
            <a:pPr eaLnBrk="1" hangingPunct="1">
              <a:lnSpc>
                <a:spcPct val="80000"/>
              </a:lnSpc>
            </a:pPr>
            <a:r>
              <a:rPr lang="tr-TR" b="1" smtClean="0">
                <a:solidFill>
                  <a:srgbClr val="CC0000"/>
                </a:solidFill>
              </a:rPr>
              <a:t>Kağıt:</a:t>
            </a:r>
            <a:r>
              <a:rPr lang="tr-TR" b="1" smtClean="0"/>
              <a:t> Kağıt öncelikle kağıt çamurunun hazırlanması için, su içerisinde liflerine ayrılır. Eğer gerekirse içinde lif olmayan yabancı maddeler için temizleme işlemine tutulur. Mürekkep ayırıcı olarak, sodyum hidroksit veya sodyum karbonat kullanılır. Daha sonra hazır olan kağıt lifleri, geri dönüşmüş kağıt üretiminde kullanılır. </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p:cNvSpPr>
          <p:nvPr>
            <p:ph type="body" idx="4294967295"/>
          </p:nvPr>
        </p:nvSpPr>
        <p:spPr>
          <a:xfrm>
            <a:off x="457200" y="549275"/>
            <a:ext cx="8229600" cy="4525963"/>
          </a:xfrm>
        </p:spPr>
        <p:txBody>
          <a:bodyPr/>
          <a:lstStyle/>
          <a:p>
            <a:pPr eaLnBrk="1" hangingPunct="1"/>
            <a:r>
              <a:rPr lang="tr-TR" b="1" smtClean="0"/>
              <a:t>Atık kağıt sürekli olarak geri kazanılamaz. Eğer, belirli miktardaki kağıt sürekli olarak geri kazanılırsa, son kullanılma limitlerine çok kısa bir süre içinde ulaşılır. Her geri kazanımda, liflerin boyu kısalır ve liflerin yapışması için yardımcı maddeler ilave edilmeden yeni kağıt üretilemez.</a:t>
            </a:r>
          </a:p>
          <a:p>
            <a:pPr eaLnBrk="1" hangingPunct="1"/>
            <a:endParaRPr lang="tr-TR" smtClean="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p:cNvSpPr>
          <p:nvPr>
            <p:ph type="body" idx="4294967295"/>
          </p:nvPr>
        </p:nvSpPr>
        <p:spPr>
          <a:xfrm>
            <a:off x="250825" y="404813"/>
            <a:ext cx="8893175" cy="4525962"/>
          </a:xfrm>
        </p:spPr>
        <p:txBody>
          <a:bodyPr/>
          <a:lstStyle/>
          <a:p>
            <a:pPr eaLnBrk="1" hangingPunct="1">
              <a:lnSpc>
                <a:spcPct val="80000"/>
              </a:lnSpc>
            </a:pPr>
            <a:r>
              <a:rPr lang="tr-TR" sz="3000" b="1" i="1" u="sng" smtClean="0"/>
              <a:t>1 ton kullanılmış kağıt atılmayıp kağıt üretiminde tekrar kullanıldığı zaman;</a:t>
            </a:r>
          </a:p>
          <a:p>
            <a:pPr eaLnBrk="1" hangingPunct="1">
              <a:lnSpc>
                <a:spcPct val="80000"/>
              </a:lnSpc>
            </a:pPr>
            <a:endParaRPr lang="tr-TR" sz="3000" b="1" smtClean="0"/>
          </a:p>
          <a:p>
            <a:pPr eaLnBrk="1" hangingPunct="1">
              <a:lnSpc>
                <a:spcPct val="80000"/>
              </a:lnSpc>
            </a:pPr>
            <a:r>
              <a:rPr lang="tr-TR" sz="3000" b="1" smtClean="0"/>
              <a:t>-12400 m3 havadaki sera gazı olan karbon dioksitin bertaraf edilmesi, </a:t>
            </a:r>
          </a:p>
          <a:p>
            <a:pPr eaLnBrk="1" hangingPunct="1">
              <a:lnSpc>
                <a:spcPct val="80000"/>
              </a:lnSpc>
            </a:pPr>
            <a:r>
              <a:rPr lang="tr-TR" sz="3000" b="1" smtClean="0"/>
              <a:t>-12400 m3 oksijen gazının üretilmeye devam etmesi, </a:t>
            </a:r>
          </a:p>
          <a:p>
            <a:pPr eaLnBrk="1" hangingPunct="1">
              <a:lnSpc>
                <a:spcPct val="80000"/>
              </a:lnSpc>
            </a:pPr>
            <a:r>
              <a:rPr lang="tr-TR" sz="3000" b="1" smtClean="0"/>
              <a:t>-34 kişinin oksijen ihtiyacını sağlayan 17 yetişkin ağacın korunması, </a:t>
            </a:r>
          </a:p>
          <a:p>
            <a:pPr eaLnBrk="1" hangingPunct="1">
              <a:lnSpc>
                <a:spcPct val="80000"/>
              </a:lnSpc>
            </a:pPr>
            <a:r>
              <a:rPr lang="tr-TR" sz="3000" b="1" smtClean="0"/>
              <a:t>-Ayda 3 ailenin tükettiği 32 m3 su tasarrufu, </a:t>
            </a:r>
          </a:p>
          <a:p>
            <a:pPr eaLnBrk="1" hangingPunct="1">
              <a:lnSpc>
                <a:spcPct val="80000"/>
              </a:lnSpc>
            </a:pPr>
            <a:r>
              <a:rPr lang="tr-TR" sz="3000" b="1" smtClean="0"/>
              <a:t>-2,4 m3 çöp depolama alanından tasarruf, </a:t>
            </a:r>
          </a:p>
          <a:p>
            <a:pPr eaLnBrk="1" hangingPunct="1">
              <a:lnSpc>
                <a:spcPct val="80000"/>
              </a:lnSpc>
            </a:pPr>
            <a:r>
              <a:rPr lang="tr-TR" sz="3000" b="1" smtClean="0"/>
              <a:t>-20 ailenin bir ay süreyle tüketeceği 4100 kW/sa elektrik enerjisinden tasarruf edilebilmesi mümkündür.</a:t>
            </a: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p:cNvSpPr>
          <p:nvPr>
            <p:ph type="body" idx="4294967295"/>
          </p:nvPr>
        </p:nvSpPr>
        <p:spPr/>
        <p:txBody>
          <a:bodyPr/>
          <a:lstStyle/>
          <a:p>
            <a:pPr eaLnBrk="1" hangingPunct="1">
              <a:lnSpc>
                <a:spcPct val="80000"/>
              </a:lnSpc>
            </a:pPr>
            <a:r>
              <a:rPr lang="tr-TR" b="1" smtClean="0">
                <a:solidFill>
                  <a:srgbClr val="CC0000"/>
                </a:solidFill>
              </a:rPr>
              <a:t>Plastik:</a:t>
            </a:r>
            <a:r>
              <a:rPr lang="tr-TR" b="1" smtClean="0"/>
              <a:t> Plastik atıklar öncelikle cinslerine göre ayrılarak geri dönüşüm işlemine tabi tutulur. Cinslerine göre ayrılan geri dönüşebilir plastik atıklar, kırma makinalarında kırılıp küçük parçalara ayrılır. İşletmeler bu parçaları direkt olarak belli oranlarda, orijinal hammadde ile karıştırarak üretim işleminde kullanabildiği gibi; tekrar eritip katkı maddeleri katarak ikinci sınıf hammadde olarak da kullanabilir.</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p:cNvSpPr>
          <p:nvPr>
            <p:ph type="body" idx="4294967295"/>
          </p:nvPr>
        </p:nvSpPr>
        <p:spPr>
          <a:xfrm>
            <a:off x="206375" y="333375"/>
            <a:ext cx="8686800" cy="4525963"/>
          </a:xfrm>
        </p:spPr>
        <p:txBody>
          <a:bodyPr/>
          <a:lstStyle/>
          <a:p>
            <a:pPr eaLnBrk="1" hangingPunct="1">
              <a:lnSpc>
                <a:spcPct val="80000"/>
              </a:lnSpc>
            </a:pPr>
            <a:r>
              <a:rPr lang="tr-TR" b="1" smtClean="0">
                <a:solidFill>
                  <a:srgbClr val="CC0000"/>
                </a:solidFill>
              </a:rPr>
              <a:t>Cam:</a:t>
            </a:r>
            <a:r>
              <a:rPr lang="tr-TR" b="1" smtClean="0"/>
              <a:t> Camın bileşimine giren üç grup madde vardır. Bunlar cam haline gelebilen oksitler, eriticiler ve stabilizatörler denilen maddelerdir. Şişe, kavanoz, cam bardak, vazo ve diğer cam atıklar toplama kutularında veya atığın oluştuğu yerlerde ayrı toplanır ve bu atıklar renklerine göre ayrılarak geri dönüşüm tesislerine verilir. Burada atık ve katkı maddelerinden ayrılır. Cam maddeler kırılır ve hammadde karışımına karıştırılarak eritme ocaklarına dökülür. </a:t>
            </a:r>
            <a:endParaRPr lang="tr-TR"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idx="4294967295"/>
          </p:nvPr>
        </p:nvSpPr>
        <p:spPr/>
        <p:txBody>
          <a:bodyPr/>
          <a:lstStyle/>
          <a:p>
            <a:pPr eaLnBrk="1" hangingPunct="1"/>
            <a:r>
              <a:rPr lang="tr-TR" smtClean="0"/>
              <a:t>Karbon çevrimi</a:t>
            </a:r>
          </a:p>
        </p:txBody>
      </p:sp>
      <p:sp>
        <p:nvSpPr>
          <p:cNvPr id="3" name="2 İçerik Yer Tutucusu"/>
          <p:cNvSpPr>
            <a:spLocks noGrp="1"/>
          </p:cNvSpPr>
          <p:nvPr>
            <p:ph idx="4294967295"/>
          </p:nvPr>
        </p:nvSpPr>
        <p:spPr>
          <a:xfrm>
            <a:off x="428625" y="1571625"/>
            <a:ext cx="8229600" cy="4525963"/>
          </a:xfrm>
        </p:spPr>
        <p:txBody>
          <a:bodyPr>
            <a:normAutofit lnSpcReduction="10000"/>
          </a:bodyPr>
          <a:lstStyle/>
          <a:p>
            <a:pPr eaLnBrk="1" hangingPunct="1">
              <a:defRPr/>
            </a:pPr>
            <a:r>
              <a:rPr lang="tr-TR" sz="3000" smtClean="0"/>
              <a:t>Karbon atomları, canlı dokularını meydana getiren bileşikleri oluşturması nedeniyle tüm yaşamın temel taşıdır.</a:t>
            </a:r>
          </a:p>
          <a:p>
            <a:pPr eaLnBrk="1" hangingPunct="1">
              <a:defRPr/>
            </a:pPr>
            <a:r>
              <a:rPr lang="tr-TR" sz="3000" smtClean="0"/>
              <a:t>Karbonun büyük bir kısmı karbondioksit şeklinde bulunur. </a:t>
            </a:r>
          </a:p>
          <a:p>
            <a:pPr eaLnBrk="1" hangingPunct="1">
              <a:defRPr/>
            </a:pPr>
            <a:r>
              <a:rPr lang="tr-TR" sz="3000" smtClean="0"/>
              <a:t>Karbondioksitten çıkan karbon fotosentez için çok önemlidir. </a:t>
            </a:r>
          </a:p>
          <a:p>
            <a:pPr eaLnBrk="1" hangingPunct="1">
              <a:defRPr/>
            </a:pPr>
            <a:r>
              <a:rPr lang="tr-TR" sz="3000" smtClean="0"/>
              <a:t>Karbondioksit günlük ve mevsimlik sıcaklıkların aşırı yükselmesi ve düşmesine engel olur</a:t>
            </a:r>
          </a:p>
          <a:p>
            <a:pPr eaLnBrk="1" hangingPunct="1">
              <a:defRPr/>
            </a:pPr>
            <a:endParaRPr lang="tr-TR" sz="3000" smtClean="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p:cNvSpPr>
          <p:nvPr>
            <p:ph type="body" idx="4294967295"/>
          </p:nvPr>
        </p:nvSpPr>
        <p:spPr>
          <a:xfrm>
            <a:off x="457200" y="333375"/>
            <a:ext cx="8435975" cy="4525963"/>
          </a:xfrm>
        </p:spPr>
        <p:txBody>
          <a:bodyPr/>
          <a:lstStyle/>
          <a:p>
            <a:pPr eaLnBrk="1" hangingPunct="1"/>
            <a:r>
              <a:rPr lang="tr-TR" b="1" smtClean="0"/>
              <a:t>Kırılan cam, beton katkısı ve cam-asfalt olarak da kullanılmaktadır. Cam asfalta %30 civarında geri dönüşmüş cam katılmaktadır. Cam, sonsuz bir döngü içinde geri dönüştürülebilir, yapısında bozulma olmaz.</a:t>
            </a:r>
          </a:p>
          <a:p>
            <a:pPr eaLnBrk="1" hangingPunct="1"/>
            <a:endParaRPr lang="tr-TR" sz="1000" b="1" smtClean="0"/>
          </a:p>
          <a:p>
            <a:pPr eaLnBrk="1" hangingPunct="1">
              <a:lnSpc>
                <a:spcPct val="80000"/>
              </a:lnSpc>
              <a:buFontTx/>
              <a:buNone/>
            </a:pPr>
            <a:r>
              <a:rPr lang="tr-TR" b="1" i="1" smtClean="0"/>
              <a:t>	</a:t>
            </a:r>
            <a:r>
              <a:rPr lang="tr-TR" b="1" i="1" u="sng" smtClean="0"/>
              <a:t>Camın Geri Kazanımıyla Sağlanan Tasarruf</a:t>
            </a:r>
            <a:r>
              <a:rPr lang="tr-TR" b="1" smtClean="0"/>
              <a:t> </a:t>
            </a:r>
            <a:endParaRPr lang="tr-TR" smtClean="0"/>
          </a:p>
          <a:p>
            <a:pPr eaLnBrk="1" hangingPunct="1">
              <a:lnSpc>
                <a:spcPct val="80000"/>
              </a:lnSpc>
              <a:buFontTx/>
              <a:buNone/>
            </a:pPr>
            <a:r>
              <a:rPr lang="tr-TR" smtClean="0"/>
              <a:t>	• Enerji tüketiminde %25 azalma</a:t>
            </a:r>
          </a:p>
          <a:p>
            <a:pPr eaLnBrk="1" hangingPunct="1">
              <a:lnSpc>
                <a:spcPct val="80000"/>
              </a:lnSpc>
              <a:buFontTx/>
              <a:buNone/>
            </a:pPr>
            <a:r>
              <a:rPr lang="tr-TR" smtClean="0"/>
              <a:t>	• Hava Kirliliğinde %20 azalma</a:t>
            </a:r>
          </a:p>
          <a:p>
            <a:pPr eaLnBrk="1" hangingPunct="1">
              <a:lnSpc>
                <a:spcPct val="80000"/>
              </a:lnSpc>
              <a:buFontTx/>
              <a:buNone/>
            </a:pPr>
            <a:r>
              <a:rPr lang="tr-TR" smtClean="0"/>
              <a:t>	• Maden atığında %80 azalma</a:t>
            </a:r>
          </a:p>
          <a:p>
            <a:pPr eaLnBrk="1" hangingPunct="1">
              <a:lnSpc>
                <a:spcPct val="80000"/>
              </a:lnSpc>
              <a:buFontTx/>
              <a:buNone/>
            </a:pPr>
            <a:r>
              <a:rPr lang="tr-TR" smtClean="0"/>
              <a:t>	• Su Tüketiminde %50 azalma</a:t>
            </a:r>
          </a:p>
          <a:p>
            <a:pPr eaLnBrk="1" hangingPunct="1">
              <a:lnSpc>
                <a:spcPct val="80000"/>
              </a:lnSpc>
              <a:buFontTx/>
              <a:buNone/>
            </a:pPr>
            <a:r>
              <a:rPr lang="tr-TR" smtClean="0"/>
              <a:t>	• Korunan doğal kaynaklar: kum, soda, kireç </a:t>
            </a:r>
          </a:p>
          <a:p>
            <a:pPr eaLnBrk="1" hangingPunct="1"/>
            <a:endParaRPr lang="tr-TR" b="1" smtClean="0"/>
          </a:p>
          <a:p>
            <a:pPr eaLnBrk="1" hangingPunct="1"/>
            <a:endParaRPr lang="tr-TR" smtClean="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2 İçerik Yer Tutucusu"/>
          <p:cNvSpPr>
            <a:spLocks noGrp="1"/>
          </p:cNvSpPr>
          <p:nvPr>
            <p:ph idx="4294967295"/>
          </p:nvPr>
        </p:nvSpPr>
        <p:spPr/>
        <p:txBody>
          <a:bodyPr/>
          <a:lstStyle/>
          <a:p>
            <a:pPr eaLnBrk="1" hangingPunct="1">
              <a:lnSpc>
                <a:spcPct val="80000"/>
              </a:lnSpc>
              <a:buFontTx/>
              <a:buNone/>
            </a:pPr>
            <a:r>
              <a:rPr lang="tr-TR" b="1" smtClean="0"/>
              <a:t>	</a:t>
            </a:r>
            <a:r>
              <a:rPr lang="tr-TR" b="1" smtClean="0">
                <a:solidFill>
                  <a:srgbClr val="CC0000"/>
                </a:solidFill>
              </a:rPr>
              <a:t>Piller:</a:t>
            </a:r>
            <a:r>
              <a:rPr lang="tr-TR" b="1" smtClean="0"/>
              <a:t> Atık piller; kağıt, metal ve cam gibi atıklara göre daha az hacme sahip olmalarına rağmen, onlardan binlerce kat fazla doğal yaşama ve insanlığa zararlı ağır metaller içerirler. Atık haldeki piller ayrı bir yerde (naylon torba, kutu, kavanoz, vs.) biriktirilerek atık pil toplama kutularına atılmalı veya satın alındığı yere geri götürülmelidir. Atık piller uzun süre muhafaza edilmemelidir. </a:t>
            </a:r>
          </a:p>
          <a:p>
            <a:pPr eaLnBrk="1" hangingPunct="1">
              <a:lnSpc>
                <a:spcPct val="80000"/>
              </a:lnSpc>
              <a:buFontTx/>
              <a:buNone/>
            </a:pPr>
            <a:r>
              <a:rPr lang="tr-TR" b="1" smtClean="0"/>
              <a:t>  </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p:cNvSpPr>
          <p:nvPr>
            <p:ph type="body" idx="4294967295"/>
          </p:nvPr>
        </p:nvSpPr>
        <p:spPr>
          <a:xfrm>
            <a:off x="468313" y="549275"/>
            <a:ext cx="8229600" cy="4525963"/>
          </a:xfrm>
        </p:spPr>
        <p:txBody>
          <a:bodyPr/>
          <a:lstStyle/>
          <a:p>
            <a:pPr eaLnBrk="1" hangingPunct="1">
              <a:buFontTx/>
              <a:buNone/>
            </a:pPr>
            <a:r>
              <a:rPr lang="tr-TR" b="1" smtClean="0">
                <a:solidFill>
                  <a:srgbClr val="CC0000"/>
                </a:solidFill>
              </a:rPr>
              <a:t>	Aküler:</a:t>
            </a:r>
            <a:r>
              <a:rPr lang="tr-TR" b="1" smtClean="0"/>
              <a:t> Atık akümülatörleri değiştirirken eskisini, akümülatör ürünlerinin dağıtım ve satışını yapan işletmeler ve araç bakım-onarım yerlerini işletenlerin oluşturduğu geçici depolama yerlerine ücretsiz teslim edilebilir. Sanayi kuruluşlarının araçları ile güç kaynakları ve trafolarda kullanılan akümülatörlerin, atık haline geldikten sonra üreticisine teslim edilene kadar fabrika sahası içinde sızdırmaz bir zeminde doksan günden fazla bekletilmemsi gereklidir.</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p:cNvSpPr>
          <p:nvPr>
            <p:ph type="body" idx="4294967295"/>
          </p:nvPr>
        </p:nvSpPr>
        <p:spPr>
          <a:xfrm>
            <a:off x="179388" y="333375"/>
            <a:ext cx="8964612" cy="4525963"/>
          </a:xfrm>
        </p:spPr>
        <p:txBody>
          <a:bodyPr/>
          <a:lstStyle/>
          <a:p>
            <a:pPr eaLnBrk="1" hangingPunct="1">
              <a:lnSpc>
                <a:spcPct val="80000"/>
              </a:lnSpc>
              <a:buFontTx/>
              <a:buNone/>
            </a:pPr>
            <a:r>
              <a:rPr lang="tr-TR" b="1" smtClean="0">
                <a:solidFill>
                  <a:srgbClr val="CC0000"/>
                </a:solidFill>
              </a:rPr>
              <a:t>	Röntgen Sularından Gümüş Geri Dönüşümü:</a:t>
            </a:r>
            <a:r>
              <a:rPr lang="tr-TR" b="1" smtClean="0"/>
              <a:t> Hastanelerde kullanılan röntgen makinelerinden çıkan röntgen suları, matbaalardan, fotoğrafçılardan kaynaklı atık fotoğrafik banyo suları (röntgen suları), röntgen ve matbaa filmlerinden gümüş geri kazanımı mümkündür. Bu işyerlerinden yıllardır büyük miktarlarda kanalizasyon sularına karıştırılan ve atık olarak değerlendirilen bu sular, son yılarda Çevre Ve Orman Bakanlığı’ndan lisans almış firmalar tarafından toplanmaktadır. </a:t>
            </a:r>
          </a:p>
          <a:p>
            <a:pPr eaLnBrk="1" hangingPunct="1">
              <a:lnSpc>
                <a:spcPct val="80000"/>
              </a:lnSpc>
              <a:buFontTx/>
              <a:buNone/>
            </a:pPr>
            <a:r>
              <a:rPr lang="tr-TR" b="1" smtClean="0"/>
              <a:t>	</a:t>
            </a: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p:cNvSpPr>
          <p:nvPr>
            <p:ph type="body" idx="4294967295"/>
          </p:nvPr>
        </p:nvSpPr>
        <p:spPr>
          <a:xfrm>
            <a:off x="457200" y="404813"/>
            <a:ext cx="8229600" cy="4525962"/>
          </a:xfrm>
        </p:spPr>
        <p:txBody>
          <a:bodyPr/>
          <a:lstStyle/>
          <a:p>
            <a:pPr eaLnBrk="1" hangingPunct="1">
              <a:lnSpc>
                <a:spcPct val="80000"/>
              </a:lnSpc>
              <a:buFontTx/>
              <a:buNone/>
            </a:pPr>
            <a:r>
              <a:rPr lang="tr-TR" b="1" smtClean="0"/>
              <a:t>	Bu işyerlerindeki çevreye duyarlı yöneticilerin duyarlılıkları ve çevre denetimi görevi yapan denetmenlerin telkinleriyle doğaya atılan bu sular lisanslı firmalara tarafından toplanarak gümüş kazanılması sağlanmaktadır. </a:t>
            </a:r>
          </a:p>
          <a:p>
            <a:pPr eaLnBrk="1" hangingPunct="1">
              <a:lnSpc>
                <a:spcPct val="80000"/>
              </a:lnSpc>
              <a:buFontTx/>
              <a:buNone/>
            </a:pPr>
            <a:r>
              <a:rPr lang="tr-TR" b="1" smtClean="0"/>
              <a:t>	Bu dönüşü gerçekleştiren işletmeler atık sulardan ülkemizin kar etmesini sağlamaktadırlar.  </a:t>
            </a:r>
          </a:p>
          <a:p>
            <a:pPr eaLnBrk="1" hangingPunct="1">
              <a:lnSpc>
                <a:spcPct val="80000"/>
              </a:lnSpc>
              <a:buFontTx/>
              <a:buNone/>
            </a:pPr>
            <a:r>
              <a:rPr lang="tr-TR" b="1" smtClean="0"/>
              <a:t>	Bu atık suların ve atık malzemelerin lisansı olmayan işletmelere verilmemesi gerekmektedir.</a:t>
            </a:r>
          </a:p>
          <a:p>
            <a:pPr eaLnBrk="1" hangingPunct="1"/>
            <a:endParaRPr lang="tr-TR" b="1" smtClean="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2 İçerik Yer Tutucusu"/>
          <p:cNvSpPr>
            <a:spLocks noGrp="1"/>
          </p:cNvSpPr>
          <p:nvPr>
            <p:ph idx="4294967295"/>
          </p:nvPr>
        </p:nvSpPr>
        <p:spPr>
          <a:xfrm>
            <a:off x="0" y="271463"/>
            <a:ext cx="9144000" cy="4525962"/>
          </a:xfrm>
        </p:spPr>
        <p:txBody>
          <a:bodyPr/>
          <a:lstStyle/>
          <a:p>
            <a:pPr algn="ctr" eaLnBrk="1" hangingPunct="1">
              <a:lnSpc>
                <a:spcPct val="80000"/>
              </a:lnSpc>
              <a:buFontTx/>
              <a:buNone/>
            </a:pPr>
            <a:r>
              <a:rPr lang="tr-TR" b="1" smtClean="0"/>
              <a:t>	</a:t>
            </a:r>
            <a:r>
              <a:rPr lang="tr-TR" sz="3600" b="1" smtClean="0">
                <a:solidFill>
                  <a:srgbClr val="CC0000"/>
                </a:solidFill>
              </a:rPr>
              <a:t>ÇEVRECİ ÜRÜNLER</a:t>
            </a:r>
          </a:p>
          <a:p>
            <a:pPr eaLnBrk="1" hangingPunct="1">
              <a:lnSpc>
                <a:spcPct val="80000"/>
              </a:lnSpc>
              <a:buFontTx/>
              <a:buNone/>
            </a:pPr>
            <a:r>
              <a:rPr lang="tr-TR" b="1" smtClean="0"/>
              <a:t>	Endüstri genellikle çevresel sorunların başlıca kaynağı olarak sunulmakla beraber, endüstri kuruluşları da çevreye duyarlılık konusunda ilerleme kaydetmektedirler. </a:t>
            </a:r>
          </a:p>
          <a:p>
            <a:pPr eaLnBrk="1" hangingPunct="1">
              <a:lnSpc>
                <a:spcPct val="80000"/>
              </a:lnSpc>
              <a:buFontTx/>
              <a:buNone/>
            </a:pPr>
            <a:r>
              <a:rPr lang="tr-TR" b="1" smtClean="0"/>
              <a:t>	Bu durum kısmen endüstrinin çevresel düzenlemenin ilk hedefi olmasından kaynaklanmaktadır. Ayrıca milyonlarca kişiyi yaşam tarzlarını ve alışkanlıklarını değiştirmeye ikna etmektense birkaç bin şirketi değişiklik yapmaya zorlamak daha kolaydır. Üçüncü bir faktör ise ağır sanayinin bırakılması eğilimindeki artıştır.</a:t>
            </a:r>
          </a:p>
          <a:p>
            <a:pPr eaLnBrk="1" hangingPunct="1">
              <a:lnSpc>
                <a:spcPct val="80000"/>
              </a:lnSpc>
              <a:buFontTx/>
              <a:buNone/>
            </a:pPr>
            <a:r>
              <a:rPr lang="tr-TR" b="1" smtClean="0"/>
              <a:t> </a:t>
            </a:r>
          </a:p>
          <a:p>
            <a:pPr eaLnBrk="1" hangingPunct="1">
              <a:lnSpc>
                <a:spcPct val="80000"/>
              </a:lnSpc>
              <a:buFontTx/>
              <a:buNone/>
            </a:pPr>
            <a:r>
              <a:rPr lang="tr-TR" b="1" smtClean="0"/>
              <a:t>	</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2 İçerik Yer Tutucusu"/>
          <p:cNvSpPr>
            <a:spLocks noGrp="1"/>
          </p:cNvSpPr>
          <p:nvPr>
            <p:ph idx="4294967295"/>
          </p:nvPr>
        </p:nvSpPr>
        <p:spPr>
          <a:xfrm>
            <a:off x="0" y="260350"/>
            <a:ext cx="8937625" cy="4525963"/>
          </a:xfrm>
        </p:spPr>
        <p:txBody>
          <a:bodyPr/>
          <a:lstStyle/>
          <a:p>
            <a:pPr eaLnBrk="1" hangingPunct="1">
              <a:lnSpc>
                <a:spcPct val="80000"/>
              </a:lnSpc>
              <a:buFontTx/>
              <a:buNone/>
            </a:pPr>
            <a:r>
              <a:rPr lang="tr-TR" b="1" smtClean="0"/>
              <a:t>	Giderek daha çok sayıda televizyon, masaüstü ve dizüstü bilgisayar, cep telefonu, müzik seti ve mutfak aletleri alıyoruz ve bunları giderek daha sık olarak yenileriyle değiştiriyoruz. </a:t>
            </a:r>
          </a:p>
          <a:p>
            <a:pPr eaLnBrk="1" hangingPunct="1">
              <a:lnSpc>
                <a:spcPct val="80000"/>
              </a:lnSpc>
              <a:buFontTx/>
              <a:buNone/>
            </a:pPr>
            <a:endParaRPr lang="tr-TR" sz="1600" b="1" smtClean="0"/>
          </a:p>
          <a:p>
            <a:pPr eaLnBrk="1" hangingPunct="1">
              <a:lnSpc>
                <a:spcPct val="80000"/>
              </a:lnSpc>
              <a:buFontTx/>
              <a:buNone/>
            </a:pPr>
            <a:r>
              <a:rPr lang="tr-TR" b="1" smtClean="0"/>
              <a:t>	Örneğin Avrupa'da kullanılan elektriğin % 30 yakını hanelerde kullanılmaktadır. Ayrıca daha az kişi için daha büyük evler yaparken, evlerimizde de daha fazla enerji harcıyoruz.</a:t>
            </a:r>
          </a:p>
          <a:p>
            <a:pPr eaLnBrk="1" hangingPunct="1">
              <a:lnSpc>
                <a:spcPct val="80000"/>
              </a:lnSpc>
              <a:buFontTx/>
              <a:buNone/>
            </a:pPr>
            <a:endParaRPr lang="tr-TR" sz="1600" b="1" smtClean="0"/>
          </a:p>
          <a:p>
            <a:pPr eaLnBrk="1" hangingPunct="1">
              <a:buFontTx/>
              <a:buNone/>
            </a:pPr>
            <a:r>
              <a:rPr lang="tr-TR" b="1" smtClean="0"/>
              <a:t>	Kısıtlı enerji kaynakları ve küresel ısınma tehdidini göz önünde bulunduran birçok şirket ve kuruluş yalnızca çevreci ürünler tasarlamaktadır.</a:t>
            </a:r>
          </a:p>
          <a:p>
            <a:pPr eaLnBrk="1" hangingPunct="1"/>
            <a:endParaRPr lang="tr-TR" b="1" smtClean="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2 İçerik Yer Tutucusu"/>
          <p:cNvSpPr>
            <a:spLocks noGrp="1"/>
          </p:cNvSpPr>
          <p:nvPr>
            <p:ph idx="4294967295"/>
          </p:nvPr>
        </p:nvSpPr>
        <p:spPr>
          <a:xfrm>
            <a:off x="0" y="188913"/>
            <a:ext cx="8964613" cy="4525962"/>
          </a:xfrm>
        </p:spPr>
        <p:txBody>
          <a:bodyPr/>
          <a:lstStyle/>
          <a:p>
            <a:pPr eaLnBrk="1" hangingPunct="1">
              <a:lnSpc>
                <a:spcPct val="80000"/>
              </a:lnSpc>
              <a:buFontTx/>
              <a:buNone/>
            </a:pPr>
            <a:r>
              <a:rPr lang="tr-TR" b="1" smtClean="0"/>
              <a:t>	</a:t>
            </a:r>
            <a:r>
              <a:rPr lang="tr-TR" b="1" smtClean="0">
                <a:solidFill>
                  <a:srgbClr val="CC0000"/>
                </a:solidFill>
              </a:rPr>
              <a:t>Hibrid Otomobiller</a:t>
            </a:r>
          </a:p>
          <a:p>
            <a:pPr eaLnBrk="1" hangingPunct="1">
              <a:lnSpc>
                <a:spcPct val="80000"/>
              </a:lnSpc>
              <a:buFontTx/>
              <a:buNone/>
            </a:pPr>
            <a:r>
              <a:rPr lang="tr-TR" b="1" smtClean="0"/>
              <a:t>	Hem yakıt hem de elektrik enerjisinden faydalanarak hareket eden bu otomobiller daha az yakıt tüketmektedir. </a:t>
            </a:r>
          </a:p>
          <a:p>
            <a:pPr eaLnBrk="1" hangingPunct="1">
              <a:lnSpc>
                <a:spcPct val="80000"/>
              </a:lnSpc>
              <a:buFontTx/>
              <a:buNone/>
            </a:pPr>
            <a:r>
              <a:rPr lang="tr-TR" b="1" smtClean="0"/>
              <a:t>	İlk seri üretim hibrit otomobil Toyota tarafından Pirius modeliyle başlatılmıştır. Bu başlangıç, birçok üreticinin de çalışmalarını hızlandırdı ve hibrid teknolojisi tüm dünyada yayılmaya başladı. </a:t>
            </a:r>
          </a:p>
        </p:txBody>
      </p:sp>
      <p:pic>
        <p:nvPicPr>
          <p:cNvPr id="192515" name="Picture 2"/>
          <p:cNvPicPr>
            <a:picLocks noChangeAspect="1" noChangeArrowheads="1"/>
          </p:cNvPicPr>
          <p:nvPr/>
        </p:nvPicPr>
        <p:blipFill>
          <a:blip r:embed="rId2" cstate="print"/>
          <a:srcRect b="9218"/>
          <a:stretch>
            <a:fillRect/>
          </a:stretch>
        </p:blipFill>
        <p:spPr bwMode="auto">
          <a:xfrm>
            <a:off x="3241675" y="3644900"/>
            <a:ext cx="5651500" cy="2819400"/>
          </a:xfrm>
          <a:prstGeom prst="rect">
            <a:avLst/>
          </a:prstGeom>
          <a:noFill/>
          <a:ln w="9525">
            <a:noFill/>
            <a:miter lim="800000"/>
            <a:headEnd/>
            <a:tailEnd/>
          </a:ln>
        </p:spPr>
      </p:pic>
      <p:sp>
        <p:nvSpPr>
          <p:cNvPr id="192516" name="Text Box 4"/>
          <p:cNvSpPr txBox="1">
            <a:spLocks noChangeArrowheads="1"/>
          </p:cNvSpPr>
          <p:nvPr/>
        </p:nvSpPr>
        <p:spPr bwMode="auto">
          <a:xfrm>
            <a:off x="323850" y="3881438"/>
            <a:ext cx="3024188" cy="1800225"/>
          </a:xfrm>
          <a:prstGeom prst="rect">
            <a:avLst/>
          </a:prstGeom>
          <a:noFill/>
          <a:ln w="9525">
            <a:noFill/>
            <a:miter lim="800000"/>
            <a:headEnd/>
            <a:tailEnd/>
          </a:ln>
        </p:spPr>
        <p:txBody>
          <a:bodyPr>
            <a:spAutoFit/>
          </a:bodyPr>
          <a:lstStyle/>
          <a:p>
            <a:r>
              <a:rPr lang="tr-TR" sz="2800" b="1">
                <a:latin typeface="Calibri" pitchFamily="34" charset="0"/>
                <a:cs typeface="Arial" charset="0"/>
              </a:rPr>
              <a:t>Birçok ülkede hibrid otomobiller için vergi indirimi uygulanmaktadır.</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p:cNvSpPr>
          <p:nvPr>
            <p:ph type="title" idx="4294967295"/>
          </p:nvPr>
        </p:nvSpPr>
        <p:spPr>
          <a:xfrm>
            <a:off x="457200" y="274638"/>
            <a:ext cx="8229600" cy="706437"/>
          </a:xfrm>
        </p:spPr>
        <p:txBody>
          <a:bodyPr/>
          <a:lstStyle/>
          <a:p>
            <a:pPr algn="l" eaLnBrk="1" hangingPunct="1"/>
            <a:r>
              <a:rPr lang="tr-TR" sz="4000" b="1" smtClean="0">
                <a:solidFill>
                  <a:srgbClr val="CC0000"/>
                </a:solidFill>
              </a:rPr>
              <a:t>Elektrikli araçlar</a:t>
            </a:r>
          </a:p>
        </p:txBody>
      </p:sp>
      <p:sp>
        <p:nvSpPr>
          <p:cNvPr id="193539" name="Rectangle 3"/>
          <p:cNvSpPr>
            <a:spLocks noGrp="1"/>
          </p:cNvSpPr>
          <p:nvPr>
            <p:ph type="body" idx="4294967295"/>
          </p:nvPr>
        </p:nvSpPr>
        <p:spPr>
          <a:xfrm>
            <a:off x="250825" y="981075"/>
            <a:ext cx="8569325" cy="4525963"/>
          </a:xfrm>
        </p:spPr>
        <p:txBody>
          <a:bodyPr/>
          <a:lstStyle/>
          <a:p>
            <a:pPr eaLnBrk="1" hangingPunct="1">
              <a:buFontTx/>
              <a:buNone/>
            </a:pPr>
            <a:r>
              <a:rPr lang="tr-TR" b="1" smtClean="0"/>
              <a:t>	Son yıllarda elektrik makinaları ve enerji depolama sistem teknolojilerindeki gelişmelere bağlı olarak elektrikli taşıt teknolojisinde de ilerlemeler sağlanmıştır. Elektrik motorlu taşıtların en büyük avantajı egzos emisyonunun ve gürültüsünün olmamasıdır.</a:t>
            </a:r>
          </a:p>
          <a:p>
            <a:pPr eaLnBrk="1" hangingPunct="1">
              <a:buFontTx/>
              <a:buNone/>
            </a:pPr>
            <a:r>
              <a:rPr lang="tr-TR" b="1" smtClean="0"/>
              <a:t>	 Elektrikli araçların başlıca dezavantajları ağır olması ve menzilinin kısa olmasıdır fakat son yıllarda ağırlıkları ciddi oranda azaltılmıştır ve menzilleri de arttırılmıştır.</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p:cNvSpPr>
          <p:nvPr>
            <p:ph type="title" idx="4294967295"/>
          </p:nvPr>
        </p:nvSpPr>
        <p:spPr>
          <a:xfrm>
            <a:off x="457200" y="274638"/>
            <a:ext cx="8229600" cy="490537"/>
          </a:xfrm>
        </p:spPr>
        <p:txBody>
          <a:bodyPr/>
          <a:lstStyle/>
          <a:p>
            <a:pPr eaLnBrk="1" hangingPunct="1"/>
            <a:r>
              <a:rPr lang="tr-TR" sz="4000" smtClean="0">
                <a:solidFill>
                  <a:srgbClr val="CC0000"/>
                </a:solidFill>
              </a:rPr>
              <a:t>Çevre dostu beyaz eşyalar</a:t>
            </a:r>
          </a:p>
        </p:txBody>
      </p:sp>
      <p:sp>
        <p:nvSpPr>
          <p:cNvPr id="194563" name="Rectangle 4"/>
          <p:cNvSpPr>
            <a:spLocks noGrp="1"/>
          </p:cNvSpPr>
          <p:nvPr>
            <p:ph type="body" idx="4294967295"/>
          </p:nvPr>
        </p:nvSpPr>
        <p:spPr>
          <a:xfrm>
            <a:off x="395288" y="908050"/>
            <a:ext cx="8229600" cy="4525963"/>
          </a:xfrm>
        </p:spPr>
        <p:txBody>
          <a:bodyPr/>
          <a:lstStyle/>
          <a:p>
            <a:pPr eaLnBrk="1" hangingPunct="1">
              <a:lnSpc>
                <a:spcPct val="80000"/>
              </a:lnSpc>
            </a:pPr>
            <a:r>
              <a:rPr lang="tr-TR" b="1" smtClean="0"/>
              <a:t>Son yıllarda çevre dostu beyaz eşyaya olan talebin artması ile beyaz eşya üreticileride bu yönde çalışmalarını ve ürün yelpazelerini artırdılar. Beyaz eşya sektöründe de enerji tasarruflu, doğaya daha az zarar veren ürünler geliştirilmeye başlandı. </a:t>
            </a:r>
          </a:p>
          <a:p>
            <a:pPr eaLnBrk="1" hangingPunct="1">
              <a:lnSpc>
                <a:spcPct val="80000"/>
              </a:lnSpc>
            </a:pPr>
            <a:r>
              <a:rPr lang="tr-TR" b="1" smtClean="0"/>
              <a:t>Çevre dostu ürünlerden buzdolapları siz tatildeyken elektrik faturasını kabartmıyor, çamaşır makinesi çamaşırın kirini ölçüp daha az deterjan ve daha az su kullanıyor, bulaşık makinesi su tüketimini bulaşık miktarına göre ayarlayabiliyor.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idx="4294967295"/>
          </p:nvPr>
        </p:nvSpPr>
        <p:spPr/>
        <p:txBody>
          <a:bodyPr/>
          <a:lstStyle/>
          <a:p>
            <a:pPr eaLnBrk="1" hangingPunct="1"/>
            <a:endParaRPr lang="tr-TR" smtClean="0"/>
          </a:p>
        </p:txBody>
      </p:sp>
      <p:pic>
        <p:nvPicPr>
          <p:cNvPr id="21507" name="Picture 3"/>
          <p:cNvPicPr>
            <a:picLocks noChangeAspect="1" noChangeArrowheads="1"/>
          </p:cNvPicPr>
          <p:nvPr/>
        </p:nvPicPr>
        <p:blipFill>
          <a:blip r:embed="rId2" cstate="print"/>
          <a:srcRect/>
          <a:stretch>
            <a:fillRect/>
          </a:stretch>
        </p:blipFill>
        <p:spPr bwMode="auto">
          <a:xfrm>
            <a:off x="500063" y="428625"/>
            <a:ext cx="8228012"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p:cNvSpPr>
          <p:nvPr>
            <p:ph type="body" idx="4294967295"/>
          </p:nvPr>
        </p:nvSpPr>
        <p:spPr>
          <a:xfrm>
            <a:off x="179388" y="260350"/>
            <a:ext cx="8964612" cy="4525963"/>
          </a:xfrm>
        </p:spPr>
        <p:txBody>
          <a:bodyPr/>
          <a:lstStyle/>
          <a:p>
            <a:pPr eaLnBrk="1" hangingPunct="1">
              <a:lnSpc>
                <a:spcPct val="80000"/>
              </a:lnSpc>
            </a:pPr>
            <a:r>
              <a:rPr lang="tr-TR" b="1" smtClean="0"/>
              <a:t>Bir çok firma ise ambalaj kısımını </a:t>
            </a:r>
            <a:r>
              <a:rPr lang="tr-TR" b="1" smtClean="0">
                <a:hlinkClick r:id="rId2"/>
              </a:rPr>
              <a:t>geri dönüşüme</a:t>
            </a:r>
            <a:r>
              <a:rPr lang="tr-TR" b="1" smtClean="0"/>
              <a:t> uygun malzemeden yapmasının yanında daha az amabalaj ürünü kullanma konusunda çaba sarf etmeye başladı.  </a:t>
            </a:r>
          </a:p>
          <a:p>
            <a:pPr eaLnBrk="1" hangingPunct="1">
              <a:lnSpc>
                <a:spcPct val="80000"/>
              </a:lnSpc>
            </a:pPr>
            <a:r>
              <a:rPr lang="tr-TR" b="1" smtClean="0"/>
              <a:t>Dayanıklı ev aletleri üretimi yapan firmalar enerji ve su tasarrufu konusunda tüketiciyi memnun eden ürünler geliştirmeye başladılar. Küresel ısınmanın giderek daha yakıcı bir sorun olması firmaların hem bu konudaki hassasiyetlerini artırdı hem de rekabetin bu alana kaymasına neden oldu. Özellikle beyaz eşya sektöründe yoğunlaşan rekabet birçok yeni ürünün küresel ısınmaya duyarlı bir şekilde tasarlanmasına neden oluyor. </a:t>
            </a:r>
          </a:p>
          <a:p>
            <a:pPr eaLnBrk="1" hangingPunct="1">
              <a:lnSpc>
                <a:spcPct val="80000"/>
              </a:lnSpc>
            </a:pPr>
            <a:r>
              <a:rPr lang="tr-TR" b="1" smtClean="0"/>
              <a:t> </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p:cNvSpPr>
          <p:nvPr>
            <p:ph type="body" idx="4294967295"/>
          </p:nvPr>
        </p:nvSpPr>
        <p:spPr/>
        <p:txBody>
          <a:bodyPr/>
          <a:lstStyle/>
          <a:p>
            <a:pPr eaLnBrk="1" hangingPunct="1">
              <a:lnSpc>
                <a:spcPct val="80000"/>
              </a:lnSpc>
            </a:pPr>
            <a:r>
              <a:rPr lang="tr-TR" sz="3600" b="1" smtClean="0"/>
              <a:t>Yeni model çamaşır ve bulaşık makinelerinde su ve elektrik tasarrufu dikkat çekerken, buzdolaplarında da daha düşük elektrik tüketen modeller dikkat çekiyor. Özellikle buzdolabındaki elektrik tasarrufu büyük önem taşıyor, çünkü ortalama bir evde tüketilen elektriğin yüzde 30`u buzdolabına gidiyor. </a:t>
            </a:r>
            <a:endParaRPr lang="tr-TR" sz="3600" smtClean="0"/>
          </a:p>
          <a:p>
            <a:pPr eaLnBrk="1" hangingPunct="1">
              <a:lnSpc>
                <a:spcPct val="80000"/>
              </a:lnSpc>
            </a:pPr>
            <a:endParaRPr lang="tr-TR" sz="900" smtClean="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4"/>
          <p:cNvSpPr>
            <a:spLocks noGrp="1" noChangeArrowheads="1"/>
          </p:cNvSpPr>
          <p:nvPr>
            <p:ph type="ctrTitle"/>
          </p:nvPr>
        </p:nvSpPr>
        <p:spPr/>
        <p:txBody>
          <a:bodyPr/>
          <a:lstStyle/>
          <a:p>
            <a:pPr eaLnBrk="1" hangingPunct="1"/>
            <a:r>
              <a:rPr lang="tr-TR" smtClean="0"/>
              <a:t>ÇEVRE KİRLİLİĞİ ve KİMYASAL TOKSİLOJİ</a:t>
            </a:r>
          </a:p>
        </p:txBody>
      </p:sp>
      <p:sp>
        <p:nvSpPr>
          <p:cNvPr id="197635" name="Rectangle 5"/>
          <p:cNvSpPr>
            <a:spLocks noGrp="1" noChangeArrowheads="1"/>
          </p:cNvSpPr>
          <p:nvPr>
            <p:ph type="subTitle" idx="1"/>
          </p:nvPr>
        </p:nvSpPr>
        <p:spPr/>
        <p:txBody>
          <a:bodyPr/>
          <a:lstStyle/>
          <a:p>
            <a:pPr eaLnBrk="1" hangingPunct="1"/>
            <a:r>
              <a:rPr lang="tr-TR" smtClean="0"/>
              <a:t>(IX. Bölüm)</a:t>
            </a:r>
          </a:p>
          <a:p>
            <a:pPr eaLnBrk="1" hangingPunct="1"/>
            <a:endParaRPr lang="tr-TR" smtClean="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a:xfrm>
            <a:off x="457200" y="279400"/>
            <a:ext cx="8229600" cy="557213"/>
          </a:xfrm>
        </p:spPr>
        <p:txBody>
          <a:bodyPr/>
          <a:lstStyle/>
          <a:p>
            <a:pPr eaLnBrk="1" hangingPunct="1"/>
            <a:r>
              <a:rPr lang="tr-TR" sz="3200" b="1" i="1" smtClean="0"/>
              <a:t>Kimyasal Toksikoloji</a:t>
            </a:r>
          </a:p>
        </p:txBody>
      </p:sp>
      <p:sp>
        <p:nvSpPr>
          <p:cNvPr id="198659" name="Rectangle 3"/>
          <p:cNvSpPr>
            <a:spLocks noGrp="1" noChangeArrowheads="1"/>
          </p:cNvSpPr>
          <p:nvPr>
            <p:ph type="body" sz="half" idx="4294967295"/>
          </p:nvPr>
        </p:nvSpPr>
        <p:spPr>
          <a:xfrm>
            <a:off x="457200" y="2062163"/>
            <a:ext cx="8002588" cy="4391025"/>
          </a:xfrm>
        </p:spPr>
        <p:txBody>
          <a:bodyPr/>
          <a:lstStyle/>
          <a:p>
            <a:pPr algn="just" eaLnBrk="1" hangingPunct="1"/>
            <a:r>
              <a:rPr lang="en-US" sz="2000" b="1" smtClean="0"/>
              <a:t> </a:t>
            </a:r>
            <a:r>
              <a:rPr lang="tr-TR" sz="2800" b="1" i="1" smtClean="0"/>
              <a:t>Kimyasal Toksikoloji; Toksikoloji kimyası; kimyasal doğa ile toksik kimyasalların  etkileşimlerini maruz kalındığındaki meydana gelen değişimleri inceleyen bilim dalıdır. </a:t>
            </a:r>
          </a:p>
          <a:p>
            <a:pPr algn="just" eaLnBrk="1" hangingPunct="1"/>
            <a:r>
              <a:rPr lang="tr-TR" sz="2800" b="1" i="1" smtClean="0"/>
              <a:t>Toksik etkilenmelerle  organizmanın moleküler yapısındaki ve kimyasal özelliklerindeki değişmeler arasındaki ilişkileri kurar.</a:t>
            </a:r>
          </a:p>
          <a:p>
            <a:pPr algn="just" eaLnBrk="1" hangingPunct="1"/>
            <a:endParaRPr lang="tr-TR" sz="2800" b="1" i="1" smtClean="0"/>
          </a:p>
        </p:txBody>
      </p:sp>
      <p:pic>
        <p:nvPicPr>
          <p:cNvPr id="198660" name="Picture 4"/>
          <p:cNvPicPr>
            <a:picLocks noGrp="1" noChangeAspect="1" noChangeArrowheads="1"/>
          </p:cNvPicPr>
          <p:nvPr>
            <p:ph sz="half" idx="4294967295"/>
          </p:nvPr>
        </p:nvPicPr>
        <p:blipFill>
          <a:blip r:embed="rId2" cstate="print"/>
          <a:srcRect/>
          <a:stretch>
            <a:fillRect/>
          </a:stretch>
        </p:blipFill>
        <p:spPr>
          <a:xfrm>
            <a:off x="1981200" y="990600"/>
            <a:ext cx="4035425" cy="912813"/>
          </a:xfrm>
          <a:solidFill>
            <a:schemeClr val="tx2"/>
          </a:solidFill>
        </p:spPr>
      </p:pic>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type="body" idx="1"/>
          </p:nvPr>
        </p:nvSpPr>
        <p:spPr>
          <a:xfrm>
            <a:off x="457200" y="685800"/>
            <a:ext cx="8229600" cy="5440363"/>
          </a:xfrm>
        </p:spPr>
        <p:txBody>
          <a:bodyPr/>
          <a:lstStyle/>
          <a:p>
            <a:pPr eaLnBrk="1" hangingPunct="1">
              <a:lnSpc>
                <a:spcPct val="80000"/>
              </a:lnSpc>
              <a:buFontTx/>
              <a:buNone/>
            </a:pPr>
            <a:r>
              <a:rPr lang="tr-TR" sz="2400" b="1" i="1" smtClean="0"/>
              <a:t>	Toksiklik(Toksisite):Organizmaların toksik maddelerden etkilenme yolları olarak tanımlanır, Bu yollar aşağıdakilerden biri veya bir kaçını içerebilir. </a:t>
            </a:r>
          </a:p>
          <a:p>
            <a:pPr algn="just" eaLnBrk="1" hangingPunct="1">
              <a:lnSpc>
                <a:spcPct val="80000"/>
              </a:lnSpc>
              <a:buFontTx/>
              <a:buNone/>
            </a:pPr>
            <a:endParaRPr lang="tr-TR" sz="2400" b="1" i="1" smtClean="0"/>
          </a:p>
          <a:p>
            <a:pPr algn="just" eaLnBrk="1" hangingPunct="1">
              <a:lnSpc>
                <a:spcPct val="80000"/>
              </a:lnSpc>
              <a:buFontTx/>
              <a:buNone/>
            </a:pPr>
            <a:r>
              <a:rPr lang="tr-TR" sz="2000" b="1" i="1" smtClean="0"/>
              <a:t>1-Aynı Toksik maddenin farklı organizmaları etkilemesi</a:t>
            </a:r>
          </a:p>
          <a:p>
            <a:pPr algn="just" eaLnBrk="1" hangingPunct="1">
              <a:lnSpc>
                <a:spcPct val="80000"/>
              </a:lnSpc>
              <a:buFontTx/>
              <a:buNone/>
            </a:pPr>
            <a:r>
              <a:rPr lang="tr-TR" sz="2000" b="1" i="1" smtClean="0"/>
              <a:t>2-Farklı toksik maddelerin aynı organizmayı etkilemesi</a:t>
            </a:r>
          </a:p>
          <a:p>
            <a:pPr algn="just" eaLnBrk="1" hangingPunct="1">
              <a:lnSpc>
                <a:spcPct val="80000"/>
              </a:lnSpc>
              <a:buFontTx/>
              <a:buNone/>
            </a:pPr>
            <a:r>
              <a:rPr lang="tr-TR" sz="2000" b="1" i="1" smtClean="0"/>
              <a:t>3-Gözlemlenebilir toksik etki için enaz madde miktarı</a:t>
            </a:r>
          </a:p>
          <a:p>
            <a:pPr algn="just" eaLnBrk="1" hangingPunct="1">
              <a:lnSpc>
                <a:spcPct val="80000"/>
              </a:lnSpc>
              <a:buFontTx/>
              <a:buNone/>
            </a:pPr>
            <a:r>
              <a:rPr lang="tr-TR" sz="2000" b="1" i="1" smtClean="0"/>
              <a:t>4-Toksik maddelerdeki küçük artışlara duyarlılık</a:t>
            </a:r>
          </a:p>
          <a:p>
            <a:pPr algn="just" eaLnBrk="1" hangingPunct="1">
              <a:lnSpc>
                <a:spcPct val="80000"/>
              </a:lnSpc>
              <a:buFontTx/>
              <a:buNone/>
            </a:pPr>
            <a:r>
              <a:rPr lang="tr-TR" sz="2000" b="1" i="1" smtClean="0"/>
              <a:t>5- Çoğu organizmanın sonu ölüme ,ölümcül hastalıklara  ya da sakatlıklara neden olan etkilenmesi</a:t>
            </a:r>
          </a:p>
          <a:p>
            <a:pPr algn="just" eaLnBrk="1" hangingPunct="1">
              <a:lnSpc>
                <a:spcPct val="80000"/>
              </a:lnSpc>
              <a:buFontTx/>
              <a:buNone/>
            </a:pPr>
            <a:r>
              <a:rPr lang="tr-TR" sz="2000" b="1" i="1" smtClean="0"/>
              <a:t>6-Toksik etkinin tersinirliği (Organizmanın savunma mekanizması tarafından bu etki giderilebilir veya Bir antidozu var ve bu alındığında eski haline dönüyorsa tersinir, ancak meydana gelen etki eski haline kısa sürede döndürülemiyorsa bu da tersinmezdir)</a:t>
            </a:r>
          </a:p>
          <a:p>
            <a:pPr algn="just" eaLnBrk="1" hangingPunct="1">
              <a:lnSpc>
                <a:spcPct val="80000"/>
              </a:lnSpc>
              <a:buFontTx/>
              <a:buNone/>
            </a:pPr>
            <a:r>
              <a:rPr lang="tr-TR" sz="2000" b="1" i="1" smtClean="0"/>
              <a:t>7-Toksik etkinin geçici (akut) veya kalıcılığı (kronik)</a:t>
            </a:r>
          </a:p>
          <a:p>
            <a:pPr eaLnBrk="1" hangingPunct="1">
              <a:lnSpc>
                <a:spcPct val="80000"/>
              </a:lnSpc>
            </a:pPr>
            <a:endParaRPr lang="tr-TR" sz="2000" smtClean="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3"/>
          <p:cNvSpPr>
            <a:spLocks noGrp="1" noChangeArrowheads="1"/>
          </p:cNvSpPr>
          <p:nvPr>
            <p:ph type="body" idx="4294967295"/>
          </p:nvPr>
        </p:nvSpPr>
        <p:spPr>
          <a:xfrm>
            <a:off x="304800" y="533400"/>
            <a:ext cx="8610600" cy="6324600"/>
          </a:xfrm>
        </p:spPr>
        <p:txBody>
          <a:bodyPr/>
          <a:lstStyle/>
          <a:p>
            <a:pPr eaLnBrk="1" hangingPunct="1">
              <a:lnSpc>
                <a:spcPct val="80000"/>
              </a:lnSpc>
            </a:pPr>
            <a:endParaRPr lang="tr-TR" sz="900" smtClean="0"/>
          </a:p>
          <a:p>
            <a:pPr eaLnBrk="1" hangingPunct="1">
              <a:lnSpc>
                <a:spcPct val="80000"/>
              </a:lnSpc>
            </a:pPr>
            <a:r>
              <a:rPr lang="tr-TR" sz="2000" smtClean="0"/>
              <a:t>İki veya daha fazla kimyasal madde varlığında zehirlilik için 4 şekilde etkileşim söz konusudur:</a:t>
            </a:r>
          </a:p>
          <a:p>
            <a:pPr eaLnBrk="1" hangingPunct="1">
              <a:lnSpc>
                <a:spcPct val="80000"/>
              </a:lnSpc>
            </a:pPr>
            <a:r>
              <a:rPr lang="tr-TR" sz="2000" smtClean="0"/>
              <a:t>Toplam etkileşim : Birbirinden bağımsız olarak etki eden iki bileşikten her birinin etkisi tek başlarına etki etmeleri halinde ortaya çıkacak olan etkiye eşittir.  Eğer bir kişi her bir maddeden de 1 birim alırsa toplam etki 1+1=2 olacaktır.</a:t>
            </a:r>
            <a:endParaRPr lang="tr-TR" sz="2000" b="1" smtClean="0"/>
          </a:p>
          <a:p>
            <a:pPr eaLnBrk="1" hangingPunct="1">
              <a:lnSpc>
                <a:spcPct val="80000"/>
              </a:lnSpc>
            </a:pPr>
            <a:endParaRPr lang="tr-TR" sz="2000" b="1" smtClean="0"/>
          </a:p>
          <a:p>
            <a:pPr eaLnBrk="1" hangingPunct="1">
              <a:lnSpc>
                <a:spcPct val="80000"/>
              </a:lnSpc>
            </a:pPr>
            <a:r>
              <a:rPr lang="tr-TR" sz="2000" b="1" smtClean="0"/>
              <a:t>Sinerjik etkileşim</a:t>
            </a:r>
            <a:r>
              <a:rPr lang="tr-TR" sz="2000" smtClean="0"/>
              <a:t>: İki veya daha fazla toksik madde birlikte etkidiklerinde ayrı ayrı etkilerinin toplamından daha büyük bir etki yaratırlar (1+1=10).  Buna örnek olarak; sigara içimi ile asbest, halojenli solventler ile (karbontetraklorür gibi) alkol verilebilir.</a:t>
            </a:r>
            <a:endParaRPr lang="tr-TR" sz="2000" b="1" smtClean="0"/>
          </a:p>
          <a:p>
            <a:pPr eaLnBrk="1" hangingPunct="1">
              <a:lnSpc>
                <a:spcPct val="80000"/>
              </a:lnSpc>
            </a:pPr>
            <a:endParaRPr lang="tr-TR" sz="2000" b="1" smtClean="0"/>
          </a:p>
          <a:p>
            <a:pPr eaLnBrk="1" hangingPunct="1">
              <a:lnSpc>
                <a:spcPct val="80000"/>
              </a:lnSpc>
            </a:pPr>
            <a:r>
              <a:rPr lang="tr-TR" sz="2000" b="1" smtClean="0"/>
              <a:t>Potansiyel etkileşim</a:t>
            </a:r>
            <a:r>
              <a:rPr lang="tr-TR" sz="2000" smtClean="0"/>
              <a:t> : Biri toksik diğeri aktif olmayan madde toksik bileşenin etkisinden daha büyük bir etki yaratacak şekilde etkileşimde bulunurlar. (1+0=5)</a:t>
            </a:r>
            <a:endParaRPr lang="tr-TR" sz="2000" b="1" smtClean="0"/>
          </a:p>
          <a:p>
            <a:pPr eaLnBrk="1" hangingPunct="1">
              <a:lnSpc>
                <a:spcPct val="80000"/>
              </a:lnSpc>
            </a:pPr>
            <a:endParaRPr lang="tr-TR" sz="2000" b="1" smtClean="0"/>
          </a:p>
          <a:p>
            <a:pPr eaLnBrk="1" hangingPunct="1">
              <a:lnSpc>
                <a:spcPct val="80000"/>
              </a:lnSpc>
            </a:pPr>
            <a:r>
              <a:rPr lang="tr-TR" sz="2000" b="1" smtClean="0"/>
              <a:t>Antagonistik Ters  etkileşim</a:t>
            </a:r>
            <a:r>
              <a:rPr lang="tr-TR" sz="2000" smtClean="0"/>
              <a:t> : Bir maddenin etkisinin diğer maddenin etkisini azaltması ile ortaya çıkar. (1+1=1/2)</a:t>
            </a:r>
          </a:p>
          <a:p>
            <a:pPr eaLnBrk="1" hangingPunct="1">
              <a:lnSpc>
                <a:spcPct val="80000"/>
              </a:lnSpc>
              <a:buFontTx/>
              <a:buNone/>
            </a:pPr>
            <a:endParaRPr lang="tr-TR" sz="2000" smtClean="0"/>
          </a:p>
          <a:p>
            <a:pPr eaLnBrk="1" hangingPunct="1">
              <a:lnSpc>
                <a:spcPct val="80000"/>
              </a:lnSpc>
            </a:pPr>
            <a:r>
              <a:rPr lang="tr-TR" sz="2000" smtClean="0"/>
              <a:t>Bir kimyasalın ani etkisi, toplam doz kadar maruz kalma oranına da bağlıdır</a:t>
            </a:r>
            <a:r>
              <a:rPr lang="tr-TR" sz="1800" smtClean="0"/>
              <a:t>.</a:t>
            </a:r>
          </a:p>
        </p:txBody>
      </p:sp>
      <p:sp>
        <p:nvSpPr>
          <p:cNvPr id="303108" name="Rectangle 4"/>
          <p:cNvSpPr>
            <a:spLocks noChangeArrowheads="1"/>
          </p:cNvSpPr>
          <p:nvPr/>
        </p:nvSpPr>
        <p:spPr bwMode="auto">
          <a:xfrm>
            <a:off x="2895600" y="228600"/>
            <a:ext cx="2884488" cy="438150"/>
          </a:xfrm>
          <a:prstGeom prst="rect">
            <a:avLst/>
          </a:prstGeom>
          <a:noFill/>
          <a:ln w="9525">
            <a:noFill/>
            <a:miter lim="800000"/>
            <a:headEnd/>
            <a:tailEnd/>
          </a:ln>
          <a:effectLst/>
        </p:spPr>
        <p:txBody>
          <a:bodyPr wrap="none" lIns="72390" tIns="36194" rIns="72390" bIns="36194">
            <a:spAutoFit/>
          </a:bodyPr>
          <a:lstStyle/>
          <a:p>
            <a:pPr defTabSz="912813">
              <a:defRPr/>
            </a:pPr>
            <a:r>
              <a:rPr lang="tr-TR" sz="2400" b="1">
                <a:effectLst>
                  <a:outerShdw blurRad="38100" dist="38100" dir="2700000" algn="tl">
                    <a:srgbClr val="C0C0C0"/>
                  </a:outerShdw>
                </a:effectLst>
                <a:latin typeface="Calibri" pitchFamily="34" charset="0"/>
                <a:cs typeface="Arial" pitchFamily="34" charset="0"/>
              </a:rPr>
              <a:t>Kimyasal etkileşimler</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idx="4294967295"/>
          </p:nvPr>
        </p:nvSpPr>
        <p:spPr>
          <a:xfrm>
            <a:off x="457200" y="279400"/>
            <a:ext cx="8229600" cy="557213"/>
          </a:xfrm>
        </p:spPr>
        <p:txBody>
          <a:bodyPr/>
          <a:lstStyle/>
          <a:p>
            <a:pPr eaLnBrk="1" hangingPunct="1"/>
            <a:r>
              <a:rPr lang="en-US" sz="1900" smtClean="0"/>
              <a:t>TOKSİK  MADDELER</a:t>
            </a:r>
            <a:r>
              <a:rPr lang="tr-TR" sz="1900" smtClean="0"/>
              <a:t> ve ELEMENTLER</a:t>
            </a:r>
          </a:p>
        </p:txBody>
      </p:sp>
      <p:sp>
        <p:nvSpPr>
          <p:cNvPr id="201731" name="Rectangle 3"/>
          <p:cNvSpPr>
            <a:spLocks noGrp="1" noChangeArrowheads="1"/>
          </p:cNvSpPr>
          <p:nvPr>
            <p:ph type="body" idx="4294967295"/>
          </p:nvPr>
        </p:nvSpPr>
        <p:spPr>
          <a:xfrm>
            <a:off x="457200" y="906463"/>
            <a:ext cx="8229600" cy="5224462"/>
          </a:xfrm>
        </p:spPr>
        <p:txBody>
          <a:bodyPr/>
          <a:lstStyle/>
          <a:p>
            <a:pPr algn="just" eaLnBrk="1" hangingPunct="1">
              <a:lnSpc>
                <a:spcPct val="90000"/>
              </a:lnSpc>
              <a:buFontTx/>
              <a:buNone/>
            </a:pPr>
            <a:endParaRPr lang="tr-TR" sz="1800" b="1" smtClean="0"/>
          </a:p>
          <a:p>
            <a:pPr algn="just" eaLnBrk="1" hangingPunct="1">
              <a:lnSpc>
                <a:spcPct val="90000"/>
              </a:lnSpc>
            </a:pPr>
            <a:r>
              <a:rPr lang="tr-TR" sz="1800" b="1" smtClean="0"/>
              <a:t>Ozon:</a:t>
            </a:r>
            <a:r>
              <a:rPr lang="tr-TR" sz="1800" smtClean="0"/>
              <a:t>Ozonun birkaç toksik etkisi vardır. 1 ppm (hacimce) ozon içeren hava farklı bir kokuya sahiptir. Bu havayı solumak tahrişlere ve başağrısına neden olur. Ozon,  gözleri , üst solunum yollarlını ve akciğerleri tahriş eder.Ayrıca kromozomlarda hasara neden olduğu da gözlenmiştir.</a:t>
            </a:r>
          </a:p>
          <a:p>
            <a:pPr algn="just" eaLnBrk="1" hangingPunct="1">
              <a:lnSpc>
                <a:spcPct val="90000"/>
              </a:lnSpc>
            </a:pPr>
            <a:r>
              <a:rPr lang="tr-TR" sz="1800" smtClean="0"/>
              <a:t>Ozon dokularda serbest radikal oluşturur. Bu reaktif türler de lipit peroksidasyonuna, -SH gruplarının yükseltgenmesine neden olur.  </a:t>
            </a:r>
            <a:endParaRPr lang="tr-TR" sz="1800" b="1" smtClean="0"/>
          </a:p>
          <a:p>
            <a:pPr algn="just" eaLnBrk="1" hangingPunct="1">
              <a:lnSpc>
                <a:spcPct val="90000"/>
              </a:lnSpc>
            </a:pPr>
            <a:r>
              <a:rPr lang="tr-TR" sz="1800" b="1" smtClean="0"/>
              <a:t>Beyaz fosfor</a:t>
            </a:r>
            <a:endParaRPr lang="tr-TR" sz="1800" smtClean="0"/>
          </a:p>
          <a:p>
            <a:pPr algn="just" eaLnBrk="1" hangingPunct="1">
              <a:lnSpc>
                <a:spcPct val="90000"/>
              </a:lnSpc>
            </a:pPr>
            <a:r>
              <a:rPr lang="tr-TR" sz="1800" smtClean="0"/>
              <a:t>Elementel beyaz fosfor vücuda solumayla, deri temasıyla veya ağız yoluyla girebilir ve diğer bölgelere taşınabilir. Anemi, mide hastalıkları , kemik zayıflığı ve gözlerde hasara neden olur.</a:t>
            </a:r>
            <a:endParaRPr lang="tr-TR" sz="1800" b="1" smtClean="0"/>
          </a:p>
          <a:p>
            <a:pPr algn="just" eaLnBrk="1" hangingPunct="1">
              <a:lnSpc>
                <a:spcPct val="90000"/>
              </a:lnSpc>
            </a:pPr>
            <a:r>
              <a:rPr lang="tr-TR" sz="1800" b="1" smtClean="0"/>
              <a:t>Halojenler</a:t>
            </a:r>
            <a:endParaRPr lang="tr-TR" sz="1800" smtClean="0"/>
          </a:p>
          <a:p>
            <a:pPr algn="just" eaLnBrk="1" hangingPunct="1">
              <a:lnSpc>
                <a:spcPct val="90000"/>
              </a:lnSpc>
            </a:pPr>
            <a:r>
              <a:rPr lang="tr-TR" sz="1800" smtClean="0"/>
              <a:t>Flor(F2): Soluk sarı renkli yüksek reaktiflikte ve kuvvetli yükseltgendir, göze,  burun mukozasına tahriş edici olarak davranır.</a:t>
            </a:r>
          </a:p>
          <a:p>
            <a:pPr algn="just" eaLnBrk="1" hangingPunct="1">
              <a:lnSpc>
                <a:spcPct val="90000"/>
              </a:lnSpc>
            </a:pPr>
            <a:r>
              <a:rPr lang="tr-TR" sz="1800" smtClean="0"/>
              <a:t>Klor(Cl2): Havadaki 10-20 ppm çözeltisi tahriş edicidir, 1000 ppmlik çözeltisi ise öldürücüdür.</a:t>
            </a:r>
          </a:p>
          <a:p>
            <a:pPr algn="just" eaLnBrk="1" hangingPunct="1">
              <a:lnSpc>
                <a:spcPct val="90000"/>
              </a:lnSpc>
            </a:pPr>
            <a:r>
              <a:rPr lang="tr-TR" sz="1800" smtClean="0"/>
              <a:t>Brom(Br2): Koyu kırmızı uçucu sıvısı solunduğunda tahriş edicidir.</a:t>
            </a:r>
          </a:p>
          <a:p>
            <a:pPr algn="just" eaLnBrk="1" hangingPunct="1">
              <a:lnSpc>
                <a:spcPct val="90000"/>
              </a:lnSpc>
            </a:pPr>
            <a:r>
              <a:rPr lang="tr-TR" sz="1800" smtClean="0"/>
              <a:t>İyot(I2): katıdır, buharının solunmasıyla tahriş edici etki gösterir. </a:t>
            </a:r>
            <a:endParaRPr lang="tr-TR" sz="1800" b="1" smtClean="0"/>
          </a:p>
          <a:p>
            <a:pPr algn="just" eaLnBrk="1" hangingPunct="1">
              <a:lnSpc>
                <a:spcPct val="90000"/>
              </a:lnSpc>
            </a:pPr>
            <a:endParaRPr lang="tr-TR" sz="1800" b="1" smtClean="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r>
              <a:rPr lang="tr-TR" sz="4000" b="1" smtClean="0"/>
              <a:t>Toksik Ağır Metaller</a:t>
            </a:r>
            <a:br>
              <a:rPr lang="tr-TR" sz="4000" b="1" smtClean="0"/>
            </a:br>
            <a:endParaRPr lang="tr-TR" sz="4000" b="1" smtClean="0"/>
          </a:p>
        </p:txBody>
      </p:sp>
      <p:sp>
        <p:nvSpPr>
          <p:cNvPr id="202755" name="Rectangle 3"/>
          <p:cNvSpPr>
            <a:spLocks noGrp="1" noChangeArrowheads="1"/>
          </p:cNvSpPr>
          <p:nvPr>
            <p:ph type="body" idx="1"/>
          </p:nvPr>
        </p:nvSpPr>
        <p:spPr/>
        <p:txBody>
          <a:bodyPr/>
          <a:lstStyle/>
          <a:p>
            <a:pPr marL="533400" indent="-533400" algn="just" eaLnBrk="1" hangingPunct="1">
              <a:lnSpc>
                <a:spcPct val="80000"/>
              </a:lnSpc>
              <a:buFontTx/>
              <a:buNone/>
            </a:pPr>
            <a:r>
              <a:rPr lang="tr-TR" sz="2000" b="1" smtClean="0"/>
              <a:t>	Arsenik: </a:t>
            </a:r>
            <a:r>
              <a:rPr lang="tr-TR" sz="2000" smtClean="0"/>
              <a:t>Doğada çok az miktarda bulunan arsenik genellikle oksijen, klor ve kükürtle bileşik halde bulunur. Bitki ve hayvanlarda ise karbon ve hidrojenle bileşik yapar. Çoğu arsenik bileşiğinin özel bir tadı ve kokusu yoktur. Çevrede bulunan arsenik buharlaşmaz, çoğu arsenik bileşiği suda çözünür, arsenik bulaşmış maddelerin yanmasıyla havaya karışabilir, havadan yere inerek birikebilir, parçalanmaz, ancak bir türden diğerine dönüşebilir. Solunum ve sindirim yollarıyla vücuda alınabilir. </a:t>
            </a:r>
          </a:p>
          <a:p>
            <a:pPr marL="533400" indent="-533400" algn="just" eaLnBrk="1" hangingPunct="1">
              <a:lnSpc>
                <a:spcPct val="80000"/>
              </a:lnSpc>
              <a:buFontTx/>
              <a:buNone/>
            </a:pPr>
            <a:r>
              <a:rPr lang="tr-TR" sz="2000" b="1" smtClean="0"/>
              <a:t>	2. Kadmiyum: </a:t>
            </a:r>
            <a:r>
              <a:rPr lang="tr-TR" sz="2000" smtClean="0"/>
              <a:t>Kadmiyum oksit, kadmiyum klorid, kadmiyum sülfat ve sülfit şekillerinde bulunabilen ve özel bir tad ve kokusu olmayan bir maddedir. 	Havaya karışan kadmiyum partikülleri yere ya da sulara düşmeden önce çok uzun mesafeler kat edebilir. Zehirli atık depo alanlarından gerçekleşen sızıntı ve taşmalar sonucunda suya ve toprağa karışabilir. Toprak partiküllerine güçlü bir şekilde bağlanır, bazı kadmiyum bileşikleri suda çözünebilir, ancak doğada parçalanmaz. Vücutta çok uzun süre kalabilir ve düşük düzeyde maruz kalınsa bile yıllar içinde birikebilir. </a:t>
            </a:r>
          </a:p>
          <a:p>
            <a:pPr marL="533400" indent="-533400" algn="just" eaLnBrk="1" hangingPunct="1">
              <a:lnSpc>
                <a:spcPct val="80000"/>
              </a:lnSpc>
              <a:buFontTx/>
              <a:buNone/>
            </a:pPr>
            <a:endParaRPr lang="tr-TR" sz="2000" smtClean="0"/>
          </a:p>
          <a:p>
            <a:pPr marL="533400" indent="-533400" eaLnBrk="1" hangingPunct="1">
              <a:lnSpc>
                <a:spcPct val="80000"/>
              </a:lnSpc>
            </a:pPr>
            <a:endParaRPr lang="tr-TR" sz="2000" smtClean="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3"/>
          <p:cNvSpPr>
            <a:spLocks noGrp="1" noChangeArrowheads="1"/>
          </p:cNvSpPr>
          <p:nvPr>
            <p:ph type="body" idx="4294967295"/>
          </p:nvPr>
        </p:nvSpPr>
        <p:spPr>
          <a:xfrm>
            <a:off x="0" y="0"/>
            <a:ext cx="9144000" cy="6629400"/>
          </a:xfrm>
        </p:spPr>
        <p:txBody>
          <a:bodyPr/>
          <a:lstStyle/>
          <a:p>
            <a:pPr algn="just" eaLnBrk="1" hangingPunct="1">
              <a:lnSpc>
                <a:spcPct val="90000"/>
              </a:lnSpc>
              <a:buFontTx/>
              <a:buNone/>
            </a:pPr>
            <a:r>
              <a:rPr lang="tr-TR" sz="1400" b="1" smtClean="0"/>
              <a:t>	</a:t>
            </a:r>
            <a:r>
              <a:rPr lang="tr-TR" sz="2000" b="1" smtClean="0"/>
              <a:t>3. Krom: </a:t>
            </a:r>
            <a:r>
              <a:rPr lang="tr-TR" sz="2000" smtClean="0"/>
              <a:t>3 ana şekilde(Krom 0, Krom III, Krom IV) bulunabilen krom bileşikleri tatsız ve kokusuzdur. Sadece Krom III bileşikleri vücut için diyetle eser miktarlarda alınması gerekli elementlerdir. Diğer formlardaki kroma vücudun ihtiyacı yoktur. 	Krom partikülleri havaya karıştığında 10 gün kadar kalabilir. Toprak partiküllerine sıkıca yapışır. Suda dibe çöker, topraktan küçük miktarlarda sulara karışabilir. Havadan solunarak, suyla ve besinlerle vücuda alınabilir. </a:t>
            </a:r>
          </a:p>
          <a:p>
            <a:pPr algn="just" eaLnBrk="1" hangingPunct="1">
              <a:lnSpc>
                <a:spcPct val="90000"/>
              </a:lnSpc>
              <a:buFontTx/>
              <a:buNone/>
            </a:pPr>
            <a:r>
              <a:rPr lang="tr-TR" sz="2000" b="1" smtClean="0"/>
              <a:t>	</a:t>
            </a:r>
          </a:p>
          <a:p>
            <a:pPr algn="just" eaLnBrk="1" hangingPunct="1">
              <a:lnSpc>
                <a:spcPct val="90000"/>
              </a:lnSpc>
              <a:buFontTx/>
              <a:buNone/>
            </a:pPr>
            <a:r>
              <a:rPr lang="tr-TR" sz="2000" b="1" smtClean="0"/>
              <a:t>	4. Kurşun: </a:t>
            </a:r>
            <a:r>
              <a:rPr lang="tr-TR" sz="2000" smtClean="0"/>
              <a:t>Özel bir tadı ve kokusu olmayan mavimsi gri renkli bir metaldir. Çevreye yayılmış bulunan kurşun kendiliğinden parçalanmaz, havada 10 gün asılı kalabilir, topraktaki kurşunun çoğu havadan kaynaklanır. Kurşun toprak partiküllerine yapışır, topraktaki kurşun asidik ve yumuşak olmadıkça yeraltı ve içme sularına karışmaz. Toprak ve suda uzun süre kalabilir. </a:t>
            </a:r>
          </a:p>
          <a:p>
            <a:pPr algn="just" eaLnBrk="1" hangingPunct="1">
              <a:lnSpc>
                <a:spcPct val="90000"/>
              </a:lnSpc>
            </a:pPr>
            <a:endParaRPr lang="tr-TR" sz="2000" smtClean="0"/>
          </a:p>
          <a:p>
            <a:pPr algn="just" eaLnBrk="1" hangingPunct="1">
              <a:lnSpc>
                <a:spcPct val="90000"/>
              </a:lnSpc>
              <a:buFontTx/>
              <a:buNone/>
            </a:pPr>
            <a:r>
              <a:rPr lang="tr-TR" sz="2000" b="1" smtClean="0"/>
              <a:t>	5.Cıva: </a:t>
            </a:r>
            <a:r>
              <a:rPr lang="tr-TR" sz="2000" smtClean="0"/>
              <a:t>Parlak, gümüş beyazı renkte, kokusuz bir sıvıdır. Isıtıldığında kokusuz bir gaz halini alır. İnorganik tuzları oluşturmak üzere klor, sülfür ve oksijenle bileşik oluşturabilir. Çevreye yayılan cıva hava, toprak ve suda bulunabilir. Solunum ve sindirim yoluyla vücuda alınabilir. Sinir sistemi cıvanın tüm formlarına karşı çok duyarlıdır. Yüksek miktarlarda maruziyet beyinde, böbreklerde ve fetus gelişiminde kalıcı zararlara neden olabilir </a:t>
            </a:r>
          </a:p>
          <a:p>
            <a:pPr algn="just" eaLnBrk="1" hangingPunct="1">
              <a:lnSpc>
                <a:spcPct val="90000"/>
              </a:lnSpc>
              <a:buFontTx/>
              <a:buNone/>
            </a:pPr>
            <a:r>
              <a:rPr lang="tr-TR" sz="2000" b="1" smtClean="0"/>
              <a:t>	</a:t>
            </a:r>
          </a:p>
          <a:p>
            <a:pPr algn="just" eaLnBrk="1" hangingPunct="1">
              <a:lnSpc>
                <a:spcPct val="90000"/>
              </a:lnSpc>
              <a:buFontTx/>
              <a:buNone/>
            </a:pPr>
            <a:r>
              <a:rPr lang="tr-TR" sz="2000" b="1" smtClean="0"/>
              <a:t>	6.</a:t>
            </a:r>
            <a:r>
              <a:rPr lang="tr-TR" sz="2000" smtClean="0"/>
              <a:t> </a:t>
            </a:r>
            <a:r>
              <a:rPr lang="tr-TR" sz="2000" b="1" smtClean="0"/>
              <a:t>Berilyum</a:t>
            </a:r>
            <a:r>
              <a:rPr lang="tr-TR" sz="2000" smtClean="0"/>
              <a:t>: Ağır metal olmamasına karşın hayli toksik elementtir. Uzun süreli maruz kalmayla zatürreye varan hastalıklara neden olur. </a:t>
            </a:r>
          </a:p>
          <a:p>
            <a:pPr algn="just" eaLnBrk="1" hangingPunct="1">
              <a:lnSpc>
                <a:spcPct val="90000"/>
              </a:lnSpc>
            </a:pPr>
            <a:endParaRPr lang="tr-TR" sz="2000" smtClean="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type="body" idx="4294967295"/>
          </p:nvPr>
        </p:nvSpPr>
        <p:spPr>
          <a:xfrm>
            <a:off x="457200" y="404813"/>
            <a:ext cx="8229600" cy="5726112"/>
          </a:xfrm>
        </p:spPr>
        <p:txBody>
          <a:bodyPr/>
          <a:lstStyle/>
          <a:p>
            <a:pPr algn="ctr" eaLnBrk="1" hangingPunct="1">
              <a:buFontTx/>
              <a:buNone/>
            </a:pPr>
            <a:r>
              <a:rPr lang="tr-TR" sz="2400" b="1" smtClean="0"/>
              <a:t>Toksik İnorganik Maddeler</a:t>
            </a:r>
          </a:p>
          <a:p>
            <a:pPr eaLnBrk="1" hangingPunct="1">
              <a:buFontTx/>
              <a:buNone/>
            </a:pPr>
            <a:r>
              <a:rPr lang="tr-TR" sz="2000" b="1" smtClean="0"/>
              <a:t>1. Siyanür:</a:t>
            </a:r>
            <a:r>
              <a:rPr lang="tr-TR" sz="2000" smtClean="0"/>
              <a:t> Siyanür, hidrojen siyanür (HCN), sodyum siyanür (NaCN) ve potasyum siyanür (KCN) gibi bileşikler halinde ya da serbest olarak bulunur. HCN, renksiz bir gazdır, keskin ve bayıltıcı, bademe benzer bir kokusu vardır. Beyaz katı maddeler olan sodyum ve potasyum siyanür ise nemli havada aynı keskin kokuyu yayar. Havada daha çok gaz formunda hidrojen siyanür olarak bulunan siyanür küçük miktarda ince toz partikülleri olarak da bulunabilir. HCN havada 1-3 yılda yarılanır. Su yüzeyinde bulunan siyanür de HCN formuna dönüşür ve buharlaşır. </a:t>
            </a:r>
          </a:p>
          <a:p>
            <a:pPr algn="just" eaLnBrk="1" hangingPunct="1"/>
            <a:endParaRPr lang="tr-TR" sz="2000" smtClean="0"/>
          </a:p>
          <a:p>
            <a:pPr algn="just" eaLnBrk="1" hangingPunct="1">
              <a:buFontTx/>
              <a:buNone/>
            </a:pPr>
            <a:r>
              <a:rPr lang="tr-TR" sz="2000" b="1" smtClean="0"/>
              <a:t>2</a:t>
            </a:r>
            <a:r>
              <a:rPr lang="tr-TR" sz="2000" smtClean="0"/>
              <a:t>- </a:t>
            </a:r>
            <a:r>
              <a:rPr lang="tr-TR" sz="2000" b="1" smtClean="0"/>
              <a:t>Karbon monoksit(CO)</a:t>
            </a:r>
            <a:r>
              <a:rPr lang="tr-TR" sz="2000" smtClean="0"/>
              <a:t> CO soluma yoluyla akciğerlere ulaşır. Oradan kana karışır. Kandaki hemoglobinle tepkimeye girerek oksihemoglobini karboksihemoglobine çevirir. Karboksihemoglobin oksihemoglobinden daha kararlı olduğundan hemoglobinin oksijeni vücut dokularına taşıması engellenmiş olur.</a:t>
            </a:r>
          </a:p>
          <a:p>
            <a:pPr algn="just" eaLnBrk="1" hangingPunct="1">
              <a:buFontTx/>
              <a:buNone/>
            </a:pPr>
            <a:r>
              <a:rPr lang="tr-TR" sz="2000" smtClean="0"/>
              <a:t>	O</a:t>
            </a:r>
            <a:r>
              <a:rPr lang="tr-TR" sz="2000" baseline="-25000" smtClean="0"/>
              <a:t>2</a:t>
            </a:r>
            <a:r>
              <a:rPr lang="tr-TR" sz="2000" smtClean="0"/>
              <a:t>Hb+ CO </a:t>
            </a:r>
            <a:r>
              <a:rPr lang="tr-TR" sz="2000" smtClean="0">
                <a:sym typeface="Wingdings" pitchFamily="2" charset="2"/>
              </a:rPr>
              <a:t></a:t>
            </a:r>
            <a:r>
              <a:rPr lang="tr-TR" sz="2000" smtClean="0"/>
              <a:t>  COHb + O</a:t>
            </a:r>
            <a:r>
              <a:rPr lang="tr-TR" sz="2000" baseline="-25000" smtClean="0"/>
              <a:t>2</a:t>
            </a:r>
            <a:r>
              <a:rPr lang="tr-TR" sz="2000" smtClean="0"/>
              <a:t>           </a:t>
            </a:r>
          </a:p>
          <a:p>
            <a:pPr algn="just" eaLnBrk="1" hangingPunct="1">
              <a:buFontTx/>
              <a:buNone/>
            </a:pPr>
            <a:endParaRPr lang="tr-TR" sz="2000" b="1" smtClean="0"/>
          </a:p>
          <a:p>
            <a:pPr algn="just" eaLnBrk="1" hangingPunct="1">
              <a:buFontTx/>
              <a:buNone/>
            </a:pPr>
            <a:r>
              <a:rPr lang="tr-TR" sz="2000" b="1" smtClean="0"/>
              <a:t>3-Azot Oksitler: CO e benzer toksik etki gösterir. </a:t>
            </a:r>
          </a:p>
          <a:p>
            <a:pPr eaLnBrk="1" hangingPunct="1"/>
            <a:endParaRPr lang="tr-TR" sz="2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28600" y="228600"/>
            <a:ext cx="8915400" cy="6188075"/>
          </a:xfrm>
          <a:prstGeom prst="rect">
            <a:avLst/>
          </a:prstGeom>
          <a:noFill/>
          <a:ln w="9525">
            <a:noFill/>
            <a:miter lim="800000"/>
            <a:headEnd/>
            <a:tailEnd/>
          </a:ln>
        </p:spPr>
        <p:txBody>
          <a:bodyPr>
            <a:spAutoFit/>
          </a:bodyPr>
          <a:lstStyle/>
          <a:p>
            <a:pPr>
              <a:spcBef>
                <a:spcPct val="50000"/>
              </a:spcBef>
            </a:pPr>
            <a:r>
              <a:rPr lang="tr-TR" sz="2000"/>
              <a:t>Çevre kirliliği, çevre sorunları kapsamında ele alınmaktadır. Çevre kirliliği ilk defa 1869 yılında Massachusetts (ABD) Halk Sağlığı Komitesince ele alınmış ve bu konuda çok önemli bir bildiri yayınlanmıştır. Bu bildiride her insanın (ama sadece insanın değil bütün canlıların</a:t>
            </a:r>
            <a:r>
              <a:rPr lang="tr-TR" sz="2000">
                <a:sym typeface="Wingdings" pitchFamily="2" charset="2"/>
              </a:rPr>
              <a:t>)</a:t>
            </a:r>
            <a:r>
              <a:rPr lang="tr-TR" sz="2000"/>
              <a:t> temiz havaya, suya ve toprağa ihtiyacı olduğu, bunların kirletilmemesi gerektiği belirtilmiştir.</a:t>
            </a:r>
          </a:p>
          <a:p>
            <a:pPr>
              <a:spcBef>
                <a:spcPct val="50000"/>
              </a:spcBef>
            </a:pPr>
            <a:endParaRPr lang="tr-TR" sz="2000"/>
          </a:p>
          <a:p>
            <a:pPr>
              <a:spcBef>
                <a:spcPct val="50000"/>
              </a:spcBef>
            </a:pPr>
            <a:r>
              <a:rPr lang="tr-TR" sz="2000"/>
              <a:t>Bu bildiriden sonra çeşitli ülke ve kuruluşlarca da bir çok bildiri, yönetmelik, standart veya kanun adı altında birçok uygulama hayata geçirilmeye çalışılsa da başarılı olunamamıştır.</a:t>
            </a:r>
          </a:p>
          <a:p>
            <a:pPr>
              <a:spcBef>
                <a:spcPct val="50000"/>
              </a:spcBef>
            </a:pPr>
            <a:endParaRPr lang="tr-TR" sz="2000"/>
          </a:p>
          <a:p>
            <a:pPr>
              <a:spcBef>
                <a:spcPct val="50000"/>
              </a:spcBef>
            </a:pPr>
            <a:r>
              <a:rPr lang="tr-TR" sz="2000"/>
              <a:t>Bunun en önemli nedeni çevre kirliliğini önlemede alınması istenen tedbirlerin bir çoğu insan alışkanlıklarına, lüksüne ve teknolojinin kullanımına kısmi olarak ters düşebilmektedir.</a:t>
            </a:r>
          </a:p>
          <a:p>
            <a:pPr>
              <a:spcBef>
                <a:spcPct val="50000"/>
              </a:spcBef>
            </a:pPr>
            <a:endParaRPr lang="tr-TR" sz="2000"/>
          </a:p>
          <a:p>
            <a:pPr>
              <a:spcBef>
                <a:spcPct val="50000"/>
              </a:spcBef>
            </a:pPr>
            <a:r>
              <a:rPr lang="tr-TR" sz="2000"/>
              <a:t>Ancak insanı alışkanlıklarından vazgeçirmek her ne kadar güç olsa da bilimin dediğini yapmak zorundayız, yoksa dünyamız sadece insanlar için değil tüm canlılar için yaşanamaz hale gelecektir.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5 Metin kutusu"/>
          <p:cNvSpPr txBox="1">
            <a:spLocks noChangeArrowheads="1"/>
          </p:cNvSpPr>
          <p:nvPr/>
        </p:nvSpPr>
        <p:spPr bwMode="auto">
          <a:xfrm>
            <a:off x="428625" y="5500688"/>
            <a:ext cx="8215313" cy="1200150"/>
          </a:xfrm>
          <a:prstGeom prst="rect">
            <a:avLst/>
          </a:prstGeom>
          <a:noFill/>
          <a:ln w="9525">
            <a:noFill/>
            <a:miter lim="800000"/>
            <a:headEnd/>
            <a:tailEnd/>
          </a:ln>
        </p:spPr>
        <p:txBody>
          <a:bodyPr>
            <a:spAutoFit/>
          </a:bodyPr>
          <a:lstStyle/>
          <a:p>
            <a:r>
              <a:rPr lang="tr-TR">
                <a:latin typeface="Calibri" pitchFamily="34" charset="0"/>
                <a:cs typeface="Arial" charset="0"/>
              </a:rPr>
              <a:t>Karbon çevriminin ilk adımı yeşil bitkilerin karbondioksidi atmosferden bünyelerine almasıyla başlar. Güneş enerjisi yardımıyla meydana gelen fotosentez ile CO2, karbonhidratlar olarak bilinen basit gıda bileşiklerine çevrilir. Bitkiler bu bileşikleri daha sonra diğer kompleks bileşikler olan protein ve yağlara çevirebilirler.</a:t>
            </a:r>
          </a:p>
        </p:txBody>
      </p:sp>
      <p:pic>
        <p:nvPicPr>
          <p:cNvPr id="22531" name="Picture 3" descr="Resim9"/>
          <p:cNvPicPr>
            <a:picLocks noGrp="1" noChangeAspect="1" noChangeArrowheads="1"/>
          </p:cNvPicPr>
          <p:nvPr>
            <p:ph idx="4294967295"/>
          </p:nvPr>
        </p:nvPicPr>
        <p:blipFill>
          <a:blip r:embed="rId2" cstate="print"/>
          <a:srcRect/>
          <a:stretch>
            <a:fillRect/>
          </a:stretch>
        </p:blipFill>
        <p:spPr>
          <a:xfrm>
            <a:off x="642938" y="714375"/>
            <a:ext cx="8001000" cy="4786313"/>
          </a:xfrm>
        </p:spPr>
      </p:pic>
      <p:sp>
        <p:nvSpPr>
          <p:cNvPr id="22532" name="9 Metin kutusu"/>
          <p:cNvSpPr txBox="1">
            <a:spLocks noChangeArrowheads="1"/>
          </p:cNvSpPr>
          <p:nvPr/>
        </p:nvSpPr>
        <p:spPr bwMode="auto">
          <a:xfrm>
            <a:off x="714375" y="285750"/>
            <a:ext cx="3571875" cy="369888"/>
          </a:xfrm>
          <a:prstGeom prst="rect">
            <a:avLst/>
          </a:prstGeom>
          <a:noFill/>
          <a:ln w="9525">
            <a:noFill/>
            <a:miter lim="800000"/>
            <a:headEnd/>
            <a:tailEnd/>
          </a:ln>
        </p:spPr>
        <p:txBody>
          <a:bodyPr>
            <a:spAutoFit/>
          </a:bodyPr>
          <a:lstStyle/>
          <a:p>
            <a:r>
              <a:rPr lang="tr-TR">
                <a:latin typeface="Calibri" pitchFamily="34" charset="0"/>
                <a:cs typeface="Arial" charset="0"/>
              </a:rPr>
              <a:t>KARBON ÇEVRİMİ</a:t>
            </a: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body" idx="4294967295"/>
          </p:nvPr>
        </p:nvSpPr>
        <p:spPr>
          <a:xfrm>
            <a:off x="457200" y="152400"/>
            <a:ext cx="8686800" cy="5978525"/>
          </a:xfrm>
        </p:spPr>
        <p:txBody>
          <a:bodyPr/>
          <a:lstStyle/>
          <a:p>
            <a:pPr algn="ctr" eaLnBrk="1" hangingPunct="1">
              <a:lnSpc>
                <a:spcPct val="90000"/>
              </a:lnSpc>
              <a:buFontTx/>
              <a:buNone/>
            </a:pPr>
            <a:r>
              <a:rPr lang="tr-TR" sz="2400" b="1" smtClean="0"/>
              <a:t>Diğer Toksik İnorganik Maddeler</a:t>
            </a:r>
          </a:p>
          <a:p>
            <a:pPr algn="just" eaLnBrk="1" hangingPunct="1">
              <a:lnSpc>
                <a:spcPct val="90000"/>
              </a:lnSpc>
            </a:pPr>
            <a:r>
              <a:rPr lang="tr-TR" sz="2000" b="1" smtClean="0"/>
              <a:t>Hidrojen halojenürler:</a:t>
            </a:r>
            <a:r>
              <a:rPr lang="tr-TR" sz="2000" smtClean="0"/>
              <a:t>HF, HCl:</a:t>
            </a:r>
          </a:p>
          <a:p>
            <a:pPr algn="just" eaLnBrk="1" hangingPunct="1">
              <a:lnSpc>
                <a:spcPct val="90000"/>
              </a:lnSpc>
            </a:pPr>
            <a:r>
              <a:rPr lang="tr-TR" sz="2000" b="1" smtClean="0"/>
              <a:t>İnorganik Silisyum Bileşikleri:</a:t>
            </a:r>
            <a:r>
              <a:rPr lang="tr-TR" sz="2000" smtClean="0"/>
              <a:t>SiO</a:t>
            </a:r>
            <a:r>
              <a:rPr lang="tr-TR" sz="2000" baseline="-25000" smtClean="0"/>
              <a:t>2, </a:t>
            </a:r>
            <a:r>
              <a:rPr lang="tr-TR" sz="2000" smtClean="0"/>
              <a:t>SiH</a:t>
            </a:r>
            <a:r>
              <a:rPr lang="tr-TR" sz="2000" baseline="-25000" smtClean="0"/>
              <a:t>4</a:t>
            </a:r>
            <a:endParaRPr lang="tr-TR" sz="2000" smtClean="0"/>
          </a:p>
          <a:p>
            <a:pPr algn="just" eaLnBrk="1" hangingPunct="1">
              <a:lnSpc>
                <a:spcPct val="90000"/>
              </a:lnSpc>
            </a:pPr>
            <a:r>
              <a:rPr lang="tr-TR" sz="2000" b="1" smtClean="0"/>
              <a:t>Asbest</a:t>
            </a:r>
          </a:p>
          <a:p>
            <a:pPr algn="just" eaLnBrk="1" hangingPunct="1">
              <a:lnSpc>
                <a:spcPct val="90000"/>
              </a:lnSpc>
            </a:pPr>
            <a:r>
              <a:rPr lang="tr-TR" sz="2000" b="1" smtClean="0"/>
              <a:t>İnorganik Fosfor Bileşikleri:</a:t>
            </a:r>
            <a:r>
              <a:rPr lang="tr-TR" sz="2000" smtClean="0"/>
              <a:t>Fosfin, Fosfor pentaoksit</a:t>
            </a:r>
          </a:p>
          <a:p>
            <a:pPr algn="just" eaLnBrk="1" hangingPunct="1">
              <a:lnSpc>
                <a:spcPct val="90000"/>
              </a:lnSpc>
            </a:pPr>
            <a:r>
              <a:rPr lang="tr-TR" sz="2000" b="1" smtClean="0"/>
              <a:t>İnorganik Kükürt Bileşikleri: </a:t>
            </a:r>
            <a:r>
              <a:rPr lang="tr-TR" sz="2000" smtClean="0"/>
              <a:t>H</a:t>
            </a:r>
            <a:r>
              <a:rPr lang="tr-TR" sz="2000" baseline="-25000" smtClean="0"/>
              <a:t>2</a:t>
            </a:r>
            <a:r>
              <a:rPr lang="tr-TR" sz="2000" smtClean="0"/>
              <a:t>S, SO</a:t>
            </a:r>
            <a:r>
              <a:rPr lang="tr-TR" sz="2000" baseline="-25000" smtClean="0"/>
              <a:t>2</a:t>
            </a:r>
          </a:p>
          <a:p>
            <a:pPr algn="ctr" eaLnBrk="1" hangingPunct="1">
              <a:lnSpc>
                <a:spcPct val="90000"/>
              </a:lnSpc>
              <a:buFontTx/>
              <a:buNone/>
            </a:pPr>
            <a:r>
              <a:rPr lang="tr-TR" sz="2800" b="1" smtClean="0"/>
              <a:t>Organometalik Bileşikler</a:t>
            </a:r>
          </a:p>
          <a:p>
            <a:pPr algn="just" eaLnBrk="1" hangingPunct="1">
              <a:lnSpc>
                <a:spcPct val="90000"/>
              </a:lnSpc>
              <a:buFontTx/>
              <a:buNone/>
            </a:pPr>
            <a:r>
              <a:rPr lang="tr-TR" sz="2800" smtClean="0"/>
              <a:t>	Tetraetil Kurşun: Motordaki vuruntuyu engellemek için benzine katılır. Temas ve solumayla vücuda girebilir. Vücuttaki inorganik bileşiklerle çeşitli tepkimelere neden olur. Merkezi sinir sistemini etkiler. </a:t>
            </a:r>
          </a:p>
          <a:p>
            <a:pPr algn="ctr" eaLnBrk="1" hangingPunct="1">
              <a:lnSpc>
                <a:spcPct val="90000"/>
              </a:lnSpc>
              <a:buFontTx/>
              <a:buNone/>
            </a:pPr>
            <a:r>
              <a:rPr lang="tr-TR" sz="2800" b="1" smtClean="0"/>
              <a:t>Organik bileşikler</a:t>
            </a:r>
          </a:p>
          <a:p>
            <a:pPr algn="just" eaLnBrk="1" hangingPunct="1">
              <a:lnSpc>
                <a:spcPct val="90000"/>
              </a:lnSpc>
              <a:buFontTx/>
              <a:buNone/>
            </a:pPr>
            <a:r>
              <a:rPr lang="tr-TR" sz="2800" smtClean="0"/>
              <a:t>	Alkanlar, alkenler, benzen , toluen , Naftalin, poliaromatik hidrokarbonlar </a:t>
            </a:r>
          </a:p>
          <a:p>
            <a:pPr algn="just" eaLnBrk="1" hangingPunct="1">
              <a:lnSpc>
                <a:spcPct val="90000"/>
              </a:lnSpc>
            </a:pPr>
            <a:endParaRPr lang="tr-TR" sz="2000" smtClean="0"/>
          </a:p>
          <a:p>
            <a:pPr algn="just" eaLnBrk="1" hangingPunct="1">
              <a:lnSpc>
                <a:spcPct val="90000"/>
              </a:lnSpc>
            </a:pPr>
            <a:endParaRPr lang="tr-TR" sz="2000" smtClean="0"/>
          </a:p>
          <a:p>
            <a:pPr eaLnBrk="1" hangingPunct="1">
              <a:lnSpc>
                <a:spcPct val="90000"/>
              </a:lnSpc>
            </a:pPr>
            <a:endParaRPr lang="tr-TR" sz="2800" smtClean="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idx="4294967295"/>
          </p:nvPr>
        </p:nvSpPr>
        <p:spPr>
          <a:xfrm>
            <a:off x="457200" y="225425"/>
            <a:ext cx="8229600" cy="533400"/>
          </a:xfrm>
        </p:spPr>
        <p:txBody>
          <a:bodyPr/>
          <a:lstStyle/>
          <a:p>
            <a:pPr eaLnBrk="1" hangingPunct="1"/>
            <a:r>
              <a:rPr lang="tr-TR" sz="3200" b="1" smtClean="0"/>
              <a:t>Hedef Organ Toksikliği</a:t>
            </a:r>
            <a:endParaRPr lang="en-US" sz="3200" b="1" smtClean="0"/>
          </a:p>
        </p:txBody>
      </p:sp>
      <p:pic>
        <p:nvPicPr>
          <p:cNvPr id="206851" name="Picture 4" descr="Resim62"/>
          <p:cNvPicPr>
            <a:picLocks noChangeAspect="1" noChangeArrowheads="1"/>
          </p:cNvPicPr>
          <p:nvPr/>
        </p:nvPicPr>
        <p:blipFill>
          <a:blip r:embed="rId2" cstate="print"/>
          <a:srcRect/>
          <a:stretch>
            <a:fillRect/>
          </a:stretch>
        </p:blipFill>
        <p:spPr bwMode="auto">
          <a:xfrm>
            <a:off x="492125" y="1141413"/>
            <a:ext cx="8161338" cy="457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4"/>
          <p:cNvSpPr>
            <a:spLocks noGrp="1" noChangeArrowheads="1"/>
          </p:cNvSpPr>
          <p:nvPr>
            <p:ph type="ctrTitle"/>
          </p:nvPr>
        </p:nvSpPr>
        <p:spPr/>
        <p:txBody>
          <a:bodyPr/>
          <a:lstStyle/>
          <a:p>
            <a:pPr eaLnBrk="1" hangingPunct="1"/>
            <a:r>
              <a:rPr lang="tr-TR" smtClean="0"/>
              <a:t>GÜRÜLTÜ KİRLİLİĞİ ve ÇEVRE</a:t>
            </a:r>
          </a:p>
        </p:txBody>
      </p:sp>
      <p:sp>
        <p:nvSpPr>
          <p:cNvPr id="207875" name="Rectangle 5"/>
          <p:cNvSpPr>
            <a:spLocks noGrp="1" noChangeArrowheads="1"/>
          </p:cNvSpPr>
          <p:nvPr>
            <p:ph type="subTitle" idx="1"/>
          </p:nvPr>
        </p:nvSpPr>
        <p:spPr/>
        <p:txBody>
          <a:bodyPr/>
          <a:lstStyle/>
          <a:p>
            <a:pPr eaLnBrk="1" hangingPunct="1"/>
            <a:r>
              <a:rPr lang="tr-TR" smtClean="0"/>
              <a:t>(X. Bölüm)</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sz="half" idx="2"/>
          </p:nvPr>
        </p:nvSpPr>
        <p:spPr>
          <a:xfrm>
            <a:off x="2071688" y="1857375"/>
            <a:ext cx="5829300" cy="2857500"/>
          </a:xfrm>
        </p:spPr>
        <p:txBody>
          <a:bodyPr>
            <a:normAutofit fontScale="62500" lnSpcReduction="20000"/>
          </a:bodyPr>
          <a:lstStyle/>
          <a:p>
            <a:pPr>
              <a:buFontTx/>
              <a:buNone/>
              <a:defRPr/>
            </a:pPr>
            <a:r>
              <a:rPr lang="tr-TR" sz="3600" b="1" i="1" dirty="0" smtClean="0"/>
              <a:t> </a:t>
            </a:r>
            <a:endParaRPr lang="tr-TR" sz="3600" dirty="0" smtClean="0"/>
          </a:p>
          <a:p>
            <a:pPr>
              <a:buFontTx/>
              <a:buNone/>
              <a:defRPr/>
            </a:pPr>
            <a:r>
              <a:rPr lang="tr-TR" sz="5100" i="1" dirty="0" smtClean="0"/>
              <a:t>  "Bir gün gelecek insanlar kolera ve veba gibi gürültüye karşı da amansız bir mücadele verecekler."</a:t>
            </a:r>
          </a:p>
          <a:p>
            <a:pPr>
              <a:buFontTx/>
              <a:buNone/>
              <a:defRPr/>
            </a:pPr>
            <a:r>
              <a:rPr lang="tr-TR" sz="3200" b="1" i="1" dirty="0" smtClean="0"/>
              <a:t> </a:t>
            </a:r>
            <a:endParaRPr lang="tr-TR" sz="3200" i="1" dirty="0" smtClean="0"/>
          </a:p>
          <a:p>
            <a:pPr>
              <a:buFontTx/>
              <a:buNone/>
              <a:defRPr/>
            </a:pPr>
            <a:r>
              <a:rPr lang="tr-TR" dirty="0" smtClean="0"/>
              <a:t>                                           </a:t>
            </a:r>
          </a:p>
          <a:p>
            <a:pPr>
              <a:defRPr/>
            </a:pPr>
            <a:endParaRPr lang="tr-TR" dirty="0"/>
          </a:p>
        </p:txBody>
      </p:sp>
      <p:sp>
        <p:nvSpPr>
          <p:cNvPr id="7" name="6 Dikdörtgen"/>
          <p:cNvSpPr/>
          <p:nvPr/>
        </p:nvSpPr>
        <p:spPr>
          <a:xfrm>
            <a:off x="4857750" y="4357688"/>
            <a:ext cx="3230563" cy="461962"/>
          </a:xfrm>
          <a:prstGeom prst="rect">
            <a:avLst/>
          </a:prstGeom>
        </p:spPr>
        <p:txBody>
          <a:bodyPr wrap="none">
            <a:spAutoFit/>
          </a:bodyPr>
          <a:lstStyle/>
          <a:p>
            <a:pPr>
              <a:defRPr/>
            </a:pPr>
            <a:r>
              <a:rPr lang="tr-TR" sz="2400" i="1" kern="0" dirty="0">
                <a:solidFill>
                  <a:srgbClr val="002060"/>
                </a:solidFill>
                <a:latin typeface="Arial"/>
              </a:rPr>
              <a:t>Robert KOCH </a:t>
            </a:r>
            <a:r>
              <a:rPr lang="tr-TR" sz="2400" i="1" dirty="0">
                <a:solidFill>
                  <a:srgbClr val="002060"/>
                </a:solidFill>
                <a:latin typeface="Arial" pitchFamily="34" charset="0"/>
                <a:cs typeface="Arial" pitchFamily="34" charset="0"/>
              </a:rPr>
              <a:t>(1910)</a:t>
            </a:r>
            <a:r>
              <a:rPr lang="tr-TR" sz="2400" i="1" kern="0" dirty="0">
                <a:solidFill>
                  <a:srgbClr val="002060"/>
                </a:solidFill>
                <a:latin typeface="Arial" pitchFamily="34" charset="0"/>
                <a:cs typeface="Arial" pitchFamily="34" charset="0"/>
              </a:rPr>
              <a:t> </a:t>
            </a:r>
            <a:endParaRPr lang="tr-TR" i="1" dirty="0">
              <a:solidFill>
                <a:srgbClr val="002060"/>
              </a:solidFill>
              <a:latin typeface="Arial" pitchFamily="34" charset="0"/>
              <a:cs typeface="Arial" pitchFamily="34" charset="0"/>
            </a:endParaRPr>
          </a:p>
        </p:txBody>
      </p:sp>
      <p:pic>
        <p:nvPicPr>
          <p:cNvPr id="9" name="The_Last_Of_The_Mohicans-TheKiss.mp3">
            <a:hlinkClick r:id="" action="ppaction://media"/>
          </p:cNvPr>
          <p:cNvPicPr>
            <a:picLocks noRot="1" noChangeAspect="1"/>
          </p:cNvPicPr>
          <p:nvPr>
            <a:audioFile r:link="rId1"/>
          </p:nvPr>
        </p:nvPicPr>
        <p:blipFill>
          <a:blip r:embed="rId3" cstate="print"/>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7" dur="20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9" dur="200"/>
                                        <p:tgtEl>
                                          <p:spTgt spid="6">
                                            <p:txEl>
                                              <p:pRg st="1" end="1"/>
                                            </p:txEl>
                                          </p:spTgt>
                                        </p:tgtEl>
                                        <p:attrNameLst>
                                          <p:attrName>fill.type</p:attrName>
                                        </p:attrNameLst>
                                      </p:cBhvr>
                                      <p:to>
                                        <p:strVal val="solid"/>
                                      </p:to>
                                    </p:set>
                                  </p:childTnLst>
                                </p:cTn>
                              </p:par>
                            </p:childTnLst>
                          </p:cTn>
                        </p:par>
                        <p:par>
                          <p:cTn id="10" fill="hold">
                            <p:stCondLst>
                              <p:cond delay="8500"/>
                            </p:stCondLst>
                            <p:childTnLst>
                              <p:par>
                                <p:cTn id="11" presetID="7"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3000" fill="hold"/>
                                        <p:tgtEl>
                                          <p:spTgt spid="7"/>
                                        </p:tgtEl>
                                        <p:attrNameLst>
                                          <p:attrName>ppt_x</p:attrName>
                                        </p:attrNameLst>
                                      </p:cBhvr>
                                      <p:tavLst>
                                        <p:tav tm="0">
                                          <p:val>
                                            <p:strVal val="#ppt_x"/>
                                          </p:val>
                                        </p:tav>
                                        <p:tav tm="100000">
                                          <p:val>
                                            <p:strVal val="#ppt_x"/>
                                          </p:val>
                                        </p:tav>
                                      </p:tavLst>
                                    </p:anim>
                                    <p:anim calcmode="lin" valueType="num">
                                      <p:cBhvr additive="base">
                                        <p:cTn id="14" dur="3000" fill="hold"/>
                                        <p:tgtEl>
                                          <p:spTgt spid="7"/>
                                        </p:tgtEl>
                                        <p:attrNameLst>
                                          <p:attrName>ppt_y</p:attrName>
                                        </p:attrNameLst>
                                      </p:cBhvr>
                                      <p:tavLst>
                                        <p:tav tm="0">
                                          <p:val>
                                            <p:strVal val="1+#ppt_h/2"/>
                                          </p:val>
                                        </p:tav>
                                        <p:tav tm="100000">
                                          <p:val>
                                            <p:strVal val="#ppt_y"/>
                                          </p:val>
                                        </p:tav>
                                      </p:tavLst>
                                    </p:anim>
                                  </p:childTnLst>
                                </p:cTn>
                              </p:par>
                              <p:par>
                                <p:cTn id="15" presetID="1" presetClass="mediacall" presetSubtype="0" fill="hold" nodeType="withEffect">
                                  <p:stCondLst>
                                    <p:cond delay="0"/>
                                  </p:stCondLst>
                                  <p:childTnLst>
                                    <p:cmd type="call" cmd="playFrom(0.0)">
                                      <p:cBhvr>
                                        <p:cTn id="1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0" showWhenStopped="0">
                <p:cTn id="17" repeatCount="indefinite"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7"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uvarlatılmış Dikdörtgen"/>
          <p:cNvSpPr/>
          <p:nvPr/>
        </p:nvSpPr>
        <p:spPr>
          <a:xfrm>
            <a:off x="428625" y="214313"/>
            <a:ext cx="7858125" cy="714375"/>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sz="3600" b="1" dirty="0">
              <a:solidFill>
                <a:srgbClr val="FF0000"/>
              </a:solidFill>
              <a:latin typeface="Baskerville Old Face" pitchFamily="18" charset="0"/>
            </a:endParaRPr>
          </a:p>
          <a:p>
            <a:pPr>
              <a:defRPr/>
            </a:pPr>
            <a:r>
              <a:rPr lang="tr-TR" sz="3600" b="1" dirty="0">
                <a:solidFill>
                  <a:srgbClr val="FF0000"/>
                </a:solidFill>
                <a:latin typeface="Baskerville Old Face" pitchFamily="18" charset="0"/>
              </a:rPr>
              <a:t>  Çağımızın Sinsi Hastalığı GÜRÜLTÜ</a:t>
            </a:r>
            <a:r>
              <a:rPr lang="tr-TR" sz="3600" b="1" dirty="0">
                <a:solidFill>
                  <a:srgbClr val="FF0000"/>
                </a:solidFill>
              </a:rPr>
              <a:t/>
            </a:r>
            <a:br>
              <a:rPr lang="tr-TR" sz="3600" b="1" dirty="0">
                <a:solidFill>
                  <a:srgbClr val="FF0000"/>
                </a:solidFill>
              </a:rPr>
            </a:br>
            <a:endParaRPr lang="tr-TR" sz="3600" b="1" dirty="0">
              <a:solidFill>
                <a:srgbClr val="FF0000"/>
              </a:solidFill>
            </a:endParaRPr>
          </a:p>
        </p:txBody>
      </p:sp>
      <p:pic>
        <p:nvPicPr>
          <p:cNvPr id="12" name="Picture 2"/>
          <p:cNvPicPr>
            <a:picLocks noChangeAspect="1" noChangeArrowheads="1"/>
          </p:cNvPicPr>
          <p:nvPr/>
        </p:nvPicPr>
        <p:blipFill>
          <a:blip r:embed="rId3" cstate="print"/>
          <a:srcRect/>
          <a:stretch>
            <a:fillRect/>
          </a:stretch>
        </p:blipFill>
        <p:spPr bwMode="auto">
          <a:xfrm>
            <a:off x="5072063" y="4357688"/>
            <a:ext cx="1209675" cy="714375"/>
          </a:xfrm>
          <a:prstGeom prst="rect">
            <a:avLst/>
          </a:prstGeom>
          <a:noFill/>
          <a:ln w="9525">
            <a:noFill/>
            <a:miter lim="800000"/>
            <a:headEnd/>
            <a:tailEnd/>
          </a:ln>
        </p:spPr>
      </p:pic>
      <p:sp>
        <p:nvSpPr>
          <p:cNvPr id="14" name="13 Dikdörtgen"/>
          <p:cNvSpPr>
            <a:spLocks noChangeArrowheads="1"/>
          </p:cNvSpPr>
          <p:nvPr/>
        </p:nvSpPr>
        <p:spPr bwMode="auto">
          <a:xfrm>
            <a:off x="4143375" y="5429250"/>
            <a:ext cx="2786063" cy="584200"/>
          </a:xfrm>
          <a:prstGeom prst="rect">
            <a:avLst/>
          </a:prstGeom>
          <a:noFill/>
          <a:ln w="9525">
            <a:noFill/>
            <a:miter lim="800000"/>
            <a:headEnd/>
            <a:tailEnd/>
          </a:ln>
        </p:spPr>
        <p:txBody>
          <a:bodyPr>
            <a:spAutoFit/>
          </a:bodyPr>
          <a:lstStyle/>
          <a:p>
            <a:pPr marL="785813" lvl="2" indent="-182563">
              <a:spcBef>
                <a:spcPts val="250"/>
              </a:spcBef>
              <a:buClr>
                <a:srgbClr val="ED3742"/>
              </a:buClr>
              <a:buSzPct val="100000"/>
            </a:pPr>
            <a:r>
              <a:rPr lang="tr-TR" sz="3200" b="1">
                <a:solidFill>
                  <a:srgbClr val="0070C0"/>
                </a:solidFill>
                <a:latin typeface="Verdana" pitchFamily="34" charset="0"/>
              </a:rPr>
              <a:t>Kokmaz</a:t>
            </a:r>
          </a:p>
        </p:txBody>
      </p:sp>
      <p:pic>
        <p:nvPicPr>
          <p:cNvPr id="15" name="Picture 3"/>
          <p:cNvPicPr>
            <a:picLocks noChangeAspect="1" noChangeArrowheads="1"/>
          </p:cNvPicPr>
          <p:nvPr/>
        </p:nvPicPr>
        <p:blipFill>
          <a:blip r:embed="rId4" cstate="print"/>
          <a:srcRect/>
          <a:stretch>
            <a:fillRect/>
          </a:stretch>
        </p:blipFill>
        <p:spPr bwMode="auto">
          <a:xfrm>
            <a:off x="3786188" y="5357813"/>
            <a:ext cx="1000125" cy="814387"/>
          </a:xfrm>
          <a:prstGeom prst="rect">
            <a:avLst/>
          </a:prstGeom>
          <a:noFill/>
          <a:ln w="9525">
            <a:noFill/>
            <a:miter lim="800000"/>
            <a:headEnd/>
            <a:tailEnd/>
          </a:ln>
        </p:spPr>
      </p:pic>
      <p:pic>
        <p:nvPicPr>
          <p:cNvPr id="17" name="16 Resim" descr="http://www.baskent.edu.tr/%7Escanan/sesweb/images/mercek-dalga.jpg"/>
          <p:cNvPicPr>
            <a:picLocks noChangeAspect="1" noChangeArrowheads="1"/>
          </p:cNvPicPr>
          <p:nvPr/>
        </p:nvPicPr>
        <p:blipFill>
          <a:blip r:embed="rId5" cstate="print"/>
          <a:srcRect/>
          <a:stretch>
            <a:fillRect/>
          </a:stretch>
        </p:blipFill>
        <p:spPr bwMode="auto">
          <a:xfrm>
            <a:off x="1857375" y="1285875"/>
            <a:ext cx="5235575" cy="2863850"/>
          </a:xfrm>
          <a:prstGeom prst="rect">
            <a:avLst/>
          </a:prstGeom>
          <a:noFill/>
          <a:ln w="9525">
            <a:noFill/>
            <a:miter lim="800000"/>
            <a:headEnd/>
            <a:tailEnd/>
          </a:ln>
        </p:spPr>
      </p:pic>
      <p:sp>
        <p:nvSpPr>
          <p:cNvPr id="18" name="15 Dikdörtgen"/>
          <p:cNvSpPr>
            <a:spLocks noChangeArrowheads="1"/>
          </p:cNvSpPr>
          <p:nvPr/>
        </p:nvSpPr>
        <p:spPr bwMode="auto">
          <a:xfrm>
            <a:off x="1928813" y="1571625"/>
            <a:ext cx="5000625" cy="2424113"/>
          </a:xfrm>
          <a:prstGeom prst="rect">
            <a:avLst/>
          </a:prstGeom>
          <a:noFill/>
          <a:ln w="9525">
            <a:noFill/>
            <a:miter lim="800000"/>
            <a:headEnd/>
            <a:tailEnd/>
          </a:ln>
        </p:spPr>
        <p:txBody>
          <a:bodyPr>
            <a:spAutoFit/>
          </a:bodyPr>
          <a:lstStyle/>
          <a:p>
            <a:pPr marL="265113" indent="-265113" algn="ctr">
              <a:spcBef>
                <a:spcPts val="250"/>
              </a:spcBef>
              <a:buClr>
                <a:srgbClr val="F07F09"/>
              </a:buClr>
              <a:buSzPct val="80000"/>
            </a:pPr>
            <a:r>
              <a:rPr lang="tr-TR" sz="3200" b="1">
                <a:solidFill>
                  <a:srgbClr val="FFFF00"/>
                </a:solidFill>
                <a:latin typeface="Verdana" pitchFamily="34" charset="0"/>
              </a:rPr>
              <a:t>Havada yayılır </a:t>
            </a:r>
          </a:p>
          <a:p>
            <a:pPr marL="265113" indent="-265113" algn="ctr">
              <a:spcBef>
                <a:spcPts val="250"/>
              </a:spcBef>
              <a:buClr>
                <a:srgbClr val="F07F09"/>
              </a:buClr>
              <a:buSzPct val="80000"/>
            </a:pPr>
            <a:r>
              <a:rPr lang="tr-TR" sz="3200" b="1">
                <a:solidFill>
                  <a:srgbClr val="FFFF00"/>
                </a:solidFill>
                <a:latin typeface="Verdana" pitchFamily="34" charset="0"/>
              </a:rPr>
              <a:t>ama </a:t>
            </a:r>
          </a:p>
          <a:p>
            <a:pPr marL="265113" indent="-265113" algn="ctr">
              <a:spcBef>
                <a:spcPts val="250"/>
              </a:spcBef>
              <a:buClr>
                <a:srgbClr val="F07F09"/>
              </a:buClr>
              <a:buSzPct val="80000"/>
            </a:pPr>
            <a:r>
              <a:rPr lang="tr-TR" sz="3200" b="1">
                <a:solidFill>
                  <a:srgbClr val="FFFF00"/>
                </a:solidFill>
                <a:latin typeface="Verdana" pitchFamily="34" charset="0"/>
              </a:rPr>
              <a:t>Diğer kirleticiler gibi;</a:t>
            </a:r>
          </a:p>
          <a:p>
            <a:pPr marL="265113" indent="-265113">
              <a:spcBef>
                <a:spcPts val="250"/>
              </a:spcBef>
              <a:buClr>
                <a:srgbClr val="F07F09"/>
              </a:buClr>
              <a:buSzPct val="80000"/>
            </a:pPr>
            <a:endParaRPr lang="tr-TR" sz="1600">
              <a:solidFill>
                <a:srgbClr val="FFFF00"/>
              </a:solidFill>
              <a:latin typeface="Verdana" pitchFamily="34" charset="0"/>
            </a:endParaRPr>
          </a:p>
        </p:txBody>
      </p:sp>
      <p:sp>
        <p:nvSpPr>
          <p:cNvPr id="19" name="18 Dikdörtgen"/>
          <p:cNvSpPr>
            <a:spLocks noChangeArrowheads="1"/>
          </p:cNvSpPr>
          <p:nvPr/>
        </p:nvSpPr>
        <p:spPr bwMode="auto">
          <a:xfrm>
            <a:off x="1857375" y="4357688"/>
            <a:ext cx="3143250" cy="584200"/>
          </a:xfrm>
          <a:prstGeom prst="rect">
            <a:avLst/>
          </a:prstGeom>
          <a:noFill/>
          <a:ln w="9525">
            <a:noFill/>
            <a:miter lim="800000"/>
            <a:headEnd/>
            <a:tailEnd/>
          </a:ln>
        </p:spPr>
        <p:txBody>
          <a:bodyPr>
            <a:spAutoFit/>
          </a:bodyPr>
          <a:lstStyle/>
          <a:p>
            <a:pPr marL="785813" lvl="2" indent="-182563">
              <a:spcBef>
                <a:spcPts val="250"/>
              </a:spcBef>
              <a:buClr>
                <a:srgbClr val="ED3742"/>
              </a:buClr>
              <a:buSzPct val="100000"/>
            </a:pPr>
            <a:r>
              <a:rPr lang="tr-TR" sz="3200" b="1">
                <a:solidFill>
                  <a:srgbClr val="0070C0"/>
                </a:solidFill>
                <a:latin typeface="Verdana" pitchFamily="34" charset="0"/>
              </a:rPr>
              <a:t>Görünmez</a:t>
            </a: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18">
                                            <p:txEl>
                                              <p:pRg st="0" end="0"/>
                                            </p:txEl>
                                          </p:spTgt>
                                        </p:tgtEl>
                                        <p:attrNameLst>
                                          <p:attrName>style.visibility</p:attrName>
                                        </p:attrNameLst>
                                      </p:cBhvr>
                                      <p:to>
                                        <p:strVal val="visible"/>
                                      </p:to>
                                    </p:set>
                                    <p:anim calcmode="discrete" valueType="clr">
                                      <p:cBhvr override="childStyle">
                                        <p:cTn id="17" dur="80"/>
                                        <p:tgtEl>
                                          <p:spTgt spid="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8">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8">
                                            <p:txEl>
                                              <p:pRg st="0" end="0"/>
                                            </p:txEl>
                                          </p:spTgt>
                                        </p:tgtEl>
                                        <p:attrNameLst>
                                          <p:attrName>fill.type</p:attrName>
                                        </p:attrNameLst>
                                      </p:cBhvr>
                                      <p:to>
                                        <p:strVal val="solid"/>
                                      </p:to>
                                    </p:set>
                                  </p:childTnLst>
                                </p:cTn>
                              </p:par>
                            </p:childTnLst>
                          </p:cTn>
                        </p:par>
                        <p:par>
                          <p:cTn id="20" fill="hold">
                            <p:stCondLst>
                              <p:cond delay="56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8">
                                            <p:txEl>
                                              <p:pRg st="1" end="1"/>
                                            </p:txEl>
                                          </p:spTgt>
                                        </p:tgtEl>
                                        <p:attrNameLst>
                                          <p:attrName>style.visibility</p:attrName>
                                        </p:attrNameLst>
                                      </p:cBhvr>
                                      <p:to>
                                        <p:strVal val="visible"/>
                                      </p:to>
                                    </p:set>
                                    <p:anim calcmode="discrete" valueType="clr">
                                      <p:cBhvr override="childStyle">
                                        <p:cTn id="23" dur="80"/>
                                        <p:tgtEl>
                                          <p:spTgt spid="1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8">
                                            <p:txEl>
                                              <p:pRg st="1" end="1"/>
                                            </p:txEl>
                                          </p:spTgt>
                                        </p:tgtEl>
                                        <p:attrNameLst>
                                          <p:attrName>fillcolor</p:attrName>
                                        </p:attrNameLst>
                                      </p:cBhvr>
                                      <p:tavLst>
                                        <p:tav tm="0">
                                          <p:val>
                                            <p:clrVal>
                                              <a:schemeClr val="accent2"/>
                                            </p:clrVal>
                                          </p:val>
                                        </p:tav>
                                        <p:tav tm="50000">
                                          <p:val>
                                            <p:clrVal>
                                              <a:schemeClr val="hlink"/>
                                            </p:clrVal>
                                          </p:val>
                                        </p:tav>
                                      </p:tavLst>
                                    </p:anim>
                                    <p:set>
                                      <p:cBhvr>
                                        <p:cTn id="25" dur="80"/>
                                        <p:tgtEl>
                                          <p:spTgt spid="18">
                                            <p:txEl>
                                              <p:pRg st="1" end="1"/>
                                            </p:txEl>
                                          </p:spTgt>
                                        </p:tgtEl>
                                        <p:attrNameLst>
                                          <p:attrName>fill.type</p:attrName>
                                        </p:attrNameLst>
                                      </p:cBhvr>
                                      <p:to>
                                        <p:strVal val="solid"/>
                                      </p:to>
                                    </p:set>
                                  </p:childTnLst>
                                </p:cTn>
                              </p:par>
                            </p:childTnLst>
                          </p:cTn>
                        </p:par>
                        <p:par>
                          <p:cTn id="26" fill="hold">
                            <p:stCondLst>
                              <p:cond delay="72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18">
                                            <p:txEl>
                                              <p:pRg st="2" end="2"/>
                                            </p:txEl>
                                          </p:spTgt>
                                        </p:tgtEl>
                                        <p:attrNameLst>
                                          <p:attrName>style.visibility</p:attrName>
                                        </p:attrNameLst>
                                      </p:cBhvr>
                                      <p:to>
                                        <p:strVal val="visible"/>
                                      </p:to>
                                    </p:set>
                                    <p:anim calcmode="discrete" valueType="clr">
                                      <p:cBhvr override="childStyle">
                                        <p:cTn id="29" dur="80"/>
                                        <p:tgtEl>
                                          <p:spTgt spid="1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8">
                                            <p:txEl>
                                              <p:pRg st="2" end="2"/>
                                            </p:txEl>
                                          </p:spTgt>
                                        </p:tgtEl>
                                        <p:attrNameLst>
                                          <p:attrName>fillcolor</p:attrName>
                                        </p:attrNameLst>
                                      </p:cBhvr>
                                      <p:tavLst>
                                        <p:tav tm="0">
                                          <p:val>
                                            <p:clrVal>
                                              <a:schemeClr val="accent2"/>
                                            </p:clrVal>
                                          </p:val>
                                        </p:tav>
                                        <p:tav tm="50000">
                                          <p:val>
                                            <p:clrVal>
                                              <a:schemeClr val="hlink"/>
                                            </p:clrVal>
                                          </p:val>
                                        </p:tav>
                                      </p:tavLst>
                                    </p:anim>
                                    <p:set>
                                      <p:cBhvr>
                                        <p:cTn id="31" dur="80"/>
                                        <p:tgtEl>
                                          <p:spTgt spid="18">
                                            <p:txEl>
                                              <p:pRg st="2" end="2"/>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dissolve">
                                      <p:cBhvr>
                                        <p:cTn id="36" dur="500"/>
                                        <p:tgtEl>
                                          <p:spTgt spid="19"/>
                                        </p:tgtEl>
                                      </p:cBhvr>
                                    </p:animEffect>
                                  </p:childTnLst>
                                </p:cTn>
                              </p:par>
                              <p:par>
                                <p:cTn id="37" presetID="9"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dissolve">
                                      <p:cBhvr>
                                        <p:cTn id="44" dur="500"/>
                                        <p:tgtEl>
                                          <p:spTgt spid="15"/>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19"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Başlık"/>
          <p:cNvSpPr>
            <a:spLocks noGrp="1"/>
          </p:cNvSpPr>
          <p:nvPr>
            <p:ph type="title"/>
          </p:nvPr>
        </p:nvSpPr>
        <p:spPr>
          <a:xfrm>
            <a:off x="1857375" y="5857875"/>
            <a:ext cx="4500563" cy="785813"/>
          </a:xfrm>
        </p:spPr>
        <p:txBody>
          <a:bodyPr/>
          <a:lstStyle/>
          <a:p>
            <a:pPr marL="342900" indent="-342900" eaLnBrk="1" hangingPunct="1"/>
            <a:r>
              <a:rPr lang="tr-TR" sz="2400" b="1" i="1" smtClean="0">
                <a:solidFill>
                  <a:srgbClr val="0070C0"/>
                </a:solidFill>
              </a:rPr>
              <a:t>                   </a:t>
            </a:r>
            <a:br>
              <a:rPr lang="tr-TR" sz="2400" b="1" i="1" smtClean="0">
                <a:solidFill>
                  <a:srgbClr val="0070C0"/>
                </a:solidFill>
              </a:rPr>
            </a:br>
            <a:r>
              <a:rPr lang="tr-TR" sz="2400" b="1" i="1" smtClean="0">
                <a:solidFill>
                  <a:srgbClr val="0070C0"/>
                </a:solidFill>
              </a:rPr>
              <a:t>             </a:t>
            </a:r>
            <a:r>
              <a:rPr lang="tr-TR" b="1" i="1" smtClean="0">
                <a:solidFill>
                  <a:srgbClr val="0070C0"/>
                </a:solidFill>
              </a:rPr>
              <a:t>iz bırakmaz</a:t>
            </a:r>
            <a:r>
              <a:rPr lang="tr-TR" sz="2400" b="1" smtClean="0">
                <a:solidFill>
                  <a:srgbClr val="0070C0"/>
                </a:solidFill>
              </a:rPr>
              <a:t/>
            </a:r>
            <a:br>
              <a:rPr lang="tr-TR" sz="2400" b="1" smtClean="0">
                <a:solidFill>
                  <a:srgbClr val="0070C0"/>
                </a:solidFill>
              </a:rPr>
            </a:br>
            <a:endParaRPr lang="tr-TR" sz="2400" b="1" smtClean="0">
              <a:solidFill>
                <a:srgbClr val="0070C0"/>
              </a:solidFill>
            </a:endParaRPr>
          </a:p>
        </p:txBody>
      </p:sp>
      <p:sp>
        <p:nvSpPr>
          <p:cNvPr id="8" name="15 İçerik Yer Tutucusu"/>
          <p:cNvSpPr>
            <a:spLocks noGrp="1"/>
          </p:cNvSpPr>
          <p:nvPr>
            <p:ph sz="half" idx="2"/>
          </p:nvPr>
        </p:nvSpPr>
        <p:spPr>
          <a:xfrm>
            <a:off x="857250" y="1143000"/>
            <a:ext cx="4714875" cy="428625"/>
          </a:xfrm>
        </p:spPr>
        <p:txBody>
          <a:bodyPr>
            <a:normAutofit fontScale="25000" lnSpcReduction="20000"/>
          </a:bodyPr>
          <a:lstStyle/>
          <a:p>
            <a:pPr eaLnBrk="1" hangingPunct="1">
              <a:buFontTx/>
              <a:buNone/>
              <a:defRPr/>
            </a:pPr>
            <a:r>
              <a:rPr lang="tr-TR" sz="11200" b="1" dirty="0" smtClean="0">
                <a:solidFill>
                  <a:srgbClr val="0070C0"/>
                </a:solidFill>
              </a:rPr>
              <a:t>Diğer kirlilik türleri gibi;</a:t>
            </a:r>
          </a:p>
          <a:p>
            <a:pPr eaLnBrk="1" hangingPunct="1">
              <a:buFont typeface="Wingdings 2" pitchFamily="18" charset="2"/>
              <a:buNone/>
              <a:defRPr/>
            </a:pPr>
            <a:endParaRPr lang="tr-TR" b="1" dirty="0" smtClean="0">
              <a:solidFill>
                <a:srgbClr val="0070C0"/>
              </a:solidFill>
            </a:endParaRPr>
          </a:p>
          <a:p>
            <a:pPr eaLnBrk="1" hangingPunct="1">
              <a:buFont typeface="Wingdings 2" pitchFamily="18" charset="2"/>
              <a:buNone/>
              <a:defRPr/>
            </a:pPr>
            <a:r>
              <a:rPr lang="tr-TR" b="1" dirty="0" smtClean="0">
                <a:solidFill>
                  <a:srgbClr val="0070C0"/>
                </a:solidFill>
              </a:rPr>
              <a:t/>
            </a:r>
            <a:br>
              <a:rPr lang="tr-TR" b="1" dirty="0" smtClean="0">
                <a:solidFill>
                  <a:srgbClr val="0070C0"/>
                </a:solidFill>
              </a:rPr>
            </a:br>
            <a:endParaRPr lang="tr-TR" b="1" dirty="0" smtClean="0">
              <a:solidFill>
                <a:srgbClr val="0070C0"/>
              </a:solidFill>
            </a:endParaRPr>
          </a:p>
        </p:txBody>
      </p:sp>
      <p:pic>
        <p:nvPicPr>
          <p:cNvPr id="15" name="14 Resim" descr="atık.jpg"/>
          <p:cNvPicPr>
            <a:picLocks noChangeAspect="1"/>
          </p:cNvPicPr>
          <p:nvPr/>
        </p:nvPicPr>
        <p:blipFill>
          <a:blip r:embed="rId2" cstate="print"/>
          <a:stretch>
            <a:fillRect/>
          </a:stretch>
        </p:blipFill>
        <p:spPr>
          <a:xfrm>
            <a:off x="2357438" y="1785938"/>
            <a:ext cx="1285875" cy="1071562"/>
          </a:xfrm>
          <a:prstGeom prst="rect">
            <a:avLst/>
          </a:prstGeom>
          <a:ln>
            <a:noFill/>
          </a:ln>
          <a:effectLst>
            <a:outerShdw blurRad="190500" algn="tl" rotWithShape="0">
              <a:srgbClr val="000000">
                <a:alpha val="70000"/>
              </a:srgbClr>
            </a:outerShdw>
          </a:effectLst>
        </p:spPr>
      </p:pic>
      <p:sp>
        <p:nvSpPr>
          <p:cNvPr id="16" name="15 Dikdörtgen"/>
          <p:cNvSpPr>
            <a:spLocks noChangeArrowheads="1"/>
          </p:cNvSpPr>
          <p:nvPr/>
        </p:nvSpPr>
        <p:spPr bwMode="auto">
          <a:xfrm>
            <a:off x="2843213" y="2060575"/>
            <a:ext cx="2357437" cy="400050"/>
          </a:xfrm>
          <a:prstGeom prst="rect">
            <a:avLst/>
          </a:prstGeom>
          <a:noFill/>
          <a:ln w="9525">
            <a:noFill/>
            <a:miter lim="800000"/>
            <a:headEnd/>
            <a:tailEnd/>
          </a:ln>
        </p:spPr>
        <p:txBody>
          <a:bodyPr>
            <a:spAutoFit/>
          </a:bodyPr>
          <a:lstStyle/>
          <a:p>
            <a:pPr marL="1023938" lvl="3" indent="-182563">
              <a:spcBef>
                <a:spcPts val="225"/>
              </a:spcBef>
              <a:buClr>
                <a:srgbClr val="ED3742"/>
              </a:buClr>
              <a:buSzPct val="112000"/>
            </a:pPr>
            <a:r>
              <a:rPr lang="tr-TR" sz="2000" b="1">
                <a:solidFill>
                  <a:srgbClr val="7030A0"/>
                </a:solidFill>
                <a:latin typeface="Verdana" pitchFamily="34" charset="0"/>
              </a:rPr>
              <a:t>Toprakta</a:t>
            </a:r>
          </a:p>
        </p:txBody>
      </p:sp>
      <p:sp>
        <p:nvSpPr>
          <p:cNvPr id="18" name="17 Dikdörtgen"/>
          <p:cNvSpPr>
            <a:spLocks noChangeArrowheads="1"/>
          </p:cNvSpPr>
          <p:nvPr/>
        </p:nvSpPr>
        <p:spPr bwMode="auto">
          <a:xfrm>
            <a:off x="4214813" y="3429000"/>
            <a:ext cx="1751012" cy="400050"/>
          </a:xfrm>
          <a:prstGeom prst="rect">
            <a:avLst/>
          </a:prstGeom>
          <a:noFill/>
          <a:ln w="9525">
            <a:noFill/>
            <a:miter lim="800000"/>
            <a:headEnd/>
            <a:tailEnd/>
          </a:ln>
        </p:spPr>
        <p:txBody>
          <a:bodyPr wrap="none">
            <a:spAutoFit/>
          </a:bodyPr>
          <a:lstStyle/>
          <a:p>
            <a:pPr marL="1023938" lvl="3" indent="-182563">
              <a:spcBef>
                <a:spcPts val="225"/>
              </a:spcBef>
              <a:buClr>
                <a:srgbClr val="ED3742"/>
              </a:buClr>
              <a:buSzPct val="112000"/>
            </a:pPr>
            <a:r>
              <a:rPr lang="tr-TR" sz="2000" b="1">
                <a:solidFill>
                  <a:srgbClr val="7030A0"/>
                </a:solidFill>
                <a:latin typeface="Verdana" pitchFamily="34" charset="0"/>
              </a:rPr>
              <a:t>Suda</a:t>
            </a:r>
          </a:p>
        </p:txBody>
      </p:sp>
      <p:sp>
        <p:nvSpPr>
          <p:cNvPr id="21" name="20 Yuvarlatılmış Dikdörtgen"/>
          <p:cNvSpPr/>
          <p:nvPr/>
        </p:nvSpPr>
        <p:spPr>
          <a:xfrm>
            <a:off x="500063" y="214313"/>
            <a:ext cx="7858125" cy="714375"/>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sz="3600" b="1" dirty="0">
              <a:solidFill>
                <a:srgbClr val="FF0000"/>
              </a:solidFill>
              <a:latin typeface="Baskerville Old Face" pitchFamily="18" charset="0"/>
            </a:endParaRPr>
          </a:p>
          <a:p>
            <a:pPr>
              <a:defRPr/>
            </a:pPr>
            <a:r>
              <a:rPr lang="tr-TR" sz="3600" b="1" dirty="0">
                <a:solidFill>
                  <a:srgbClr val="FF0000"/>
                </a:solidFill>
                <a:latin typeface="Baskerville Old Face" pitchFamily="18" charset="0"/>
              </a:rPr>
              <a:t>  Çağımızın Sinsi Hastalığı GÜRÜLTÜ</a:t>
            </a:r>
            <a:r>
              <a:rPr lang="tr-TR" sz="3600" b="1" dirty="0">
                <a:solidFill>
                  <a:srgbClr val="FF0000"/>
                </a:solidFill>
              </a:rPr>
              <a:t/>
            </a:r>
            <a:br>
              <a:rPr lang="tr-TR" sz="3600" b="1" dirty="0">
                <a:solidFill>
                  <a:srgbClr val="FF0000"/>
                </a:solidFill>
              </a:rPr>
            </a:br>
            <a:endParaRPr lang="tr-TR" sz="3600" b="1" dirty="0">
              <a:solidFill>
                <a:srgbClr val="FF0000"/>
              </a:solidFill>
            </a:endParaRPr>
          </a:p>
        </p:txBody>
      </p:sp>
      <p:pic>
        <p:nvPicPr>
          <p:cNvPr id="22" name="21 Resim" descr="atıksu.JPG"/>
          <p:cNvPicPr>
            <a:picLocks noChangeAspect="1"/>
          </p:cNvPicPr>
          <p:nvPr/>
        </p:nvPicPr>
        <p:blipFill>
          <a:blip r:embed="rId3" cstate="print"/>
          <a:stretch>
            <a:fillRect/>
          </a:stretch>
        </p:blipFill>
        <p:spPr>
          <a:xfrm>
            <a:off x="3714744" y="3143248"/>
            <a:ext cx="1285884" cy="1143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 name="23 Dikdörtgen"/>
          <p:cNvSpPr>
            <a:spLocks noChangeArrowheads="1"/>
          </p:cNvSpPr>
          <p:nvPr/>
        </p:nvSpPr>
        <p:spPr bwMode="auto">
          <a:xfrm>
            <a:off x="5429250" y="4857750"/>
            <a:ext cx="2286000" cy="400050"/>
          </a:xfrm>
          <a:prstGeom prst="rect">
            <a:avLst/>
          </a:prstGeom>
          <a:noFill/>
          <a:ln w="9525">
            <a:noFill/>
            <a:miter lim="800000"/>
            <a:headEnd/>
            <a:tailEnd/>
          </a:ln>
        </p:spPr>
        <p:txBody>
          <a:bodyPr>
            <a:spAutoFit/>
          </a:bodyPr>
          <a:lstStyle/>
          <a:p>
            <a:pPr marL="1023938" lvl="3" indent="-182563">
              <a:spcBef>
                <a:spcPts val="225"/>
              </a:spcBef>
              <a:buClr>
                <a:srgbClr val="ED3742"/>
              </a:buClr>
              <a:buSzPct val="112000"/>
            </a:pPr>
            <a:r>
              <a:rPr lang="tr-TR" sz="2000" b="1">
                <a:solidFill>
                  <a:srgbClr val="7030A0"/>
                </a:solidFill>
                <a:latin typeface="Verdana" pitchFamily="34" charset="0"/>
              </a:rPr>
              <a:t>Havada</a:t>
            </a:r>
          </a:p>
        </p:txBody>
      </p:sp>
      <p:pic>
        <p:nvPicPr>
          <p:cNvPr id="25" name="24 Resim" descr="hava.jpg"/>
          <p:cNvPicPr>
            <a:picLocks noChangeAspect="1"/>
          </p:cNvPicPr>
          <p:nvPr/>
        </p:nvPicPr>
        <p:blipFill>
          <a:blip r:embed="rId4" cstate="print"/>
          <a:stretch>
            <a:fillRect/>
          </a:stretch>
        </p:blipFill>
        <p:spPr>
          <a:xfrm>
            <a:off x="4857752" y="4572008"/>
            <a:ext cx="1285884" cy="1071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heckerboard(across)">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heckerboard(across)">
                                      <p:cBhvr>
                                        <p:cTn id="20" dur="500"/>
                                        <p:tgtEl>
                                          <p:spTgt spid="22"/>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heckerboard(across)">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checkerboard(across)">
                                      <p:cBhvr>
                                        <p:cTn id="28" dur="500"/>
                                        <p:tgtEl>
                                          <p:spTgt spid="2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checkerboard(across)">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heckerboard(across)">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16" grpId="0"/>
      <p:bldP spid="18" grpId="0"/>
      <p:bldP spid="24"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3"/>
          <p:cNvSpPr>
            <a:spLocks noGrp="1" noChangeArrowheads="1"/>
          </p:cNvSpPr>
          <p:nvPr>
            <p:ph type="body" idx="4294967295"/>
          </p:nvPr>
        </p:nvSpPr>
        <p:spPr>
          <a:xfrm>
            <a:off x="457200" y="836613"/>
            <a:ext cx="8229600" cy="6021387"/>
          </a:xfrm>
        </p:spPr>
        <p:txBody>
          <a:bodyPr/>
          <a:lstStyle/>
          <a:p>
            <a:pPr algn="ctr" eaLnBrk="1" hangingPunct="1">
              <a:lnSpc>
                <a:spcPct val="90000"/>
              </a:lnSpc>
              <a:buFontTx/>
              <a:buNone/>
            </a:pPr>
            <a:r>
              <a:rPr lang="tr-TR" sz="2000" b="1" smtClean="0"/>
              <a:t>	Gürültü</a:t>
            </a:r>
            <a:r>
              <a:rPr lang="tr-TR" sz="2000" smtClean="0"/>
              <a:t/>
            </a:r>
            <a:br>
              <a:rPr lang="tr-TR" sz="2000" smtClean="0"/>
            </a:br>
            <a:endParaRPr lang="tr-TR" sz="2000" smtClean="0"/>
          </a:p>
          <a:p>
            <a:pPr eaLnBrk="1" hangingPunct="1">
              <a:lnSpc>
                <a:spcPct val="90000"/>
              </a:lnSpc>
              <a:buFontTx/>
              <a:buNone/>
            </a:pPr>
            <a:r>
              <a:rPr lang="tr-TR" sz="2000" smtClean="0"/>
              <a:t>	Ses dalgalar halinde yayılan bir enerji şeklidir. Yayılması havadaki moleküllerin titreşmeleri sayesinde olur. Ses dalgaları kulağa yaptıkları basınçla hissetirirler. İnsanlar üzerinde olumsuz etki yapan ve hoşa gitmeyen seslere </a:t>
            </a:r>
            <a:r>
              <a:rPr lang="tr-TR" sz="2000" b="1" smtClean="0"/>
              <a:t>gürültü</a:t>
            </a:r>
            <a:r>
              <a:rPr lang="tr-TR" sz="2000" smtClean="0"/>
              <a:t> denir. Özellikle büyük kentlerimizde gürültü yoğunlukları oldukça yüksek seviyede olup, Dünya Sağlık Örgütü'nce belirlenen ölçülerin üzerindedir.</a:t>
            </a:r>
          </a:p>
          <a:p>
            <a:pPr algn="ctr" eaLnBrk="1" hangingPunct="1">
              <a:lnSpc>
                <a:spcPct val="90000"/>
              </a:lnSpc>
              <a:buFontTx/>
              <a:buNone/>
            </a:pPr>
            <a:r>
              <a:rPr lang="tr-TR" sz="2000" smtClean="0"/>
              <a:t/>
            </a:r>
            <a:br>
              <a:rPr lang="tr-TR" sz="2000" smtClean="0"/>
            </a:br>
            <a:r>
              <a:rPr lang="tr-TR" sz="2000" b="1" smtClean="0"/>
              <a:t>Gürültü Kirliliği</a:t>
            </a:r>
          </a:p>
          <a:p>
            <a:pPr algn="ctr" eaLnBrk="1" hangingPunct="1">
              <a:lnSpc>
                <a:spcPct val="90000"/>
              </a:lnSpc>
              <a:buFontTx/>
              <a:buNone/>
            </a:pPr>
            <a:endParaRPr lang="tr-TR" sz="2000" b="1" smtClean="0"/>
          </a:p>
          <a:p>
            <a:pPr algn="just" eaLnBrk="1" hangingPunct="1">
              <a:lnSpc>
                <a:spcPct val="90000"/>
              </a:lnSpc>
              <a:buFontTx/>
              <a:buNone/>
            </a:pPr>
            <a:r>
              <a:rPr lang="tr-TR" sz="2000" smtClean="0"/>
              <a:t>	Kent gürültüsünü artıran sebeplerin başında trafiğin yoğun olması, sürücülerin yersiz ve zamansız klakson çalmaları ve belediye hudutları içerisinde bulunan endüstri bölgelerinden çıkan gürültüler gelmektedir. Meskenlerde ise televizyon ve müzik aletlerinden çıkan yüksek sesler, zamansız yapılan bakım ve onarımlar ile bazı işyerlerinden kaynaklanan gürültüler insanların işitme sağlığını ve algılamasını olumsuz yönde etkilemekte, fizyolojik ve psikolojik dengesini bozmakta, iş verimini azaltmaktadır. </a:t>
            </a:r>
          </a:p>
          <a:p>
            <a:pPr eaLnBrk="1" hangingPunct="1">
              <a:lnSpc>
                <a:spcPct val="90000"/>
              </a:lnSpc>
              <a:spcAft>
                <a:spcPts val="1213"/>
              </a:spcAft>
            </a:pPr>
            <a:endParaRPr lang="tr-TR" sz="2000" b="1" smtClean="0"/>
          </a:p>
          <a:p>
            <a:pPr eaLnBrk="1" hangingPunct="1">
              <a:lnSpc>
                <a:spcPct val="90000"/>
              </a:lnSpc>
              <a:spcAft>
                <a:spcPts val="1213"/>
              </a:spcAft>
            </a:pPr>
            <a:endParaRPr lang="tr-TR" sz="2000" b="1" smtClean="0"/>
          </a:p>
          <a:p>
            <a:pPr eaLnBrk="1" hangingPunct="1">
              <a:lnSpc>
                <a:spcPct val="90000"/>
              </a:lnSpc>
              <a:spcAft>
                <a:spcPts val="1213"/>
              </a:spcAft>
            </a:pPr>
            <a:endParaRPr lang="tr-TR" sz="2000" b="1" smtClean="0"/>
          </a:p>
          <a:p>
            <a:pPr algn="just" eaLnBrk="1" hangingPunct="1">
              <a:lnSpc>
                <a:spcPct val="90000"/>
              </a:lnSpc>
            </a:pPr>
            <a:endParaRPr lang="tr-TR" sz="2000" smtClean="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2" cstate="print"/>
          <a:srcRect/>
          <a:stretch>
            <a:fillRect/>
          </a:stretch>
        </p:blipFill>
        <p:spPr bwMode="auto">
          <a:xfrm>
            <a:off x="4214810" y="1117600"/>
            <a:ext cx="4929190" cy="5257158"/>
          </a:xfrm>
          <a:prstGeom prst="rect">
            <a:avLst/>
          </a:prstGeom>
          <a:ln>
            <a:noFill/>
          </a:ln>
          <a:effectLst>
            <a:softEdge rad="112500"/>
          </a:effectLst>
        </p:spPr>
      </p:pic>
      <p:sp>
        <p:nvSpPr>
          <p:cNvPr id="22" name="9 Metin kutusu"/>
          <p:cNvSpPr txBox="1">
            <a:spLocks noChangeArrowheads="1"/>
          </p:cNvSpPr>
          <p:nvPr/>
        </p:nvSpPr>
        <p:spPr bwMode="auto">
          <a:xfrm>
            <a:off x="1357313" y="357188"/>
            <a:ext cx="4068762" cy="461962"/>
          </a:xfrm>
          <a:prstGeom prst="rect">
            <a:avLst/>
          </a:prstGeom>
          <a:noFill/>
          <a:ln w="9525">
            <a:noFill/>
            <a:miter lim="800000"/>
            <a:headEnd/>
            <a:tailEnd/>
          </a:ln>
        </p:spPr>
        <p:txBody>
          <a:bodyPr>
            <a:spAutoFit/>
          </a:bodyPr>
          <a:lstStyle/>
          <a:p>
            <a:r>
              <a:rPr lang="tr-TR" sz="2400" b="1">
                <a:solidFill>
                  <a:srgbClr val="FF0000"/>
                </a:solidFill>
              </a:rPr>
              <a:t>GÜRÜLTÜ NEDiR?</a:t>
            </a:r>
          </a:p>
        </p:txBody>
      </p:sp>
      <p:sp>
        <p:nvSpPr>
          <p:cNvPr id="6" name="5 Dikdörtgen"/>
          <p:cNvSpPr>
            <a:spLocks noChangeArrowheads="1"/>
          </p:cNvSpPr>
          <p:nvPr/>
        </p:nvSpPr>
        <p:spPr bwMode="auto">
          <a:xfrm>
            <a:off x="539750" y="1628775"/>
            <a:ext cx="3600450" cy="1646238"/>
          </a:xfrm>
          <a:prstGeom prst="rect">
            <a:avLst/>
          </a:prstGeom>
          <a:noFill/>
          <a:ln w="9525">
            <a:noFill/>
            <a:miter lim="800000"/>
            <a:headEnd/>
            <a:tailEnd/>
          </a:ln>
        </p:spPr>
        <p:txBody>
          <a:bodyPr>
            <a:spAutoFit/>
          </a:bodyPr>
          <a:lstStyle/>
          <a:p>
            <a:pPr algn="ctr" eaLnBrk="0" hangingPunct="0">
              <a:spcBef>
                <a:spcPts val="250"/>
              </a:spcBef>
              <a:buClr>
                <a:srgbClr val="BBE0E3"/>
              </a:buClr>
              <a:buSzPct val="80000"/>
            </a:pPr>
            <a:r>
              <a:rPr lang="tr-TR" sz="2400">
                <a:solidFill>
                  <a:srgbClr val="000000"/>
                </a:solidFill>
              </a:rPr>
              <a:t>Hoşa gitmeyen </a:t>
            </a:r>
          </a:p>
          <a:p>
            <a:pPr algn="ctr" eaLnBrk="0" hangingPunct="0">
              <a:spcBef>
                <a:spcPts val="250"/>
              </a:spcBef>
              <a:buClr>
                <a:srgbClr val="BBE0E3"/>
              </a:buClr>
              <a:buSzPct val="80000"/>
            </a:pPr>
            <a:r>
              <a:rPr lang="tr-TR" sz="2400">
                <a:solidFill>
                  <a:srgbClr val="000000"/>
                </a:solidFill>
              </a:rPr>
              <a:t>***</a:t>
            </a:r>
            <a:r>
              <a:rPr lang="tr-TR" sz="2400">
                <a:solidFill>
                  <a:srgbClr val="FF0000"/>
                </a:solidFill>
              </a:rPr>
              <a:t>istenmeyen</a:t>
            </a:r>
            <a:r>
              <a:rPr lang="tr-TR" sz="2400">
                <a:solidFill>
                  <a:srgbClr val="000000"/>
                </a:solidFill>
              </a:rPr>
              <a:t> ***</a:t>
            </a:r>
          </a:p>
          <a:p>
            <a:pPr algn="ctr" eaLnBrk="0" hangingPunct="0">
              <a:spcBef>
                <a:spcPts val="250"/>
              </a:spcBef>
              <a:buClr>
                <a:srgbClr val="BBE0E3"/>
              </a:buClr>
              <a:buSzPct val="80000"/>
            </a:pPr>
            <a:r>
              <a:rPr lang="tr-TR" sz="2400">
                <a:solidFill>
                  <a:srgbClr val="000000"/>
                </a:solidFill>
              </a:rPr>
              <a:t>rahatsız edici ses olarak tanımlanır. </a:t>
            </a:r>
          </a:p>
        </p:txBody>
      </p:sp>
      <p:sp>
        <p:nvSpPr>
          <p:cNvPr id="7" name="6 Dikdörtgen"/>
          <p:cNvSpPr>
            <a:spLocks noChangeArrowheads="1"/>
          </p:cNvSpPr>
          <p:nvPr/>
        </p:nvSpPr>
        <p:spPr bwMode="auto">
          <a:xfrm>
            <a:off x="179388" y="3860800"/>
            <a:ext cx="4679950" cy="769938"/>
          </a:xfrm>
          <a:prstGeom prst="rect">
            <a:avLst/>
          </a:prstGeom>
          <a:noFill/>
          <a:ln w="9525">
            <a:noFill/>
            <a:miter lim="800000"/>
            <a:headEnd/>
            <a:tailEnd/>
          </a:ln>
        </p:spPr>
        <p:txBody>
          <a:bodyPr>
            <a:spAutoFit/>
          </a:bodyPr>
          <a:lstStyle/>
          <a:p>
            <a:r>
              <a:rPr lang="tr-TR" sz="2000" i="1">
                <a:solidFill>
                  <a:srgbClr val="002060"/>
                </a:solidFill>
              </a:rPr>
              <a:t>Genel Değerlendirme Birimleri:    </a:t>
            </a:r>
          </a:p>
          <a:p>
            <a:r>
              <a:rPr lang="tr-TR" sz="2400" i="1">
                <a:solidFill>
                  <a:srgbClr val="002060"/>
                </a:solidFill>
              </a:rPr>
              <a:t>              </a:t>
            </a:r>
            <a:r>
              <a:rPr lang="tr-TR" sz="2400">
                <a:solidFill>
                  <a:srgbClr val="00B050"/>
                </a:solidFill>
              </a:rPr>
              <a:t>dB (A) , dB (C)</a:t>
            </a: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par>
                                <p:cTn id="15" presetID="5" presetClass="entr" presetSubtype="1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heckerboard(across)">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1"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heckerboard(across)">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6" grpId="0"/>
      <p:bldP spid="7"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1 Başlık"/>
          <p:cNvSpPr>
            <a:spLocks noGrp="1"/>
          </p:cNvSpPr>
          <p:nvPr>
            <p:ph type="title"/>
          </p:nvPr>
        </p:nvSpPr>
        <p:spPr/>
        <p:txBody>
          <a:bodyPr/>
          <a:lstStyle/>
          <a:p>
            <a:endParaRPr lang="tr-TR" smtClean="0"/>
          </a:p>
        </p:txBody>
      </p:sp>
      <p:sp>
        <p:nvSpPr>
          <p:cNvPr id="214019" name="2 İçerik Yer Tutucusu"/>
          <p:cNvSpPr>
            <a:spLocks noGrp="1"/>
          </p:cNvSpPr>
          <p:nvPr>
            <p:ph idx="1"/>
          </p:nvPr>
        </p:nvSpPr>
        <p:spPr/>
        <p:txBody>
          <a:bodyPr/>
          <a:lstStyle/>
          <a:p>
            <a:r>
              <a:rPr lang="tr-TR" sz="2400" smtClean="0"/>
              <a:t>Avrupa ülkelerinde 1960’lı yıllardan bu yana gürültünün kişisel ve toplumsal yaşam kalitesini düşürdüğü kabul ediliyor.Bir diğer ifadeyle gürültü kirliliği geri kalmışlığın göstergesi sayılıyor.</a:t>
            </a:r>
          </a:p>
          <a:p>
            <a:pPr>
              <a:buFontTx/>
              <a:buNone/>
            </a:pPr>
            <a:r>
              <a:rPr lang="tr-TR" sz="2400" smtClean="0"/>
              <a:t>• AB ülkelerinde gündüz 55dB, gece 45 dB olan üst sınırları aşağı çekmek için çalışmalar yapılıyor ve çalışmalara ciddi bir kaynak ayrılıyor.</a:t>
            </a:r>
          </a:p>
          <a:p>
            <a:pPr>
              <a:buFontTx/>
              <a:buNone/>
            </a:pPr>
            <a:r>
              <a:rPr lang="tr-TR" sz="2400" smtClean="0"/>
              <a:t>• Hızla artan nüfusla birlikte gürültü kaynaklarının çoğalması, önlemlerin maliyetini de yükseltiyor.</a:t>
            </a:r>
          </a:p>
          <a:p>
            <a:pPr>
              <a:buFontTx/>
              <a:buNone/>
            </a:pPr>
            <a:r>
              <a:rPr lang="tr-TR" sz="2400" smtClean="0"/>
              <a:t>• AB ülkeleri kapsamında yapılan bir araştırma yılda gürültü nedenli ekonomik zararın 10-40 milyar euro olduğunu ortaya koyuyor.</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1 Başlık"/>
          <p:cNvSpPr>
            <a:spLocks noGrp="1"/>
          </p:cNvSpPr>
          <p:nvPr>
            <p:ph type="title"/>
          </p:nvPr>
        </p:nvSpPr>
        <p:spPr/>
        <p:txBody>
          <a:bodyPr/>
          <a:lstStyle/>
          <a:p>
            <a:r>
              <a:rPr lang="tr-TR" b="1" smtClean="0"/>
              <a:t>Gürültü Şiddetinin Ölçülmesi</a:t>
            </a:r>
            <a:endParaRPr lang="tr-TR" smtClean="0"/>
          </a:p>
        </p:txBody>
      </p:sp>
      <p:sp>
        <p:nvSpPr>
          <p:cNvPr id="215043" name="2 İçerik Yer Tutucusu"/>
          <p:cNvSpPr>
            <a:spLocks noGrp="1"/>
          </p:cNvSpPr>
          <p:nvPr>
            <p:ph idx="1"/>
          </p:nvPr>
        </p:nvSpPr>
        <p:spPr>
          <a:xfrm>
            <a:off x="0" y="1600200"/>
            <a:ext cx="8915400" cy="4525963"/>
          </a:xfrm>
        </p:spPr>
        <p:txBody>
          <a:bodyPr/>
          <a:lstStyle/>
          <a:p>
            <a:r>
              <a:rPr lang="tr-TR" sz="2400" smtClean="0"/>
              <a:t>Gürültü ölçen alete sonometre denir.</a:t>
            </a:r>
          </a:p>
          <a:p>
            <a:pPr>
              <a:buFontTx/>
              <a:buNone/>
            </a:pPr>
            <a:r>
              <a:rPr lang="tr-TR" sz="2400" smtClean="0"/>
              <a:t>• Çevre gürültü ölçümlerinde “ses basınç düzeyi” kullanılır</a:t>
            </a:r>
          </a:p>
          <a:p>
            <a:pPr>
              <a:buFontTx/>
              <a:buNone/>
            </a:pPr>
            <a:r>
              <a:rPr lang="tr-TR" sz="2400" smtClean="0"/>
              <a:t>• Sesin insan kulağına göre şiddetini belirten ölçü </a:t>
            </a:r>
            <a:r>
              <a:rPr lang="tr-TR" sz="2400" b="1" smtClean="0"/>
              <a:t>desibeldir </a:t>
            </a:r>
          </a:p>
          <a:p>
            <a:pPr>
              <a:buFontTx/>
              <a:buNone/>
            </a:pPr>
            <a:r>
              <a:rPr lang="tr-TR" sz="2400" smtClean="0"/>
              <a:t>• İnsan dalga bolu 20-20 000 Herz arası sesi duyar.</a:t>
            </a:r>
          </a:p>
          <a:p>
            <a:pPr>
              <a:buFontTx/>
              <a:buNone/>
            </a:pPr>
            <a:r>
              <a:rPr lang="tr-TR" sz="2400" smtClean="0"/>
              <a:t>• 20 herz altı infrasound, 20 000 herz üstü ultrasound</a:t>
            </a:r>
            <a:r>
              <a:rPr lang="sv-SE" sz="2400" smtClean="0"/>
              <a:t>seslerdir. İnsan bu sesleri duymaz. Ancak insanlar</a:t>
            </a:r>
            <a:r>
              <a:rPr lang="tr-TR" sz="2400" smtClean="0"/>
              <a:t> üzerinde</a:t>
            </a:r>
          </a:p>
          <a:p>
            <a:pPr>
              <a:buFontTx/>
              <a:buNone/>
            </a:pPr>
            <a:r>
              <a:rPr lang="tr-TR" sz="2400" smtClean="0"/>
              <a:t>    – bulantı,</a:t>
            </a:r>
          </a:p>
          <a:p>
            <a:pPr>
              <a:buFontTx/>
              <a:buNone/>
            </a:pPr>
            <a:r>
              <a:rPr lang="tr-TR" sz="2400" smtClean="0"/>
              <a:t>    – Başağrısı,</a:t>
            </a:r>
          </a:p>
          <a:p>
            <a:pPr>
              <a:buFontTx/>
              <a:buNone/>
            </a:pPr>
            <a:r>
              <a:rPr lang="tr-TR" sz="2400" smtClean="0"/>
              <a:t>    – huzursuzluk gibi etkiler yapar</a:t>
            </a:r>
          </a:p>
          <a:p>
            <a:pPr>
              <a:buFontTx/>
              <a:buNone/>
            </a:pPr>
            <a:r>
              <a:rPr lang="tr-TR" sz="2400" smtClean="0"/>
              <a:t>• İnsan üzerinde infra sesler daha etkilidir. Uçaklar,taşıt araçları, trafik gürültüsüne açık olan evlerde bu seslerin etkisi fazladır.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etin kutusu"/>
          <p:cNvSpPr txBox="1">
            <a:spLocks noChangeArrowheads="1"/>
          </p:cNvSpPr>
          <p:nvPr/>
        </p:nvSpPr>
        <p:spPr bwMode="auto">
          <a:xfrm>
            <a:off x="285750" y="4826000"/>
            <a:ext cx="8501063" cy="2032000"/>
          </a:xfrm>
          <a:prstGeom prst="rect">
            <a:avLst/>
          </a:prstGeom>
          <a:noFill/>
          <a:ln w="9525">
            <a:noFill/>
            <a:miter lim="800000"/>
            <a:headEnd/>
            <a:tailEnd/>
          </a:ln>
        </p:spPr>
        <p:txBody>
          <a:bodyPr>
            <a:spAutoFit/>
          </a:bodyPr>
          <a:lstStyle/>
          <a:p>
            <a:r>
              <a:rPr lang="tr-TR">
                <a:latin typeface="Calibri" pitchFamily="34" charset="0"/>
                <a:cs typeface="Arial" charset="0"/>
              </a:rPr>
              <a:t>Çevrimin ikinci adımı, besinlerini fotosentez yolu ile alamayıp bu yüzden bitkilerle beslenmek zorunda olan hayvanların bu bitkileri yemesiyle başlar. Bitkilerdeki karbon bileşikleri bunu yiyen hayvanın bünyesinde parçalanarak yeni bir organik bileşik (karbon bileşiği) şeklinde hayvanın bünyesine geçer. Daha sonra etle beslenen bir canlının bu hayvanı yemesiyle karbon bileşiği bir değişime uğrayarak yeni bir canlının bünyesine geçer. Böylece kabon elementi uzun bir yol ile bir canlıdan bir başka canlıya bir çok değişik bileşik tipi ile transfer olur.</a:t>
            </a:r>
          </a:p>
        </p:txBody>
      </p:sp>
      <p:pic>
        <p:nvPicPr>
          <p:cNvPr id="23555" name="Picture 2"/>
          <p:cNvPicPr>
            <a:picLocks noChangeAspect="1" noChangeArrowheads="1"/>
          </p:cNvPicPr>
          <p:nvPr/>
        </p:nvPicPr>
        <p:blipFill>
          <a:blip r:embed="rId3" cstate="print"/>
          <a:srcRect/>
          <a:stretch>
            <a:fillRect/>
          </a:stretch>
        </p:blipFill>
        <p:spPr bwMode="auto">
          <a:xfrm>
            <a:off x="214313" y="285750"/>
            <a:ext cx="8572500" cy="463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endParaRPr lang="tr-TR" smtClean="0"/>
          </a:p>
        </p:txBody>
      </p:sp>
      <p:sp>
        <p:nvSpPr>
          <p:cNvPr id="216067" name="Rectangle 3"/>
          <p:cNvSpPr>
            <a:spLocks noGrp="1" noChangeArrowheads="1"/>
          </p:cNvSpPr>
          <p:nvPr>
            <p:ph type="body" idx="1"/>
          </p:nvPr>
        </p:nvSpPr>
        <p:spPr/>
        <p:txBody>
          <a:bodyPr/>
          <a:lstStyle/>
          <a:p>
            <a:pPr eaLnBrk="1" hangingPunct="1">
              <a:lnSpc>
                <a:spcPct val="80000"/>
              </a:lnSpc>
              <a:spcAft>
                <a:spcPts val="1213"/>
              </a:spcAft>
            </a:pPr>
            <a:r>
              <a:rPr lang="tr-TR" sz="2800" b="1" smtClean="0"/>
              <a:t>Gürültü Şiddetinin Ölçülmesi</a:t>
            </a:r>
            <a:br>
              <a:rPr lang="tr-TR" sz="2800" b="1" smtClean="0"/>
            </a:br>
            <a:r>
              <a:rPr lang="tr-TR" sz="2800" smtClean="0"/>
              <a:t>Gürültünün şiddeti mikro bar(10</a:t>
            </a:r>
            <a:r>
              <a:rPr lang="tr-TR" sz="2800" baseline="30000" smtClean="0"/>
              <a:t>-6</a:t>
            </a:r>
            <a:r>
              <a:rPr lang="tr-TR" sz="2800" smtClean="0"/>
              <a:t> bar, 10</a:t>
            </a:r>
            <a:r>
              <a:rPr lang="tr-TR" sz="2800" baseline="30000" smtClean="0"/>
              <a:t>-6</a:t>
            </a:r>
            <a:r>
              <a:rPr lang="tr-TR" sz="2800" smtClean="0"/>
              <a:t>at) olarak ölçülür.</a:t>
            </a:r>
          </a:p>
          <a:p>
            <a:pPr eaLnBrk="1" hangingPunct="1">
              <a:lnSpc>
                <a:spcPct val="80000"/>
              </a:lnSpc>
              <a:spcAft>
                <a:spcPts val="1213"/>
              </a:spcAft>
            </a:pPr>
            <a:r>
              <a:rPr lang="tr-TR" sz="2800" smtClean="0"/>
              <a:t>dB= 20 log (P/0,0002) olarak desibel cinsinden ifade edilir. (P mikrobar cinsinden ses dalgasının basıncı) , İşitilebilen sesin basıncı 0,0002 mikrobardır.</a:t>
            </a:r>
          </a:p>
          <a:p>
            <a:pPr eaLnBrk="1" hangingPunct="1">
              <a:lnSpc>
                <a:spcPct val="80000"/>
              </a:lnSpc>
              <a:spcAft>
                <a:spcPts val="1213"/>
              </a:spcAft>
            </a:pPr>
            <a:r>
              <a:rPr lang="tr-TR" sz="2800" smtClean="0"/>
              <a:t> Birden fazla ses kaynağından çıkan seslerin toplamı büyük olana yakındır. 90 dB ve 60 dB lik iki kaynaktan gelen seslerin toplamı 150 dB değil 90 dB den biraz fazladır. </a:t>
            </a:r>
          </a:p>
          <a:p>
            <a:pPr eaLnBrk="1" hangingPunct="1">
              <a:lnSpc>
                <a:spcPct val="80000"/>
              </a:lnSpc>
              <a:buFontTx/>
              <a:buNone/>
            </a:pPr>
            <a:endParaRPr lang="tr-TR" sz="2800" smtClean="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3200" b="1" dirty="0" smtClean="0">
                <a:solidFill>
                  <a:schemeClr val="tx1"/>
                </a:solidFill>
                <a:latin typeface="+mn-lt"/>
                <a:ea typeface="+mn-ea"/>
                <a:cs typeface="+mn-cs"/>
              </a:rPr>
              <a:t/>
            </a:r>
            <a:br>
              <a:rPr lang="tr-TR" sz="3200" b="1" dirty="0" smtClean="0">
                <a:solidFill>
                  <a:schemeClr val="tx1"/>
                </a:solidFill>
                <a:latin typeface="+mn-lt"/>
                <a:ea typeface="+mn-ea"/>
                <a:cs typeface="+mn-cs"/>
              </a:rPr>
            </a:br>
            <a:r>
              <a:rPr lang="tr-TR" sz="3200" b="1" dirty="0" smtClean="0">
                <a:solidFill>
                  <a:schemeClr val="tx1"/>
                </a:solidFill>
                <a:latin typeface="+mn-lt"/>
                <a:ea typeface="+mn-ea"/>
                <a:cs typeface="+mn-cs"/>
              </a:rPr>
              <a:t>Uluslararası Standart Örgütünün (ISO)</a:t>
            </a:r>
            <a:br>
              <a:rPr lang="tr-TR" sz="3200" b="1" dirty="0" smtClean="0">
                <a:solidFill>
                  <a:schemeClr val="tx1"/>
                </a:solidFill>
                <a:latin typeface="+mn-lt"/>
                <a:ea typeface="+mn-ea"/>
                <a:cs typeface="+mn-cs"/>
              </a:rPr>
            </a:br>
            <a:r>
              <a:rPr lang="tr-TR" sz="3200" b="1" dirty="0" smtClean="0">
                <a:solidFill>
                  <a:schemeClr val="tx1"/>
                </a:solidFill>
                <a:latin typeface="+mn-lt"/>
                <a:ea typeface="+mn-ea"/>
                <a:cs typeface="+mn-cs"/>
              </a:rPr>
              <a:t>normal saydığı gürültü düzeyi 58 </a:t>
            </a:r>
            <a:r>
              <a:rPr lang="tr-TR" sz="3200" b="1" dirty="0" err="1" smtClean="0">
                <a:solidFill>
                  <a:schemeClr val="tx1"/>
                </a:solidFill>
                <a:latin typeface="+mn-lt"/>
                <a:ea typeface="+mn-ea"/>
                <a:cs typeface="+mn-cs"/>
              </a:rPr>
              <a:t>dB’dir</a:t>
            </a:r>
            <a:r>
              <a:rPr lang="tr-TR" sz="3200" b="1" dirty="0" smtClean="0">
                <a:solidFill>
                  <a:schemeClr val="tx1"/>
                </a:solidFill>
                <a:latin typeface="+mn-lt"/>
                <a:ea typeface="+mn-ea"/>
                <a:cs typeface="+mn-cs"/>
              </a:rPr>
              <a:t>.</a:t>
            </a:r>
            <a:r>
              <a:rPr lang="tr-TR" sz="3200" b="1" dirty="0" smtClean="0"/>
              <a:t/>
            </a:r>
            <a:br>
              <a:rPr lang="tr-TR" sz="3200" b="1" dirty="0" smtClean="0"/>
            </a:br>
            <a:endParaRPr lang="tr-TR" sz="3200" b="1" dirty="0"/>
          </a:p>
        </p:txBody>
      </p:sp>
      <p:sp>
        <p:nvSpPr>
          <p:cNvPr id="217091" name="2 İçerik Yer Tutucusu"/>
          <p:cNvSpPr>
            <a:spLocks noGrp="1"/>
          </p:cNvSpPr>
          <p:nvPr>
            <p:ph idx="1"/>
          </p:nvPr>
        </p:nvSpPr>
        <p:spPr>
          <a:xfrm>
            <a:off x="457200" y="1600200"/>
            <a:ext cx="8686800" cy="4525963"/>
          </a:xfrm>
        </p:spPr>
        <p:txBody>
          <a:bodyPr/>
          <a:lstStyle/>
          <a:p>
            <a:r>
              <a:rPr lang="tr-TR" smtClean="0"/>
              <a:t>0-30 desibel arası çok sessiz,</a:t>
            </a:r>
          </a:p>
          <a:p>
            <a:pPr>
              <a:buFontTx/>
              <a:buNone/>
            </a:pPr>
            <a:r>
              <a:rPr lang="tr-TR" smtClean="0"/>
              <a:t>• 30-50- desibel arası sessiz,</a:t>
            </a:r>
          </a:p>
          <a:p>
            <a:pPr>
              <a:buFontTx/>
              <a:buNone/>
            </a:pPr>
            <a:r>
              <a:rPr lang="tr-TR" smtClean="0"/>
              <a:t>• 50-60- desibel arası orta derecede gürültülü,</a:t>
            </a:r>
          </a:p>
          <a:p>
            <a:pPr>
              <a:buFontTx/>
              <a:buNone/>
            </a:pPr>
            <a:r>
              <a:rPr lang="tr-TR" smtClean="0"/>
              <a:t>• 60-70 desibel arası, gürültülü ve</a:t>
            </a:r>
          </a:p>
          <a:p>
            <a:pPr>
              <a:buFontTx/>
              <a:buNone/>
            </a:pPr>
            <a:r>
              <a:rPr lang="tr-TR" smtClean="0"/>
              <a:t>• 70-80 desibel arası ise çok gürültü ortam olarak sınıflandırılır.</a:t>
            </a: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428625" y="4000500"/>
          <a:ext cx="3000375" cy="334963"/>
        </p:xfrm>
        <a:graphic>
          <a:graphicData uri="http://schemas.openxmlformats.org/drawingml/2006/table">
            <a:tbl>
              <a:tblPr firstRow="1" bandRow="1">
                <a:tableStyleId>{5940675A-B579-460E-94D1-54222C63F5DA}</a:tableStyleId>
              </a:tblPr>
              <a:tblGrid>
                <a:gridCol w="3000396"/>
              </a:tblGrid>
              <a:tr h="142876">
                <a:tc>
                  <a:txBody>
                    <a:bodyPr/>
                    <a:lstStyle/>
                    <a:p>
                      <a:r>
                        <a:rPr lang="tr-TR" sz="1600" b="1" i="1" dirty="0" smtClean="0">
                          <a:solidFill>
                            <a:srgbClr val="7030A0"/>
                          </a:solidFill>
                        </a:rPr>
                        <a:t>Kuş cıvıltıları </a:t>
                      </a:r>
                      <a:r>
                        <a:rPr lang="tr-TR" sz="1600" b="1" i="1" baseline="0" dirty="0" smtClean="0">
                          <a:solidFill>
                            <a:srgbClr val="7030A0"/>
                          </a:solidFill>
                        </a:rPr>
                        <a:t> </a:t>
                      </a:r>
                      <a:r>
                        <a:rPr lang="tr-TR" sz="1600" b="1" i="1" dirty="0" smtClean="0">
                          <a:solidFill>
                            <a:srgbClr val="7030A0"/>
                          </a:solidFill>
                        </a:rPr>
                        <a:t>(15</a:t>
                      </a:r>
                      <a:r>
                        <a:rPr lang="tr-TR" sz="1600" b="1" i="1" baseline="0" dirty="0" smtClean="0">
                          <a:solidFill>
                            <a:srgbClr val="7030A0"/>
                          </a:solidFill>
                        </a:rPr>
                        <a:t>m uzakta)</a:t>
                      </a:r>
                      <a:endParaRPr lang="tr-TR" sz="1600" b="1" i="1" dirty="0">
                        <a:solidFill>
                          <a:srgbClr val="7030A0"/>
                        </a:solidFill>
                      </a:endParaRPr>
                    </a:p>
                  </a:txBody>
                  <a:tcPr/>
                </a:tc>
              </a:tr>
            </a:tbl>
          </a:graphicData>
        </a:graphic>
      </p:graphicFrame>
      <p:graphicFrame>
        <p:nvGraphicFramePr>
          <p:cNvPr id="6" name="5 Tablo"/>
          <p:cNvGraphicFramePr>
            <a:graphicFrameLocks noGrp="1"/>
          </p:cNvGraphicFramePr>
          <p:nvPr/>
        </p:nvGraphicFramePr>
        <p:xfrm>
          <a:off x="4286250" y="4000500"/>
          <a:ext cx="1143000" cy="365125"/>
        </p:xfrm>
        <a:graphic>
          <a:graphicData uri="http://schemas.openxmlformats.org/drawingml/2006/table">
            <a:tbl>
              <a:tblPr firstRow="1" bandRow="1">
                <a:tableStyleId>{5940675A-B579-460E-94D1-54222C63F5DA}</a:tableStyleId>
              </a:tblPr>
              <a:tblGrid>
                <a:gridCol w="1143008"/>
              </a:tblGrid>
              <a:tr h="142876">
                <a:tc>
                  <a:txBody>
                    <a:bodyPr/>
                    <a:lstStyle/>
                    <a:p>
                      <a:r>
                        <a:rPr lang="tr-TR" dirty="0" smtClean="0">
                          <a:solidFill>
                            <a:srgbClr val="FF0000"/>
                          </a:solidFill>
                        </a:rPr>
                        <a:t>  50 </a:t>
                      </a:r>
                      <a:r>
                        <a:rPr lang="tr-TR" baseline="0" dirty="0" err="1" smtClean="0">
                          <a:solidFill>
                            <a:srgbClr val="FF0000"/>
                          </a:solidFill>
                        </a:rPr>
                        <a:t>dBA</a:t>
                      </a:r>
                      <a:r>
                        <a:rPr lang="tr-TR" baseline="0" dirty="0" smtClean="0">
                          <a:solidFill>
                            <a:srgbClr val="FF0000"/>
                          </a:solidFill>
                        </a:rPr>
                        <a:t> </a:t>
                      </a:r>
                      <a:endParaRPr lang="tr-TR" dirty="0">
                        <a:solidFill>
                          <a:srgbClr val="FF0000"/>
                        </a:solidFill>
                      </a:endParaRPr>
                    </a:p>
                  </a:txBody>
                  <a:tcPr/>
                </a:tc>
              </a:tr>
            </a:tbl>
          </a:graphicData>
        </a:graphic>
      </p:graphicFrame>
      <p:graphicFrame>
        <p:nvGraphicFramePr>
          <p:cNvPr id="7" name="6 Tablo"/>
          <p:cNvGraphicFramePr>
            <a:graphicFrameLocks noGrp="1"/>
          </p:cNvGraphicFramePr>
          <p:nvPr/>
        </p:nvGraphicFramePr>
        <p:xfrm>
          <a:off x="428625" y="4500563"/>
          <a:ext cx="3000375" cy="365125"/>
        </p:xfrm>
        <a:graphic>
          <a:graphicData uri="http://schemas.openxmlformats.org/drawingml/2006/table">
            <a:tbl>
              <a:tblPr firstRow="1" bandRow="1">
                <a:tableStyleId>{5940675A-B579-460E-94D1-54222C63F5DA}</a:tableStyleId>
              </a:tblPr>
              <a:tblGrid>
                <a:gridCol w="3000396"/>
              </a:tblGrid>
              <a:tr h="142876">
                <a:tc>
                  <a:txBody>
                    <a:bodyPr/>
                    <a:lstStyle/>
                    <a:p>
                      <a:r>
                        <a:rPr lang="tr-TR" b="1" i="1" dirty="0" smtClean="0">
                          <a:solidFill>
                            <a:srgbClr val="7030A0"/>
                          </a:solidFill>
                        </a:rPr>
                        <a:t>Normal konuşma (1 m)</a:t>
                      </a:r>
                      <a:endParaRPr lang="tr-TR" b="1" i="1" dirty="0">
                        <a:solidFill>
                          <a:srgbClr val="7030A0"/>
                        </a:solidFill>
                      </a:endParaRPr>
                    </a:p>
                  </a:txBody>
                  <a:tcPr/>
                </a:tc>
              </a:tr>
            </a:tbl>
          </a:graphicData>
        </a:graphic>
      </p:graphicFrame>
      <p:graphicFrame>
        <p:nvGraphicFramePr>
          <p:cNvPr id="8" name="7 Tablo"/>
          <p:cNvGraphicFramePr>
            <a:graphicFrameLocks noGrp="1"/>
          </p:cNvGraphicFramePr>
          <p:nvPr/>
        </p:nvGraphicFramePr>
        <p:xfrm>
          <a:off x="4286250" y="4500563"/>
          <a:ext cx="1143000" cy="365125"/>
        </p:xfrm>
        <a:graphic>
          <a:graphicData uri="http://schemas.openxmlformats.org/drawingml/2006/table">
            <a:tbl>
              <a:tblPr firstRow="1" bandRow="1">
                <a:tableStyleId>{5940675A-B579-460E-94D1-54222C63F5DA}</a:tableStyleId>
              </a:tblPr>
              <a:tblGrid>
                <a:gridCol w="1143008"/>
              </a:tblGrid>
              <a:tr h="142876">
                <a:tc>
                  <a:txBody>
                    <a:bodyPr/>
                    <a:lstStyle/>
                    <a:p>
                      <a:r>
                        <a:rPr lang="tr-TR" dirty="0" smtClean="0">
                          <a:solidFill>
                            <a:srgbClr val="FF0000"/>
                          </a:solidFill>
                        </a:rPr>
                        <a:t>  60 </a:t>
                      </a:r>
                      <a:r>
                        <a:rPr lang="tr-TR" baseline="0" dirty="0" err="1" smtClean="0">
                          <a:solidFill>
                            <a:srgbClr val="FF0000"/>
                          </a:solidFill>
                        </a:rPr>
                        <a:t>dBA</a:t>
                      </a:r>
                      <a:r>
                        <a:rPr lang="tr-TR" baseline="0" dirty="0" smtClean="0">
                          <a:solidFill>
                            <a:srgbClr val="FF0000"/>
                          </a:solidFill>
                        </a:rPr>
                        <a:t> </a:t>
                      </a:r>
                      <a:endParaRPr lang="tr-TR" dirty="0">
                        <a:solidFill>
                          <a:srgbClr val="FF0000"/>
                        </a:solidFill>
                      </a:endParaRPr>
                    </a:p>
                  </a:txBody>
                  <a:tcPr/>
                </a:tc>
              </a:tr>
            </a:tbl>
          </a:graphicData>
        </a:graphic>
      </p:graphicFrame>
      <p:graphicFrame>
        <p:nvGraphicFramePr>
          <p:cNvPr id="9" name="8 Tablo"/>
          <p:cNvGraphicFramePr>
            <a:graphicFrameLocks noGrp="1"/>
          </p:cNvGraphicFramePr>
          <p:nvPr/>
        </p:nvGraphicFramePr>
        <p:xfrm>
          <a:off x="428625" y="3492500"/>
          <a:ext cx="3000375" cy="365125"/>
        </p:xfrm>
        <a:graphic>
          <a:graphicData uri="http://schemas.openxmlformats.org/drawingml/2006/table">
            <a:tbl>
              <a:tblPr firstRow="1" bandRow="1">
                <a:tableStyleId>{5940675A-B579-460E-94D1-54222C63F5DA}</a:tableStyleId>
              </a:tblPr>
              <a:tblGrid>
                <a:gridCol w="3000396"/>
              </a:tblGrid>
              <a:tr h="357190">
                <a:tc>
                  <a:txBody>
                    <a:bodyPr/>
                    <a:lstStyle/>
                    <a:p>
                      <a:r>
                        <a:rPr lang="tr-TR" b="1" i="1" dirty="0" smtClean="0">
                          <a:solidFill>
                            <a:srgbClr val="7030A0"/>
                          </a:solidFill>
                        </a:rPr>
                        <a:t>Sessiz alan</a:t>
                      </a:r>
                      <a:endParaRPr lang="tr-TR" b="1" i="1" dirty="0">
                        <a:solidFill>
                          <a:srgbClr val="7030A0"/>
                        </a:solidFill>
                      </a:endParaRPr>
                    </a:p>
                  </a:txBody>
                  <a:tcPr/>
                </a:tc>
              </a:tr>
            </a:tbl>
          </a:graphicData>
        </a:graphic>
      </p:graphicFrame>
      <p:graphicFrame>
        <p:nvGraphicFramePr>
          <p:cNvPr id="10" name="9 Tablo"/>
          <p:cNvGraphicFramePr>
            <a:graphicFrameLocks noGrp="1"/>
          </p:cNvGraphicFramePr>
          <p:nvPr/>
        </p:nvGraphicFramePr>
        <p:xfrm>
          <a:off x="4286250" y="3500438"/>
          <a:ext cx="1143000" cy="365125"/>
        </p:xfrm>
        <a:graphic>
          <a:graphicData uri="http://schemas.openxmlformats.org/drawingml/2006/table">
            <a:tbl>
              <a:tblPr firstRow="1" bandRow="1">
                <a:tableStyleId>{5940675A-B579-460E-94D1-54222C63F5DA}</a:tableStyleId>
              </a:tblPr>
              <a:tblGrid>
                <a:gridCol w="1143008"/>
              </a:tblGrid>
              <a:tr h="142876">
                <a:tc>
                  <a:txBody>
                    <a:bodyPr/>
                    <a:lstStyle/>
                    <a:p>
                      <a:r>
                        <a:rPr lang="tr-TR" dirty="0" smtClean="0">
                          <a:solidFill>
                            <a:srgbClr val="FF0000"/>
                          </a:solidFill>
                        </a:rPr>
                        <a:t>  40 </a:t>
                      </a:r>
                      <a:r>
                        <a:rPr lang="tr-TR" baseline="0" dirty="0" err="1" smtClean="0">
                          <a:solidFill>
                            <a:srgbClr val="FF0000"/>
                          </a:solidFill>
                        </a:rPr>
                        <a:t>dBA</a:t>
                      </a:r>
                      <a:r>
                        <a:rPr lang="tr-TR" baseline="0" dirty="0" smtClean="0">
                          <a:solidFill>
                            <a:srgbClr val="FF0000"/>
                          </a:solidFill>
                        </a:rPr>
                        <a:t> </a:t>
                      </a:r>
                      <a:endParaRPr lang="tr-TR" dirty="0">
                        <a:solidFill>
                          <a:srgbClr val="FF0000"/>
                        </a:solidFill>
                      </a:endParaRPr>
                    </a:p>
                  </a:txBody>
                  <a:tcPr/>
                </a:tc>
              </a:tr>
            </a:tbl>
          </a:graphicData>
        </a:graphic>
      </p:graphicFrame>
      <p:graphicFrame>
        <p:nvGraphicFramePr>
          <p:cNvPr id="11" name="10 Tablo"/>
          <p:cNvGraphicFramePr>
            <a:graphicFrameLocks noGrp="1"/>
          </p:cNvGraphicFramePr>
          <p:nvPr/>
        </p:nvGraphicFramePr>
        <p:xfrm>
          <a:off x="428625" y="3000375"/>
          <a:ext cx="3000375" cy="365125"/>
        </p:xfrm>
        <a:graphic>
          <a:graphicData uri="http://schemas.openxmlformats.org/drawingml/2006/table">
            <a:tbl>
              <a:tblPr firstRow="1" bandRow="1">
                <a:tableStyleId>{5940675A-B579-460E-94D1-54222C63F5DA}</a:tableStyleId>
              </a:tblPr>
              <a:tblGrid>
                <a:gridCol w="3000396"/>
              </a:tblGrid>
              <a:tr h="142876">
                <a:tc>
                  <a:txBody>
                    <a:bodyPr/>
                    <a:lstStyle/>
                    <a:p>
                      <a:r>
                        <a:rPr lang="tr-TR" b="1" i="1" dirty="0" smtClean="0">
                          <a:solidFill>
                            <a:srgbClr val="7030A0"/>
                          </a:solidFill>
                        </a:rPr>
                        <a:t>Fısıltılı konuşma </a:t>
                      </a:r>
                      <a:endParaRPr lang="tr-TR" b="1" i="1" dirty="0">
                        <a:solidFill>
                          <a:srgbClr val="7030A0"/>
                        </a:solidFill>
                      </a:endParaRPr>
                    </a:p>
                  </a:txBody>
                  <a:tcPr/>
                </a:tc>
              </a:tr>
            </a:tbl>
          </a:graphicData>
        </a:graphic>
      </p:graphicFrame>
      <p:graphicFrame>
        <p:nvGraphicFramePr>
          <p:cNvPr id="12" name="11 Tablo"/>
          <p:cNvGraphicFramePr>
            <a:graphicFrameLocks noGrp="1"/>
          </p:cNvGraphicFramePr>
          <p:nvPr/>
        </p:nvGraphicFramePr>
        <p:xfrm>
          <a:off x="4286250" y="3000375"/>
          <a:ext cx="1143000" cy="365125"/>
        </p:xfrm>
        <a:graphic>
          <a:graphicData uri="http://schemas.openxmlformats.org/drawingml/2006/table">
            <a:tbl>
              <a:tblPr firstRow="1" bandRow="1">
                <a:tableStyleId>{5940675A-B579-460E-94D1-54222C63F5DA}</a:tableStyleId>
              </a:tblPr>
              <a:tblGrid>
                <a:gridCol w="1143008"/>
              </a:tblGrid>
              <a:tr h="142876">
                <a:tc>
                  <a:txBody>
                    <a:bodyPr/>
                    <a:lstStyle/>
                    <a:p>
                      <a:r>
                        <a:rPr lang="tr-TR" dirty="0" smtClean="0">
                          <a:solidFill>
                            <a:srgbClr val="FF0000"/>
                          </a:solidFill>
                        </a:rPr>
                        <a:t>  30 </a:t>
                      </a:r>
                      <a:r>
                        <a:rPr lang="tr-TR" baseline="0" dirty="0" err="1" smtClean="0">
                          <a:solidFill>
                            <a:srgbClr val="FF0000"/>
                          </a:solidFill>
                        </a:rPr>
                        <a:t>dBA</a:t>
                      </a:r>
                      <a:r>
                        <a:rPr lang="tr-TR" baseline="0" dirty="0" smtClean="0">
                          <a:solidFill>
                            <a:srgbClr val="FF0000"/>
                          </a:solidFill>
                        </a:rPr>
                        <a:t> </a:t>
                      </a:r>
                      <a:endParaRPr lang="tr-TR" dirty="0">
                        <a:solidFill>
                          <a:srgbClr val="FF0000"/>
                        </a:solidFill>
                      </a:endParaRPr>
                    </a:p>
                  </a:txBody>
                  <a:tcPr/>
                </a:tc>
              </a:tr>
            </a:tbl>
          </a:graphicData>
        </a:graphic>
      </p:graphicFrame>
      <p:graphicFrame>
        <p:nvGraphicFramePr>
          <p:cNvPr id="13" name="12 Tablo"/>
          <p:cNvGraphicFramePr>
            <a:graphicFrameLocks noGrp="1"/>
          </p:cNvGraphicFramePr>
          <p:nvPr/>
        </p:nvGraphicFramePr>
        <p:xfrm>
          <a:off x="428625" y="2500313"/>
          <a:ext cx="3000375" cy="365125"/>
        </p:xfrm>
        <a:graphic>
          <a:graphicData uri="http://schemas.openxmlformats.org/drawingml/2006/table">
            <a:tbl>
              <a:tblPr firstRow="1" bandRow="1">
                <a:tableStyleId>{5940675A-B579-460E-94D1-54222C63F5DA}</a:tableStyleId>
              </a:tblPr>
              <a:tblGrid>
                <a:gridCol w="3000396"/>
              </a:tblGrid>
              <a:tr h="142876">
                <a:tc>
                  <a:txBody>
                    <a:bodyPr/>
                    <a:lstStyle/>
                    <a:p>
                      <a:r>
                        <a:rPr lang="tr-TR" b="1" i="1" dirty="0" smtClean="0">
                          <a:solidFill>
                            <a:srgbClr val="7030A0"/>
                          </a:solidFill>
                        </a:rPr>
                        <a:t>Yaprak hışırtısı</a:t>
                      </a:r>
                      <a:endParaRPr lang="tr-TR" b="1" i="1" dirty="0">
                        <a:solidFill>
                          <a:srgbClr val="7030A0"/>
                        </a:solidFill>
                      </a:endParaRPr>
                    </a:p>
                  </a:txBody>
                  <a:tcPr/>
                </a:tc>
              </a:tr>
            </a:tbl>
          </a:graphicData>
        </a:graphic>
      </p:graphicFrame>
      <p:graphicFrame>
        <p:nvGraphicFramePr>
          <p:cNvPr id="14" name="13 Tablo"/>
          <p:cNvGraphicFramePr>
            <a:graphicFrameLocks noGrp="1"/>
          </p:cNvGraphicFramePr>
          <p:nvPr/>
        </p:nvGraphicFramePr>
        <p:xfrm>
          <a:off x="4286250" y="2500313"/>
          <a:ext cx="1143000" cy="365125"/>
        </p:xfrm>
        <a:graphic>
          <a:graphicData uri="http://schemas.openxmlformats.org/drawingml/2006/table">
            <a:tbl>
              <a:tblPr firstRow="1" bandRow="1">
                <a:tableStyleId>{5940675A-B579-460E-94D1-54222C63F5DA}</a:tableStyleId>
              </a:tblPr>
              <a:tblGrid>
                <a:gridCol w="1143008"/>
              </a:tblGrid>
              <a:tr h="142876">
                <a:tc>
                  <a:txBody>
                    <a:bodyPr/>
                    <a:lstStyle/>
                    <a:p>
                      <a:r>
                        <a:rPr lang="tr-TR" dirty="0" smtClean="0">
                          <a:solidFill>
                            <a:srgbClr val="FF0000"/>
                          </a:solidFill>
                        </a:rPr>
                        <a:t>  20 </a:t>
                      </a:r>
                      <a:r>
                        <a:rPr lang="tr-TR" baseline="0" dirty="0" err="1" smtClean="0">
                          <a:solidFill>
                            <a:srgbClr val="FF0000"/>
                          </a:solidFill>
                        </a:rPr>
                        <a:t>dBA</a:t>
                      </a:r>
                      <a:r>
                        <a:rPr lang="tr-TR" baseline="0" dirty="0" smtClean="0">
                          <a:solidFill>
                            <a:srgbClr val="FF0000"/>
                          </a:solidFill>
                        </a:rPr>
                        <a:t> </a:t>
                      </a:r>
                      <a:endParaRPr lang="tr-TR" dirty="0">
                        <a:solidFill>
                          <a:srgbClr val="FF0000"/>
                        </a:solidFill>
                      </a:endParaRPr>
                    </a:p>
                  </a:txBody>
                  <a:tcPr/>
                </a:tc>
              </a:tr>
            </a:tbl>
          </a:graphicData>
        </a:graphic>
      </p:graphicFrame>
      <p:graphicFrame>
        <p:nvGraphicFramePr>
          <p:cNvPr id="15" name="14 Tablo"/>
          <p:cNvGraphicFramePr>
            <a:graphicFrameLocks noGrp="1"/>
          </p:cNvGraphicFramePr>
          <p:nvPr/>
        </p:nvGraphicFramePr>
        <p:xfrm>
          <a:off x="4286250" y="2000250"/>
          <a:ext cx="1143000" cy="365125"/>
        </p:xfrm>
        <a:graphic>
          <a:graphicData uri="http://schemas.openxmlformats.org/drawingml/2006/table">
            <a:tbl>
              <a:tblPr firstRow="1" bandRow="1">
                <a:tableStyleId>{5940675A-B579-460E-94D1-54222C63F5DA}</a:tableStyleId>
              </a:tblPr>
              <a:tblGrid>
                <a:gridCol w="1143008"/>
              </a:tblGrid>
              <a:tr h="365760">
                <a:tc>
                  <a:txBody>
                    <a:bodyPr/>
                    <a:lstStyle/>
                    <a:p>
                      <a:r>
                        <a:rPr lang="tr-TR" dirty="0" smtClean="0">
                          <a:solidFill>
                            <a:srgbClr val="FF0000"/>
                          </a:solidFill>
                        </a:rPr>
                        <a:t>  10 </a:t>
                      </a:r>
                      <a:r>
                        <a:rPr lang="tr-TR" baseline="0" dirty="0" err="1" smtClean="0">
                          <a:solidFill>
                            <a:srgbClr val="FF0000"/>
                          </a:solidFill>
                        </a:rPr>
                        <a:t>dBA</a:t>
                      </a:r>
                      <a:r>
                        <a:rPr lang="tr-TR" baseline="0" dirty="0" smtClean="0">
                          <a:solidFill>
                            <a:srgbClr val="FF0000"/>
                          </a:solidFill>
                        </a:rPr>
                        <a:t> </a:t>
                      </a:r>
                      <a:endParaRPr lang="tr-TR" dirty="0">
                        <a:solidFill>
                          <a:srgbClr val="FF0000"/>
                        </a:solidFill>
                      </a:endParaRPr>
                    </a:p>
                  </a:txBody>
                  <a:tcPr/>
                </a:tc>
              </a:tr>
            </a:tbl>
          </a:graphicData>
        </a:graphic>
      </p:graphicFrame>
      <p:graphicFrame>
        <p:nvGraphicFramePr>
          <p:cNvPr id="16" name="15 Tablo"/>
          <p:cNvGraphicFramePr>
            <a:graphicFrameLocks noGrp="1"/>
          </p:cNvGraphicFramePr>
          <p:nvPr/>
        </p:nvGraphicFramePr>
        <p:xfrm>
          <a:off x="428625" y="2000250"/>
          <a:ext cx="3000375" cy="365125"/>
        </p:xfrm>
        <a:graphic>
          <a:graphicData uri="http://schemas.openxmlformats.org/drawingml/2006/table">
            <a:tbl>
              <a:tblPr firstRow="1" bandRow="1">
                <a:tableStyleId>{5940675A-B579-460E-94D1-54222C63F5DA}</a:tableStyleId>
              </a:tblPr>
              <a:tblGrid>
                <a:gridCol w="3000396"/>
              </a:tblGrid>
              <a:tr h="142876">
                <a:tc>
                  <a:txBody>
                    <a:bodyPr/>
                    <a:lstStyle/>
                    <a:p>
                      <a:r>
                        <a:rPr lang="tr-TR" b="1" i="1" dirty="0" smtClean="0">
                          <a:solidFill>
                            <a:srgbClr val="7030A0"/>
                          </a:solidFill>
                        </a:rPr>
                        <a:t>Sesin algılanma eşiği</a:t>
                      </a:r>
                      <a:endParaRPr lang="tr-TR" b="1" i="1" dirty="0">
                        <a:solidFill>
                          <a:srgbClr val="7030A0"/>
                        </a:solidFill>
                      </a:endParaRPr>
                    </a:p>
                  </a:txBody>
                  <a:tcPr/>
                </a:tc>
              </a:tr>
            </a:tbl>
          </a:graphicData>
        </a:graphic>
      </p:graphicFrame>
      <p:graphicFrame>
        <p:nvGraphicFramePr>
          <p:cNvPr id="17" name="16 Tablo"/>
          <p:cNvGraphicFramePr>
            <a:graphicFrameLocks noGrp="1"/>
          </p:cNvGraphicFramePr>
          <p:nvPr/>
        </p:nvGraphicFramePr>
        <p:xfrm>
          <a:off x="428625" y="1500188"/>
          <a:ext cx="3000375" cy="365125"/>
        </p:xfrm>
        <a:graphic>
          <a:graphicData uri="http://schemas.openxmlformats.org/drawingml/2006/table">
            <a:tbl>
              <a:tblPr firstRow="1" bandRow="1">
                <a:tableStyleId>{5940675A-B579-460E-94D1-54222C63F5DA}</a:tableStyleId>
              </a:tblPr>
              <a:tblGrid>
                <a:gridCol w="3000396"/>
              </a:tblGrid>
              <a:tr h="142876">
                <a:tc>
                  <a:txBody>
                    <a:bodyPr/>
                    <a:lstStyle/>
                    <a:p>
                      <a:r>
                        <a:rPr lang="tr-TR" b="1" i="1" dirty="0" smtClean="0">
                          <a:solidFill>
                            <a:srgbClr val="7030A0"/>
                          </a:solidFill>
                        </a:rPr>
                        <a:t>Duyma eşiği</a:t>
                      </a:r>
                      <a:endParaRPr lang="tr-TR" b="1" i="1" dirty="0">
                        <a:solidFill>
                          <a:srgbClr val="7030A0"/>
                        </a:solidFill>
                      </a:endParaRPr>
                    </a:p>
                  </a:txBody>
                  <a:tcPr/>
                </a:tc>
              </a:tr>
            </a:tbl>
          </a:graphicData>
        </a:graphic>
      </p:graphicFrame>
      <p:graphicFrame>
        <p:nvGraphicFramePr>
          <p:cNvPr id="18" name="17 Tablo"/>
          <p:cNvGraphicFramePr>
            <a:graphicFrameLocks noGrp="1"/>
          </p:cNvGraphicFramePr>
          <p:nvPr/>
        </p:nvGraphicFramePr>
        <p:xfrm>
          <a:off x="4286250" y="1500188"/>
          <a:ext cx="1143000" cy="365125"/>
        </p:xfrm>
        <a:graphic>
          <a:graphicData uri="http://schemas.openxmlformats.org/drawingml/2006/table">
            <a:tbl>
              <a:tblPr firstRow="1" bandRow="1">
                <a:tableStyleId>{5940675A-B579-460E-94D1-54222C63F5DA}</a:tableStyleId>
              </a:tblPr>
              <a:tblGrid>
                <a:gridCol w="1143008"/>
              </a:tblGrid>
              <a:tr h="222884">
                <a:tc>
                  <a:txBody>
                    <a:bodyPr/>
                    <a:lstStyle/>
                    <a:p>
                      <a:r>
                        <a:rPr lang="tr-TR" dirty="0" smtClean="0">
                          <a:solidFill>
                            <a:srgbClr val="FF0000"/>
                          </a:solidFill>
                        </a:rPr>
                        <a:t>  0  </a:t>
                      </a:r>
                      <a:r>
                        <a:rPr lang="tr-TR" baseline="0" dirty="0" err="1" smtClean="0">
                          <a:solidFill>
                            <a:srgbClr val="FF0000"/>
                          </a:solidFill>
                        </a:rPr>
                        <a:t>dBA</a:t>
                      </a:r>
                      <a:r>
                        <a:rPr lang="tr-TR" baseline="0" dirty="0" smtClean="0">
                          <a:solidFill>
                            <a:srgbClr val="FF0000"/>
                          </a:solidFill>
                        </a:rPr>
                        <a:t> </a:t>
                      </a:r>
                      <a:endParaRPr lang="tr-TR" dirty="0">
                        <a:solidFill>
                          <a:srgbClr val="FF0000"/>
                        </a:solidFill>
                      </a:endParaRPr>
                    </a:p>
                  </a:txBody>
                  <a:tcPr/>
                </a:tc>
              </a:tr>
            </a:tbl>
          </a:graphicData>
        </a:graphic>
      </p:graphicFrame>
      <p:graphicFrame>
        <p:nvGraphicFramePr>
          <p:cNvPr id="19" name="18 Tablo"/>
          <p:cNvGraphicFramePr>
            <a:graphicFrameLocks noGrp="1"/>
          </p:cNvGraphicFramePr>
          <p:nvPr/>
        </p:nvGraphicFramePr>
        <p:xfrm>
          <a:off x="428625" y="5000625"/>
          <a:ext cx="3000375" cy="365125"/>
        </p:xfrm>
        <a:graphic>
          <a:graphicData uri="http://schemas.openxmlformats.org/drawingml/2006/table">
            <a:tbl>
              <a:tblPr firstRow="1" bandRow="1">
                <a:tableStyleId>{5940675A-B579-460E-94D1-54222C63F5DA}</a:tableStyleId>
              </a:tblPr>
              <a:tblGrid>
                <a:gridCol w="3000396"/>
              </a:tblGrid>
              <a:tr h="142876">
                <a:tc>
                  <a:txBody>
                    <a:bodyPr/>
                    <a:lstStyle/>
                    <a:p>
                      <a:r>
                        <a:rPr lang="tr-TR" b="1" i="1" dirty="0" smtClean="0">
                          <a:solidFill>
                            <a:srgbClr val="7030A0"/>
                          </a:solidFill>
                        </a:rPr>
                        <a:t>Yük treni (30 </a:t>
                      </a:r>
                      <a:r>
                        <a:rPr lang="tr-TR" b="1" i="1" baseline="0" dirty="0" smtClean="0">
                          <a:solidFill>
                            <a:srgbClr val="7030A0"/>
                          </a:solidFill>
                        </a:rPr>
                        <a:t>m uzakta)</a:t>
                      </a:r>
                      <a:endParaRPr lang="tr-TR" b="1" i="1" dirty="0">
                        <a:solidFill>
                          <a:srgbClr val="7030A0"/>
                        </a:solidFill>
                      </a:endParaRPr>
                    </a:p>
                  </a:txBody>
                  <a:tcPr/>
                </a:tc>
              </a:tr>
            </a:tbl>
          </a:graphicData>
        </a:graphic>
      </p:graphicFrame>
      <p:graphicFrame>
        <p:nvGraphicFramePr>
          <p:cNvPr id="20" name="19 Tablo"/>
          <p:cNvGraphicFramePr>
            <a:graphicFrameLocks noGrp="1"/>
          </p:cNvGraphicFramePr>
          <p:nvPr/>
        </p:nvGraphicFramePr>
        <p:xfrm>
          <a:off x="4286250" y="5000625"/>
          <a:ext cx="1143000" cy="365125"/>
        </p:xfrm>
        <a:graphic>
          <a:graphicData uri="http://schemas.openxmlformats.org/drawingml/2006/table">
            <a:tbl>
              <a:tblPr firstRow="1" bandRow="1">
                <a:tableStyleId>{5940675A-B579-460E-94D1-54222C63F5DA}</a:tableStyleId>
              </a:tblPr>
              <a:tblGrid>
                <a:gridCol w="1143008"/>
              </a:tblGrid>
              <a:tr h="142876">
                <a:tc>
                  <a:txBody>
                    <a:bodyPr/>
                    <a:lstStyle/>
                    <a:p>
                      <a:r>
                        <a:rPr lang="tr-TR" dirty="0" smtClean="0">
                          <a:solidFill>
                            <a:srgbClr val="FF0000"/>
                          </a:solidFill>
                        </a:rPr>
                        <a:t>  70 </a:t>
                      </a:r>
                      <a:r>
                        <a:rPr lang="tr-TR" baseline="0" dirty="0" err="1" smtClean="0">
                          <a:solidFill>
                            <a:srgbClr val="FF0000"/>
                          </a:solidFill>
                        </a:rPr>
                        <a:t>dBA</a:t>
                      </a:r>
                      <a:r>
                        <a:rPr lang="tr-TR" baseline="0" dirty="0" smtClean="0">
                          <a:solidFill>
                            <a:srgbClr val="FF0000"/>
                          </a:solidFill>
                        </a:rPr>
                        <a:t> </a:t>
                      </a:r>
                      <a:endParaRPr lang="tr-TR" dirty="0">
                        <a:solidFill>
                          <a:srgbClr val="FF0000"/>
                        </a:solidFill>
                      </a:endParaRPr>
                    </a:p>
                  </a:txBody>
                  <a:tcPr/>
                </a:tc>
              </a:tr>
            </a:tbl>
          </a:graphicData>
        </a:graphic>
      </p:graphicFrame>
      <p:cxnSp>
        <p:nvCxnSpPr>
          <p:cNvPr id="22" name="21 Düz Ok Bağlayıcısı"/>
          <p:cNvCxnSpPr/>
          <p:nvPr/>
        </p:nvCxnSpPr>
        <p:spPr>
          <a:xfrm>
            <a:off x="3571875" y="1714500"/>
            <a:ext cx="64293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22 Düz Ok Bağlayıcısı"/>
          <p:cNvCxnSpPr/>
          <p:nvPr/>
        </p:nvCxnSpPr>
        <p:spPr>
          <a:xfrm>
            <a:off x="3571875" y="2214563"/>
            <a:ext cx="642938"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23 Düz Ok Bağlayıcısı"/>
          <p:cNvCxnSpPr/>
          <p:nvPr/>
        </p:nvCxnSpPr>
        <p:spPr>
          <a:xfrm>
            <a:off x="3571875" y="2714625"/>
            <a:ext cx="64293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24 Düz Ok Bağlayıcısı"/>
          <p:cNvCxnSpPr/>
          <p:nvPr/>
        </p:nvCxnSpPr>
        <p:spPr>
          <a:xfrm>
            <a:off x="3571875" y="3214688"/>
            <a:ext cx="642938"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25 Düz Ok Bağlayıcısı"/>
          <p:cNvCxnSpPr/>
          <p:nvPr/>
        </p:nvCxnSpPr>
        <p:spPr>
          <a:xfrm>
            <a:off x="3571875" y="3714750"/>
            <a:ext cx="64293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26 Düz Ok Bağlayıcısı"/>
          <p:cNvCxnSpPr/>
          <p:nvPr/>
        </p:nvCxnSpPr>
        <p:spPr>
          <a:xfrm>
            <a:off x="3643313" y="4214813"/>
            <a:ext cx="571500"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27 Düz Ok Bağlayıcısı"/>
          <p:cNvCxnSpPr/>
          <p:nvPr/>
        </p:nvCxnSpPr>
        <p:spPr>
          <a:xfrm>
            <a:off x="3643313" y="4714875"/>
            <a:ext cx="5715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28 Düz Ok Bağlayıcısı"/>
          <p:cNvCxnSpPr/>
          <p:nvPr/>
        </p:nvCxnSpPr>
        <p:spPr>
          <a:xfrm>
            <a:off x="3643313" y="5214938"/>
            <a:ext cx="571500"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4" name="123 Düz Ok Bağlayıcısı"/>
          <p:cNvCxnSpPr/>
          <p:nvPr/>
        </p:nvCxnSpPr>
        <p:spPr>
          <a:xfrm>
            <a:off x="5643563" y="3714750"/>
            <a:ext cx="642937"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5" name="124 Düz Ok Bağlayıcısı"/>
          <p:cNvCxnSpPr/>
          <p:nvPr/>
        </p:nvCxnSpPr>
        <p:spPr>
          <a:xfrm>
            <a:off x="5643563" y="4214813"/>
            <a:ext cx="642937"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6" name="125 Düz Ok Bağlayıcısı"/>
          <p:cNvCxnSpPr/>
          <p:nvPr/>
        </p:nvCxnSpPr>
        <p:spPr>
          <a:xfrm>
            <a:off x="5643563" y="4714875"/>
            <a:ext cx="642937"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7" name="126 Düz Ok Bağlayıcısı"/>
          <p:cNvCxnSpPr/>
          <p:nvPr/>
        </p:nvCxnSpPr>
        <p:spPr>
          <a:xfrm>
            <a:off x="5643563" y="5214938"/>
            <a:ext cx="571500"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130" name="129 Tablo"/>
          <p:cNvGraphicFramePr>
            <a:graphicFrameLocks noGrp="1"/>
          </p:cNvGraphicFramePr>
          <p:nvPr/>
        </p:nvGraphicFramePr>
        <p:xfrm>
          <a:off x="6500826" y="3500438"/>
          <a:ext cx="1500198" cy="357190"/>
        </p:xfrm>
        <a:graphic>
          <a:graphicData uri="http://schemas.openxmlformats.org/drawingml/2006/table">
            <a:tbl>
              <a:tblPr firstRow="1" bandRow="1">
                <a:tableStyleId>{638B1855-1B75-4FBE-930C-398BA8C253C6}</a:tableStyleId>
              </a:tblPr>
              <a:tblGrid>
                <a:gridCol w="1500198"/>
              </a:tblGrid>
              <a:tr h="357190">
                <a:tc>
                  <a:txBody>
                    <a:bodyPr/>
                    <a:lstStyle/>
                    <a:p>
                      <a:pPr algn="l"/>
                      <a:r>
                        <a:rPr lang="tr-TR" sz="1600" dirty="0" smtClean="0"/>
                        <a:t>sessiz ortam</a:t>
                      </a:r>
                      <a:endParaRPr lang="tr-TR" sz="1600" dirty="0">
                        <a:solidFill>
                          <a:srgbClr val="FF0000"/>
                        </a:solidFill>
                      </a:endParaRPr>
                    </a:p>
                  </a:txBody>
                  <a:tcPr/>
                </a:tc>
              </a:tr>
            </a:tbl>
          </a:graphicData>
        </a:graphic>
      </p:graphicFrame>
      <p:graphicFrame>
        <p:nvGraphicFramePr>
          <p:cNvPr id="131" name="130 Tablo"/>
          <p:cNvGraphicFramePr>
            <a:graphicFrameLocks noGrp="1"/>
          </p:cNvGraphicFramePr>
          <p:nvPr/>
        </p:nvGraphicFramePr>
        <p:xfrm>
          <a:off x="6500813" y="4000500"/>
          <a:ext cx="1500187" cy="357188"/>
        </p:xfrm>
        <a:graphic>
          <a:graphicData uri="http://schemas.openxmlformats.org/drawingml/2006/table">
            <a:tbl>
              <a:tblPr firstRow="1" bandRow="1">
                <a:tableStyleId>{5940675A-B579-460E-94D1-54222C63F5DA}</a:tableStyleId>
              </a:tblPr>
              <a:tblGrid>
                <a:gridCol w="1500198"/>
              </a:tblGrid>
              <a:tr h="357190">
                <a:tc>
                  <a:txBody>
                    <a:bodyPr/>
                    <a:lstStyle/>
                    <a:p>
                      <a:r>
                        <a:rPr lang="tr-TR" sz="1400" dirty="0" smtClean="0">
                          <a:solidFill>
                            <a:srgbClr val="FF0000"/>
                          </a:solidFill>
                        </a:rPr>
                        <a:t>  2 Kat gürültülü</a:t>
                      </a:r>
                      <a:endParaRPr lang="tr-TR" sz="1400" dirty="0">
                        <a:solidFill>
                          <a:srgbClr val="FF0000"/>
                        </a:solidFill>
                      </a:endParaRPr>
                    </a:p>
                  </a:txBody>
                  <a:tcPr/>
                </a:tc>
              </a:tr>
            </a:tbl>
          </a:graphicData>
        </a:graphic>
      </p:graphicFrame>
      <p:graphicFrame>
        <p:nvGraphicFramePr>
          <p:cNvPr id="132" name="131 Tablo"/>
          <p:cNvGraphicFramePr>
            <a:graphicFrameLocks noGrp="1"/>
          </p:cNvGraphicFramePr>
          <p:nvPr/>
        </p:nvGraphicFramePr>
        <p:xfrm>
          <a:off x="6500813" y="4500563"/>
          <a:ext cx="1500187" cy="357187"/>
        </p:xfrm>
        <a:graphic>
          <a:graphicData uri="http://schemas.openxmlformats.org/drawingml/2006/table">
            <a:tbl>
              <a:tblPr firstRow="1" bandRow="1">
                <a:tableStyleId>{5940675A-B579-460E-94D1-54222C63F5DA}</a:tableStyleId>
              </a:tblPr>
              <a:tblGrid>
                <a:gridCol w="1500198"/>
              </a:tblGrid>
              <a:tr h="357190">
                <a:tc>
                  <a:txBody>
                    <a:bodyPr/>
                    <a:lstStyle/>
                    <a:p>
                      <a:r>
                        <a:rPr lang="tr-TR" sz="1400" dirty="0" smtClean="0">
                          <a:solidFill>
                            <a:srgbClr val="FF0000"/>
                          </a:solidFill>
                        </a:rPr>
                        <a:t>  4 Kat gürültülü</a:t>
                      </a:r>
                      <a:endParaRPr lang="tr-TR" sz="1400" dirty="0">
                        <a:solidFill>
                          <a:srgbClr val="FF0000"/>
                        </a:solidFill>
                      </a:endParaRPr>
                    </a:p>
                  </a:txBody>
                  <a:tcPr/>
                </a:tc>
              </a:tr>
            </a:tbl>
          </a:graphicData>
        </a:graphic>
      </p:graphicFrame>
      <p:graphicFrame>
        <p:nvGraphicFramePr>
          <p:cNvPr id="133" name="132 Tablo"/>
          <p:cNvGraphicFramePr>
            <a:graphicFrameLocks noGrp="1"/>
          </p:cNvGraphicFramePr>
          <p:nvPr/>
        </p:nvGraphicFramePr>
        <p:xfrm>
          <a:off x="6500813" y="5000625"/>
          <a:ext cx="1500187" cy="357188"/>
        </p:xfrm>
        <a:graphic>
          <a:graphicData uri="http://schemas.openxmlformats.org/drawingml/2006/table">
            <a:tbl>
              <a:tblPr firstRow="1" bandRow="1">
                <a:tableStyleId>{5940675A-B579-460E-94D1-54222C63F5DA}</a:tableStyleId>
              </a:tblPr>
              <a:tblGrid>
                <a:gridCol w="1500198"/>
              </a:tblGrid>
              <a:tr h="357190">
                <a:tc>
                  <a:txBody>
                    <a:bodyPr/>
                    <a:lstStyle/>
                    <a:p>
                      <a:r>
                        <a:rPr lang="tr-TR" sz="1400" dirty="0" smtClean="0">
                          <a:solidFill>
                            <a:srgbClr val="FF0000"/>
                          </a:solidFill>
                        </a:rPr>
                        <a:t>  8 Kat Gürültülü</a:t>
                      </a:r>
                      <a:endParaRPr lang="tr-TR" sz="1400" dirty="0">
                        <a:solidFill>
                          <a:srgbClr val="FF0000"/>
                        </a:solidFill>
                      </a:endParaRPr>
                    </a:p>
                  </a:txBody>
                  <a:tcPr/>
                </a:tc>
              </a:tr>
            </a:tbl>
          </a:graphicData>
        </a:graphic>
      </p:graphicFrame>
      <p:graphicFrame>
        <p:nvGraphicFramePr>
          <p:cNvPr id="39" name="38 Tablo"/>
          <p:cNvGraphicFramePr>
            <a:graphicFrameLocks noGrp="1"/>
          </p:cNvGraphicFramePr>
          <p:nvPr/>
        </p:nvGraphicFramePr>
        <p:xfrm>
          <a:off x="428625" y="5500688"/>
          <a:ext cx="3000375" cy="365125"/>
        </p:xfrm>
        <a:graphic>
          <a:graphicData uri="http://schemas.openxmlformats.org/drawingml/2006/table">
            <a:tbl>
              <a:tblPr firstRow="1" bandRow="1">
                <a:tableStyleId>{5940675A-B579-460E-94D1-54222C63F5DA}</a:tableStyleId>
              </a:tblPr>
              <a:tblGrid>
                <a:gridCol w="3000396"/>
              </a:tblGrid>
              <a:tr h="142876">
                <a:tc>
                  <a:txBody>
                    <a:bodyPr/>
                    <a:lstStyle/>
                    <a:p>
                      <a:r>
                        <a:rPr lang="tr-TR" b="1" i="1" dirty="0" smtClean="0">
                          <a:solidFill>
                            <a:srgbClr val="7030A0"/>
                          </a:solidFill>
                        </a:rPr>
                        <a:t>Çalar</a:t>
                      </a:r>
                      <a:r>
                        <a:rPr lang="tr-TR" b="1" i="1" baseline="0" dirty="0" smtClean="0">
                          <a:solidFill>
                            <a:srgbClr val="7030A0"/>
                          </a:solidFill>
                        </a:rPr>
                        <a:t> saat zili</a:t>
                      </a:r>
                      <a:endParaRPr lang="tr-TR" b="1" i="1" dirty="0">
                        <a:solidFill>
                          <a:srgbClr val="7030A0"/>
                        </a:solidFill>
                      </a:endParaRPr>
                    </a:p>
                  </a:txBody>
                  <a:tcPr/>
                </a:tc>
              </a:tr>
            </a:tbl>
          </a:graphicData>
        </a:graphic>
      </p:graphicFrame>
      <p:graphicFrame>
        <p:nvGraphicFramePr>
          <p:cNvPr id="40" name="39 Tablo"/>
          <p:cNvGraphicFramePr>
            <a:graphicFrameLocks noGrp="1"/>
          </p:cNvGraphicFramePr>
          <p:nvPr/>
        </p:nvGraphicFramePr>
        <p:xfrm>
          <a:off x="4286250" y="5500688"/>
          <a:ext cx="1143000" cy="365125"/>
        </p:xfrm>
        <a:graphic>
          <a:graphicData uri="http://schemas.openxmlformats.org/drawingml/2006/table">
            <a:tbl>
              <a:tblPr firstRow="1" bandRow="1">
                <a:tableStyleId>{5940675A-B579-460E-94D1-54222C63F5DA}</a:tableStyleId>
              </a:tblPr>
              <a:tblGrid>
                <a:gridCol w="1143008"/>
              </a:tblGrid>
              <a:tr h="142876">
                <a:tc>
                  <a:txBody>
                    <a:bodyPr/>
                    <a:lstStyle/>
                    <a:p>
                      <a:r>
                        <a:rPr lang="tr-TR" dirty="0" smtClean="0">
                          <a:solidFill>
                            <a:srgbClr val="FF0000"/>
                          </a:solidFill>
                        </a:rPr>
                        <a:t>  80 </a:t>
                      </a:r>
                      <a:r>
                        <a:rPr lang="tr-TR" baseline="0" dirty="0" err="1" smtClean="0">
                          <a:solidFill>
                            <a:srgbClr val="FF0000"/>
                          </a:solidFill>
                        </a:rPr>
                        <a:t>dBA</a:t>
                      </a:r>
                      <a:r>
                        <a:rPr lang="tr-TR" baseline="0" dirty="0" smtClean="0">
                          <a:solidFill>
                            <a:srgbClr val="FF0000"/>
                          </a:solidFill>
                        </a:rPr>
                        <a:t> </a:t>
                      </a:r>
                      <a:endParaRPr lang="tr-TR" dirty="0">
                        <a:solidFill>
                          <a:srgbClr val="FF0000"/>
                        </a:solidFill>
                      </a:endParaRPr>
                    </a:p>
                  </a:txBody>
                  <a:tcPr/>
                </a:tc>
              </a:tr>
            </a:tbl>
          </a:graphicData>
        </a:graphic>
      </p:graphicFrame>
      <p:cxnSp>
        <p:nvCxnSpPr>
          <p:cNvPr id="41" name="40 Düz Ok Bağlayıcısı"/>
          <p:cNvCxnSpPr/>
          <p:nvPr/>
        </p:nvCxnSpPr>
        <p:spPr>
          <a:xfrm>
            <a:off x="3643313" y="5715000"/>
            <a:ext cx="5715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41 Düz Ok Bağlayıcısı"/>
          <p:cNvCxnSpPr/>
          <p:nvPr/>
        </p:nvCxnSpPr>
        <p:spPr>
          <a:xfrm>
            <a:off x="5643563" y="5715000"/>
            <a:ext cx="5715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43" name="42 Tablo"/>
          <p:cNvGraphicFramePr>
            <a:graphicFrameLocks noGrp="1"/>
          </p:cNvGraphicFramePr>
          <p:nvPr/>
        </p:nvGraphicFramePr>
        <p:xfrm>
          <a:off x="6500813" y="5500688"/>
          <a:ext cx="1500187" cy="357187"/>
        </p:xfrm>
        <a:graphic>
          <a:graphicData uri="http://schemas.openxmlformats.org/drawingml/2006/table">
            <a:tbl>
              <a:tblPr firstRow="1" bandRow="1">
                <a:tableStyleId>{5940675A-B579-460E-94D1-54222C63F5DA}</a:tableStyleId>
              </a:tblPr>
              <a:tblGrid>
                <a:gridCol w="1500198"/>
              </a:tblGrid>
              <a:tr h="357190">
                <a:tc>
                  <a:txBody>
                    <a:bodyPr/>
                    <a:lstStyle/>
                    <a:p>
                      <a:r>
                        <a:rPr lang="tr-TR" sz="1400" dirty="0" smtClean="0">
                          <a:solidFill>
                            <a:srgbClr val="FF0000"/>
                          </a:solidFill>
                        </a:rPr>
                        <a:t>16 Kat Gürültülü</a:t>
                      </a:r>
                      <a:endParaRPr lang="tr-TR" sz="1400" dirty="0">
                        <a:solidFill>
                          <a:srgbClr val="FF0000"/>
                        </a:solidFill>
                      </a:endParaRPr>
                    </a:p>
                  </a:txBody>
                  <a:tcPr/>
                </a:tc>
              </a:tr>
            </a:tbl>
          </a:graphicData>
        </a:graphic>
      </p:graphicFrame>
      <p:graphicFrame>
        <p:nvGraphicFramePr>
          <p:cNvPr id="44" name="43 Tablo"/>
          <p:cNvGraphicFramePr>
            <a:graphicFrameLocks noGrp="1"/>
          </p:cNvGraphicFramePr>
          <p:nvPr/>
        </p:nvGraphicFramePr>
        <p:xfrm>
          <a:off x="428625" y="6000750"/>
          <a:ext cx="3000375" cy="365125"/>
        </p:xfrm>
        <a:graphic>
          <a:graphicData uri="http://schemas.openxmlformats.org/drawingml/2006/table">
            <a:tbl>
              <a:tblPr firstRow="1" bandRow="1">
                <a:tableStyleId>{5940675A-B579-460E-94D1-54222C63F5DA}</a:tableStyleId>
              </a:tblPr>
              <a:tblGrid>
                <a:gridCol w="3000396"/>
              </a:tblGrid>
              <a:tr h="142876">
                <a:tc>
                  <a:txBody>
                    <a:bodyPr/>
                    <a:lstStyle/>
                    <a:p>
                      <a:r>
                        <a:rPr lang="tr-TR" b="1" i="1" dirty="0" smtClean="0">
                          <a:solidFill>
                            <a:srgbClr val="7030A0"/>
                          </a:solidFill>
                        </a:rPr>
                        <a:t>Çocuk çığlığı</a:t>
                      </a:r>
                      <a:endParaRPr lang="tr-TR" b="1" i="1" dirty="0">
                        <a:solidFill>
                          <a:srgbClr val="7030A0"/>
                        </a:solidFill>
                      </a:endParaRPr>
                    </a:p>
                  </a:txBody>
                  <a:tcPr/>
                </a:tc>
              </a:tr>
            </a:tbl>
          </a:graphicData>
        </a:graphic>
      </p:graphicFrame>
      <p:graphicFrame>
        <p:nvGraphicFramePr>
          <p:cNvPr id="45" name="44 Tablo"/>
          <p:cNvGraphicFramePr>
            <a:graphicFrameLocks noGrp="1"/>
          </p:cNvGraphicFramePr>
          <p:nvPr/>
        </p:nvGraphicFramePr>
        <p:xfrm>
          <a:off x="4286250" y="6000750"/>
          <a:ext cx="1143000" cy="365125"/>
        </p:xfrm>
        <a:graphic>
          <a:graphicData uri="http://schemas.openxmlformats.org/drawingml/2006/table">
            <a:tbl>
              <a:tblPr firstRow="1" bandRow="1">
                <a:tableStyleId>{5940675A-B579-460E-94D1-54222C63F5DA}</a:tableStyleId>
              </a:tblPr>
              <a:tblGrid>
                <a:gridCol w="1143008"/>
              </a:tblGrid>
              <a:tr h="142876">
                <a:tc>
                  <a:txBody>
                    <a:bodyPr/>
                    <a:lstStyle/>
                    <a:p>
                      <a:r>
                        <a:rPr lang="tr-TR" dirty="0" smtClean="0">
                          <a:solidFill>
                            <a:srgbClr val="FF0000"/>
                          </a:solidFill>
                        </a:rPr>
                        <a:t>  90 </a:t>
                      </a:r>
                      <a:r>
                        <a:rPr lang="tr-TR" baseline="0" dirty="0" err="1" smtClean="0">
                          <a:solidFill>
                            <a:srgbClr val="FF0000"/>
                          </a:solidFill>
                        </a:rPr>
                        <a:t>dBA</a:t>
                      </a:r>
                      <a:r>
                        <a:rPr lang="tr-TR" baseline="0" dirty="0" smtClean="0">
                          <a:solidFill>
                            <a:srgbClr val="FF0000"/>
                          </a:solidFill>
                        </a:rPr>
                        <a:t> </a:t>
                      </a:r>
                      <a:endParaRPr lang="tr-TR" dirty="0">
                        <a:solidFill>
                          <a:srgbClr val="FF0000"/>
                        </a:solidFill>
                      </a:endParaRPr>
                    </a:p>
                  </a:txBody>
                  <a:tcPr/>
                </a:tc>
              </a:tr>
            </a:tbl>
          </a:graphicData>
        </a:graphic>
      </p:graphicFrame>
      <p:cxnSp>
        <p:nvCxnSpPr>
          <p:cNvPr id="46" name="45 Düz Ok Bağlayıcısı"/>
          <p:cNvCxnSpPr/>
          <p:nvPr/>
        </p:nvCxnSpPr>
        <p:spPr>
          <a:xfrm>
            <a:off x="3643313" y="6215063"/>
            <a:ext cx="571500"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7" name="46 Düz Ok Bağlayıcısı"/>
          <p:cNvCxnSpPr/>
          <p:nvPr/>
        </p:nvCxnSpPr>
        <p:spPr>
          <a:xfrm>
            <a:off x="5643563" y="6215063"/>
            <a:ext cx="571500"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48" name="47 Tablo"/>
          <p:cNvGraphicFramePr>
            <a:graphicFrameLocks noGrp="1"/>
          </p:cNvGraphicFramePr>
          <p:nvPr/>
        </p:nvGraphicFramePr>
        <p:xfrm>
          <a:off x="6500813" y="6000750"/>
          <a:ext cx="1500187" cy="357188"/>
        </p:xfrm>
        <a:graphic>
          <a:graphicData uri="http://schemas.openxmlformats.org/drawingml/2006/table">
            <a:tbl>
              <a:tblPr firstRow="1" bandRow="1">
                <a:tableStyleId>{5940675A-B579-460E-94D1-54222C63F5DA}</a:tableStyleId>
              </a:tblPr>
              <a:tblGrid>
                <a:gridCol w="1500198"/>
              </a:tblGrid>
              <a:tr h="357190">
                <a:tc>
                  <a:txBody>
                    <a:bodyPr/>
                    <a:lstStyle/>
                    <a:p>
                      <a:r>
                        <a:rPr lang="tr-TR" sz="1400" dirty="0" smtClean="0">
                          <a:solidFill>
                            <a:srgbClr val="FF0000"/>
                          </a:solidFill>
                        </a:rPr>
                        <a:t>32 Kat Gürültülü</a:t>
                      </a:r>
                      <a:endParaRPr lang="tr-TR" sz="1400" dirty="0">
                        <a:solidFill>
                          <a:srgbClr val="FF0000"/>
                        </a:solidFill>
                      </a:endParaRPr>
                    </a:p>
                  </a:txBody>
                  <a:tcPr/>
                </a:tc>
              </a:tr>
            </a:tbl>
          </a:graphicData>
        </a:graphic>
      </p:graphicFrame>
      <p:sp>
        <p:nvSpPr>
          <p:cNvPr id="55" name="54 Sağ Köşeli Ayraç"/>
          <p:cNvSpPr/>
          <p:nvPr/>
        </p:nvSpPr>
        <p:spPr>
          <a:xfrm>
            <a:off x="8072438" y="3643313"/>
            <a:ext cx="71437" cy="571500"/>
          </a:xfrm>
          <a:prstGeom prst="rightBracket">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tr-TR"/>
          </a:p>
        </p:txBody>
      </p:sp>
      <p:sp>
        <p:nvSpPr>
          <p:cNvPr id="56" name="55 Sağ Köşeli Ayraç"/>
          <p:cNvSpPr/>
          <p:nvPr/>
        </p:nvSpPr>
        <p:spPr>
          <a:xfrm>
            <a:off x="8143875" y="3643313"/>
            <a:ext cx="142875" cy="1062037"/>
          </a:xfrm>
          <a:prstGeom prst="rightBracket">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tr-TR"/>
          </a:p>
        </p:txBody>
      </p:sp>
      <p:sp>
        <p:nvSpPr>
          <p:cNvPr id="57" name="56 Sağ Köşeli Ayraç"/>
          <p:cNvSpPr/>
          <p:nvPr/>
        </p:nvSpPr>
        <p:spPr>
          <a:xfrm>
            <a:off x="8215313" y="3643313"/>
            <a:ext cx="214312" cy="1571625"/>
          </a:xfrm>
          <a:prstGeom prst="rightBracket">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tr-TR"/>
          </a:p>
        </p:txBody>
      </p:sp>
      <p:sp>
        <p:nvSpPr>
          <p:cNvPr id="58" name="57 Sağ Köşeli Ayraç"/>
          <p:cNvSpPr/>
          <p:nvPr/>
        </p:nvSpPr>
        <p:spPr>
          <a:xfrm>
            <a:off x="8215313" y="3643313"/>
            <a:ext cx="428625" cy="2071687"/>
          </a:xfrm>
          <a:prstGeom prst="rightBracket">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tr-TR"/>
          </a:p>
        </p:txBody>
      </p:sp>
      <p:sp>
        <p:nvSpPr>
          <p:cNvPr id="59" name="58 Sağ Köşeli Ayraç"/>
          <p:cNvSpPr/>
          <p:nvPr/>
        </p:nvSpPr>
        <p:spPr>
          <a:xfrm>
            <a:off x="8367713" y="3643313"/>
            <a:ext cx="428625" cy="2571750"/>
          </a:xfrm>
          <a:prstGeom prst="rightBracket">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tr-TR"/>
          </a:p>
        </p:txBody>
      </p:sp>
      <p:sp>
        <p:nvSpPr>
          <p:cNvPr id="51" name="1 Başlık"/>
          <p:cNvSpPr txBox="1">
            <a:spLocks/>
          </p:cNvSpPr>
          <p:nvPr/>
        </p:nvSpPr>
        <p:spPr>
          <a:xfrm>
            <a:off x="1071563" y="214313"/>
            <a:ext cx="7258050" cy="714375"/>
          </a:xfrm>
          <a:prstGeom prst="rect">
            <a:avLst/>
          </a:prstGeom>
        </p:spPr>
        <p:txBody>
          <a:bodyPr anchor="ctr"/>
          <a:lstStyle/>
          <a:p>
            <a:pPr algn="ctr" fontAlgn="auto">
              <a:spcAft>
                <a:spcPts val="0"/>
              </a:spcAft>
              <a:defRPr/>
            </a:pPr>
            <a:r>
              <a:rPr lang="tr-TR" sz="3200" b="1">
                <a:solidFill>
                  <a:srgbClr val="FF0000"/>
                </a:solidFill>
                <a:latin typeface="+mj-lt"/>
                <a:ea typeface="+mj-ea"/>
                <a:cs typeface="+mj-cs"/>
              </a:rPr>
              <a:t>BAZI GÜRÜLTÜ DEĞERLERİ VE ETKİLERİ</a:t>
            </a:r>
            <a:endParaRPr lang="tr-TR" sz="3200" b="1" dirty="0">
              <a:solidFill>
                <a:srgbClr val="FF0000"/>
              </a:solidFill>
              <a:latin typeface="+mj-lt"/>
              <a:ea typeface="+mj-ea"/>
              <a:cs typeface="+mj-cs"/>
            </a:endParaRPr>
          </a:p>
        </p:txBody>
      </p:sp>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par>
                          <p:cTn id="8" fill="hold">
                            <p:stCondLst>
                              <p:cond delay="1500"/>
                            </p:stCondLst>
                            <p:childTnLst>
                              <p:par>
                                <p:cTn id="9" presetID="9" presetClass="entr" presetSubtype="0" fill="hold" nodeType="after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dissolve">
                                      <p:cBhvr>
                                        <p:cTn id="11" dur="500"/>
                                        <p:tgtEl>
                                          <p:spTgt spid="22"/>
                                        </p:tgtEl>
                                      </p:cBhvr>
                                    </p:animEffect>
                                  </p:childTnLst>
                                </p:cTn>
                              </p:par>
                            </p:childTnLst>
                          </p:cTn>
                        </p:par>
                        <p:par>
                          <p:cTn id="12" fill="hold">
                            <p:stCondLst>
                              <p:cond delay="2500"/>
                            </p:stCondLst>
                            <p:childTnLst>
                              <p:par>
                                <p:cTn id="13" presetID="9" presetClass="entr" presetSubtype="0" fill="hold" nodeType="after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100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childTnLst>
                          </p:cTn>
                        </p:par>
                        <p:par>
                          <p:cTn id="21" fill="hold">
                            <p:stCondLst>
                              <p:cond delay="1500"/>
                            </p:stCondLst>
                            <p:childTnLst>
                              <p:par>
                                <p:cTn id="22" presetID="9" presetClass="entr" presetSubtype="0" fill="hold" nodeType="afterEffect">
                                  <p:stCondLst>
                                    <p:cond delay="50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childTnLst>
                          </p:cTn>
                        </p:par>
                        <p:par>
                          <p:cTn id="25" fill="hold">
                            <p:stCondLst>
                              <p:cond delay="2500"/>
                            </p:stCondLst>
                            <p:childTnLst>
                              <p:par>
                                <p:cTn id="26" presetID="9" presetClass="entr" presetSubtype="0" fill="hold" nodeType="afterEffect">
                                  <p:stCondLst>
                                    <p:cond delay="50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par>
                          <p:cTn id="34" fill="hold">
                            <p:stCondLst>
                              <p:cond delay="1500"/>
                            </p:stCondLst>
                            <p:childTnLst>
                              <p:par>
                                <p:cTn id="35" presetID="9" presetClass="entr" presetSubtype="0" fill="hold"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par>
                          <p:cTn id="38" fill="hold">
                            <p:stCondLst>
                              <p:cond delay="2500"/>
                            </p:stCondLst>
                            <p:childTnLst>
                              <p:par>
                                <p:cTn id="39" presetID="9" presetClass="entr" presetSubtype="0" fill="hold" nodeType="afterEffect">
                                  <p:stCondLst>
                                    <p:cond delay="500"/>
                                  </p:stCondLst>
                                  <p:childTnLst>
                                    <p:set>
                                      <p:cBhvr>
                                        <p:cTn id="40" dur="1" fill="hold">
                                          <p:stCondLst>
                                            <p:cond delay="0"/>
                                          </p:stCondLst>
                                        </p:cTn>
                                        <p:tgtEl>
                                          <p:spTgt spid="14"/>
                                        </p:tgtEl>
                                        <p:attrNameLst>
                                          <p:attrName>style.visibility</p:attrName>
                                        </p:attrNameLst>
                                      </p:cBhvr>
                                      <p:to>
                                        <p:strVal val="visible"/>
                                      </p:to>
                                    </p:set>
                                    <p:animEffect transition="in" filter="dissolv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1000"/>
                                  </p:stCondLst>
                                  <p:childTnLst>
                                    <p:set>
                                      <p:cBhvr>
                                        <p:cTn id="45" dur="1" fill="hold">
                                          <p:stCondLst>
                                            <p:cond delay="0"/>
                                          </p:stCondLst>
                                        </p:cTn>
                                        <p:tgtEl>
                                          <p:spTgt spid="11"/>
                                        </p:tgtEl>
                                        <p:attrNameLst>
                                          <p:attrName>style.visibility</p:attrName>
                                        </p:attrNameLst>
                                      </p:cBhvr>
                                      <p:to>
                                        <p:strVal val="visible"/>
                                      </p:to>
                                    </p:set>
                                    <p:animEffect transition="in" filter="dissolve">
                                      <p:cBhvr>
                                        <p:cTn id="46" dur="500"/>
                                        <p:tgtEl>
                                          <p:spTgt spid="11"/>
                                        </p:tgtEl>
                                      </p:cBhvr>
                                    </p:animEffect>
                                  </p:childTnLst>
                                </p:cTn>
                              </p:par>
                            </p:childTnLst>
                          </p:cTn>
                        </p:par>
                        <p:par>
                          <p:cTn id="47" fill="hold">
                            <p:stCondLst>
                              <p:cond delay="1500"/>
                            </p:stCondLst>
                            <p:childTnLst>
                              <p:par>
                                <p:cTn id="48" presetID="9" presetClass="entr" presetSubtype="0" fill="hold" nodeType="afterEffect">
                                  <p:stCondLst>
                                    <p:cond delay="500"/>
                                  </p:stCondLst>
                                  <p:childTnLst>
                                    <p:set>
                                      <p:cBhvr>
                                        <p:cTn id="49" dur="1" fill="hold">
                                          <p:stCondLst>
                                            <p:cond delay="0"/>
                                          </p:stCondLst>
                                        </p:cTn>
                                        <p:tgtEl>
                                          <p:spTgt spid="25"/>
                                        </p:tgtEl>
                                        <p:attrNameLst>
                                          <p:attrName>style.visibility</p:attrName>
                                        </p:attrNameLst>
                                      </p:cBhvr>
                                      <p:to>
                                        <p:strVal val="visible"/>
                                      </p:to>
                                    </p:set>
                                    <p:animEffect transition="in" filter="dissolve">
                                      <p:cBhvr>
                                        <p:cTn id="50" dur="500"/>
                                        <p:tgtEl>
                                          <p:spTgt spid="25"/>
                                        </p:tgtEl>
                                      </p:cBhvr>
                                    </p:animEffect>
                                  </p:childTnLst>
                                </p:cTn>
                              </p:par>
                            </p:childTnLst>
                          </p:cTn>
                        </p:par>
                        <p:par>
                          <p:cTn id="51" fill="hold">
                            <p:stCondLst>
                              <p:cond delay="2500"/>
                            </p:stCondLst>
                            <p:childTnLst>
                              <p:par>
                                <p:cTn id="52" presetID="9" presetClass="entr" presetSubtype="0" fill="hold" nodeType="afterEffect">
                                  <p:stCondLst>
                                    <p:cond delay="500"/>
                                  </p:stCondLst>
                                  <p:childTnLst>
                                    <p:set>
                                      <p:cBhvr>
                                        <p:cTn id="53" dur="1" fill="hold">
                                          <p:stCondLst>
                                            <p:cond delay="0"/>
                                          </p:stCondLst>
                                        </p:cTn>
                                        <p:tgtEl>
                                          <p:spTgt spid="12"/>
                                        </p:tgtEl>
                                        <p:attrNameLst>
                                          <p:attrName>style.visibility</p:attrName>
                                        </p:attrNameLst>
                                      </p:cBhvr>
                                      <p:to>
                                        <p:strVal val="visible"/>
                                      </p:to>
                                    </p:set>
                                    <p:animEffect transition="in" filter="dissolv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1000"/>
                                  </p:stCondLst>
                                  <p:childTnLst>
                                    <p:set>
                                      <p:cBhvr>
                                        <p:cTn id="58" dur="1" fill="hold">
                                          <p:stCondLst>
                                            <p:cond delay="0"/>
                                          </p:stCondLst>
                                        </p:cTn>
                                        <p:tgtEl>
                                          <p:spTgt spid="9"/>
                                        </p:tgtEl>
                                        <p:attrNameLst>
                                          <p:attrName>style.visibility</p:attrName>
                                        </p:attrNameLst>
                                      </p:cBhvr>
                                      <p:to>
                                        <p:strVal val="visible"/>
                                      </p:to>
                                    </p:set>
                                    <p:animEffect transition="in" filter="dissolve">
                                      <p:cBhvr>
                                        <p:cTn id="59" dur="500"/>
                                        <p:tgtEl>
                                          <p:spTgt spid="9"/>
                                        </p:tgtEl>
                                      </p:cBhvr>
                                    </p:animEffect>
                                  </p:childTnLst>
                                </p:cTn>
                              </p:par>
                            </p:childTnLst>
                          </p:cTn>
                        </p:par>
                        <p:par>
                          <p:cTn id="60" fill="hold">
                            <p:stCondLst>
                              <p:cond delay="1500"/>
                            </p:stCondLst>
                            <p:childTnLst>
                              <p:par>
                                <p:cTn id="61" presetID="9" presetClass="entr" presetSubtype="0" fill="hold" nodeType="afterEffect">
                                  <p:stCondLst>
                                    <p:cond delay="500"/>
                                  </p:stCondLst>
                                  <p:childTnLst>
                                    <p:set>
                                      <p:cBhvr>
                                        <p:cTn id="62" dur="1" fill="hold">
                                          <p:stCondLst>
                                            <p:cond delay="0"/>
                                          </p:stCondLst>
                                        </p:cTn>
                                        <p:tgtEl>
                                          <p:spTgt spid="26"/>
                                        </p:tgtEl>
                                        <p:attrNameLst>
                                          <p:attrName>style.visibility</p:attrName>
                                        </p:attrNameLst>
                                      </p:cBhvr>
                                      <p:to>
                                        <p:strVal val="visible"/>
                                      </p:to>
                                    </p:set>
                                    <p:animEffect transition="in" filter="dissolve">
                                      <p:cBhvr>
                                        <p:cTn id="63" dur="500"/>
                                        <p:tgtEl>
                                          <p:spTgt spid="26"/>
                                        </p:tgtEl>
                                      </p:cBhvr>
                                    </p:animEffect>
                                  </p:childTnLst>
                                </p:cTn>
                              </p:par>
                            </p:childTnLst>
                          </p:cTn>
                        </p:par>
                        <p:par>
                          <p:cTn id="64" fill="hold">
                            <p:stCondLst>
                              <p:cond delay="2500"/>
                            </p:stCondLst>
                            <p:childTnLst>
                              <p:par>
                                <p:cTn id="65" presetID="9" presetClass="entr" presetSubtype="0" fill="hold" nodeType="afterEffect">
                                  <p:stCondLst>
                                    <p:cond delay="500"/>
                                  </p:stCondLst>
                                  <p:childTnLst>
                                    <p:set>
                                      <p:cBhvr>
                                        <p:cTn id="66" dur="1" fill="hold">
                                          <p:stCondLst>
                                            <p:cond delay="0"/>
                                          </p:stCondLst>
                                        </p:cTn>
                                        <p:tgtEl>
                                          <p:spTgt spid="10"/>
                                        </p:tgtEl>
                                        <p:attrNameLst>
                                          <p:attrName>style.visibility</p:attrName>
                                        </p:attrNameLst>
                                      </p:cBhvr>
                                      <p:to>
                                        <p:strVal val="visible"/>
                                      </p:to>
                                    </p:set>
                                    <p:animEffect transition="in" filter="dissolve">
                                      <p:cBhvr>
                                        <p:cTn id="67" dur="500"/>
                                        <p:tgtEl>
                                          <p:spTgt spid="10"/>
                                        </p:tgtEl>
                                      </p:cBhvr>
                                    </p:animEffect>
                                  </p:childTnLst>
                                </p:cTn>
                              </p:par>
                            </p:childTnLst>
                          </p:cTn>
                        </p:par>
                        <p:par>
                          <p:cTn id="68" fill="hold">
                            <p:stCondLst>
                              <p:cond delay="4000"/>
                            </p:stCondLst>
                            <p:childTnLst>
                              <p:par>
                                <p:cTn id="69" presetID="9" presetClass="entr" presetSubtype="0" fill="hold" nodeType="afterEffect">
                                  <p:stCondLst>
                                    <p:cond delay="500"/>
                                  </p:stCondLst>
                                  <p:childTnLst>
                                    <p:set>
                                      <p:cBhvr>
                                        <p:cTn id="70" dur="1" fill="hold">
                                          <p:stCondLst>
                                            <p:cond delay="0"/>
                                          </p:stCondLst>
                                        </p:cTn>
                                        <p:tgtEl>
                                          <p:spTgt spid="124"/>
                                        </p:tgtEl>
                                        <p:attrNameLst>
                                          <p:attrName>style.visibility</p:attrName>
                                        </p:attrNameLst>
                                      </p:cBhvr>
                                      <p:to>
                                        <p:strVal val="visible"/>
                                      </p:to>
                                    </p:set>
                                    <p:animEffect transition="in" filter="dissolve">
                                      <p:cBhvr>
                                        <p:cTn id="71" dur="500"/>
                                        <p:tgtEl>
                                          <p:spTgt spid="124"/>
                                        </p:tgtEl>
                                      </p:cBhvr>
                                    </p:animEffect>
                                  </p:childTnLst>
                                </p:cTn>
                              </p:par>
                            </p:childTnLst>
                          </p:cTn>
                        </p:par>
                        <p:par>
                          <p:cTn id="72" fill="hold">
                            <p:stCondLst>
                              <p:cond delay="5000"/>
                            </p:stCondLst>
                            <p:childTnLst>
                              <p:par>
                                <p:cTn id="73" presetID="9" presetClass="entr" presetSubtype="0" fill="hold" nodeType="afterEffect">
                                  <p:stCondLst>
                                    <p:cond delay="500"/>
                                  </p:stCondLst>
                                  <p:childTnLst>
                                    <p:set>
                                      <p:cBhvr>
                                        <p:cTn id="74" dur="1" fill="hold">
                                          <p:stCondLst>
                                            <p:cond delay="0"/>
                                          </p:stCondLst>
                                        </p:cTn>
                                        <p:tgtEl>
                                          <p:spTgt spid="130"/>
                                        </p:tgtEl>
                                        <p:attrNameLst>
                                          <p:attrName>style.visibility</p:attrName>
                                        </p:attrNameLst>
                                      </p:cBhvr>
                                      <p:to>
                                        <p:strVal val="visible"/>
                                      </p:to>
                                    </p:set>
                                    <p:animEffect transition="in" filter="dissolve">
                                      <p:cBhvr>
                                        <p:cTn id="75" dur="500"/>
                                        <p:tgtEl>
                                          <p:spTgt spid="130"/>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1000"/>
                                  </p:stCondLst>
                                  <p:childTnLst>
                                    <p:set>
                                      <p:cBhvr>
                                        <p:cTn id="79" dur="1" fill="hold">
                                          <p:stCondLst>
                                            <p:cond delay="0"/>
                                          </p:stCondLst>
                                        </p:cTn>
                                        <p:tgtEl>
                                          <p:spTgt spid="5"/>
                                        </p:tgtEl>
                                        <p:attrNameLst>
                                          <p:attrName>style.visibility</p:attrName>
                                        </p:attrNameLst>
                                      </p:cBhvr>
                                      <p:to>
                                        <p:strVal val="visible"/>
                                      </p:to>
                                    </p:set>
                                    <p:animEffect transition="in" filter="dissolve">
                                      <p:cBhvr>
                                        <p:cTn id="80" dur="500"/>
                                        <p:tgtEl>
                                          <p:spTgt spid="5"/>
                                        </p:tgtEl>
                                      </p:cBhvr>
                                    </p:animEffect>
                                  </p:childTnLst>
                                </p:cTn>
                              </p:par>
                            </p:childTnLst>
                          </p:cTn>
                        </p:par>
                        <p:par>
                          <p:cTn id="81" fill="hold">
                            <p:stCondLst>
                              <p:cond delay="1500"/>
                            </p:stCondLst>
                            <p:childTnLst>
                              <p:par>
                                <p:cTn id="82" presetID="9" presetClass="entr" presetSubtype="0" fill="hold" nodeType="afterEffect">
                                  <p:stCondLst>
                                    <p:cond delay="500"/>
                                  </p:stCondLst>
                                  <p:childTnLst>
                                    <p:set>
                                      <p:cBhvr>
                                        <p:cTn id="83" dur="1" fill="hold">
                                          <p:stCondLst>
                                            <p:cond delay="0"/>
                                          </p:stCondLst>
                                        </p:cTn>
                                        <p:tgtEl>
                                          <p:spTgt spid="27"/>
                                        </p:tgtEl>
                                        <p:attrNameLst>
                                          <p:attrName>style.visibility</p:attrName>
                                        </p:attrNameLst>
                                      </p:cBhvr>
                                      <p:to>
                                        <p:strVal val="visible"/>
                                      </p:to>
                                    </p:set>
                                    <p:animEffect transition="in" filter="dissolve">
                                      <p:cBhvr>
                                        <p:cTn id="84" dur="500"/>
                                        <p:tgtEl>
                                          <p:spTgt spid="27"/>
                                        </p:tgtEl>
                                      </p:cBhvr>
                                    </p:animEffect>
                                  </p:childTnLst>
                                </p:cTn>
                              </p:par>
                            </p:childTnLst>
                          </p:cTn>
                        </p:par>
                        <p:par>
                          <p:cTn id="85" fill="hold">
                            <p:stCondLst>
                              <p:cond delay="2500"/>
                            </p:stCondLst>
                            <p:childTnLst>
                              <p:par>
                                <p:cTn id="86" presetID="9" presetClass="entr" presetSubtype="0" fill="hold" nodeType="afterEffect">
                                  <p:stCondLst>
                                    <p:cond delay="500"/>
                                  </p:stCondLst>
                                  <p:childTnLst>
                                    <p:set>
                                      <p:cBhvr>
                                        <p:cTn id="87" dur="1" fill="hold">
                                          <p:stCondLst>
                                            <p:cond delay="0"/>
                                          </p:stCondLst>
                                        </p:cTn>
                                        <p:tgtEl>
                                          <p:spTgt spid="6"/>
                                        </p:tgtEl>
                                        <p:attrNameLst>
                                          <p:attrName>style.visibility</p:attrName>
                                        </p:attrNameLst>
                                      </p:cBhvr>
                                      <p:to>
                                        <p:strVal val="visible"/>
                                      </p:to>
                                    </p:set>
                                    <p:animEffect transition="in" filter="dissolve">
                                      <p:cBhvr>
                                        <p:cTn id="88" dur="500"/>
                                        <p:tgtEl>
                                          <p:spTgt spid="6"/>
                                        </p:tgtEl>
                                      </p:cBhvr>
                                    </p:animEffect>
                                  </p:childTnLst>
                                </p:cTn>
                              </p:par>
                            </p:childTnLst>
                          </p:cTn>
                        </p:par>
                        <p:par>
                          <p:cTn id="89" fill="hold">
                            <p:stCondLst>
                              <p:cond delay="3500"/>
                            </p:stCondLst>
                            <p:childTnLst>
                              <p:par>
                                <p:cTn id="90" presetID="9" presetClass="entr" presetSubtype="0" fill="hold" nodeType="afterEffect">
                                  <p:stCondLst>
                                    <p:cond delay="500"/>
                                  </p:stCondLst>
                                  <p:childTnLst>
                                    <p:set>
                                      <p:cBhvr>
                                        <p:cTn id="91" dur="1" fill="hold">
                                          <p:stCondLst>
                                            <p:cond delay="0"/>
                                          </p:stCondLst>
                                        </p:cTn>
                                        <p:tgtEl>
                                          <p:spTgt spid="125"/>
                                        </p:tgtEl>
                                        <p:attrNameLst>
                                          <p:attrName>style.visibility</p:attrName>
                                        </p:attrNameLst>
                                      </p:cBhvr>
                                      <p:to>
                                        <p:strVal val="visible"/>
                                      </p:to>
                                    </p:set>
                                    <p:animEffect transition="in" filter="dissolve">
                                      <p:cBhvr>
                                        <p:cTn id="92" dur="500"/>
                                        <p:tgtEl>
                                          <p:spTgt spid="125"/>
                                        </p:tgtEl>
                                      </p:cBhvr>
                                    </p:animEffect>
                                  </p:childTnLst>
                                </p:cTn>
                              </p:par>
                            </p:childTnLst>
                          </p:cTn>
                        </p:par>
                        <p:par>
                          <p:cTn id="93" fill="hold">
                            <p:stCondLst>
                              <p:cond delay="4500"/>
                            </p:stCondLst>
                            <p:childTnLst>
                              <p:par>
                                <p:cTn id="94" presetID="9" presetClass="entr" presetSubtype="0" fill="hold" nodeType="afterEffect">
                                  <p:stCondLst>
                                    <p:cond delay="500"/>
                                  </p:stCondLst>
                                  <p:childTnLst>
                                    <p:set>
                                      <p:cBhvr>
                                        <p:cTn id="95" dur="1" fill="hold">
                                          <p:stCondLst>
                                            <p:cond delay="0"/>
                                          </p:stCondLst>
                                        </p:cTn>
                                        <p:tgtEl>
                                          <p:spTgt spid="131"/>
                                        </p:tgtEl>
                                        <p:attrNameLst>
                                          <p:attrName>style.visibility</p:attrName>
                                        </p:attrNameLst>
                                      </p:cBhvr>
                                      <p:to>
                                        <p:strVal val="visible"/>
                                      </p:to>
                                    </p:set>
                                    <p:animEffect transition="in" filter="dissolve">
                                      <p:cBhvr>
                                        <p:cTn id="96" dur="500"/>
                                        <p:tgtEl>
                                          <p:spTgt spid="131"/>
                                        </p:tgtEl>
                                      </p:cBhvr>
                                    </p:animEffect>
                                  </p:childTnLst>
                                </p:cTn>
                              </p:par>
                            </p:childTnLst>
                          </p:cTn>
                        </p:par>
                        <p:par>
                          <p:cTn id="97" fill="hold">
                            <p:stCondLst>
                              <p:cond delay="5500"/>
                            </p:stCondLst>
                            <p:childTnLst>
                              <p:par>
                                <p:cTn id="98" presetID="5" presetClass="entr" presetSubtype="10" fill="hold" grpId="0" nodeType="after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checkerboard(across)">
                                      <p:cBhvr>
                                        <p:cTn id="100" dur="500"/>
                                        <p:tgtEl>
                                          <p:spTgt spid="55"/>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nodeType="clickEffect">
                                  <p:stCondLst>
                                    <p:cond delay="1000"/>
                                  </p:stCondLst>
                                  <p:childTnLst>
                                    <p:set>
                                      <p:cBhvr>
                                        <p:cTn id="104" dur="1" fill="hold">
                                          <p:stCondLst>
                                            <p:cond delay="0"/>
                                          </p:stCondLst>
                                        </p:cTn>
                                        <p:tgtEl>
                                          <p:spTgt spid="7"/>
                                        </p:tgtEl>
                                        <p:attrNameLst>
                                          <p:attrName>style.visibility</p:attrName>
                                        </p:attrNameLst>
                                      </p:cBhvr>
                                      <p:to>
                                        <p:strVal val="visible"/>
                                      </p:to>
                                    </p:set>
                                    <p:animEffect transition="in" filter="dissolve">
                                      <p:cBhvr>
                                        <p:cTn id="105" dur="500"/>
                                        <p:tgtEl>
                                          <p:spTgt spid="7"/>
                                        </p:tgtEl>
                                      </p:cBhvr>
                                    </p:animEffect>
                                  </p:childTnLst>
                                </p:cTn>
                              </p:par>
                            </p:childTnLst>
                          </p:cTn>
                        </p:par>
                        <p:par>
                          <p:cTn id="106" fill="hold">
                            <p:stCondLst>
                              <p:cond delay="1500"/>
                            </p:stCondLst>
                            <p:childTnLst>
                              <p:par>
                                <p:cTn id="107" presetID="9" presetClass="entr" presetSubtype="0" fill="hold" nodeType="afterEffect">
                                  <p:stCondLst>
                                    <p:cond delay="500"/>
                                  </p:stCondLst>
                                  <p:childTnLst>
                                    <p:set>
                                      <p:cBhvr>
                                        <p:cTn id="108" dur="1" fill="hold">
                                          <p:stCondLst>
                                            <p:cond delay="0"/>
                                          </p:stCondLst>
                                        </p:cTn>
                                        <p:tgtEl>
                                          <p:spTgt spid="28"/>
                                        </p:tgtEl>
                                        <p:attrNameLst>
                                          <p:attrName>style.visibility</p:attrName>
                                        </p:attrNameLst>
                                      </p:cBhvr>
                                      <p:to>
                                        <p:strVal val="visible"/>
                                      </p:to>
                                    </p:set>
                                    <p:animEffect transition="in" filter="dissolve">
                                      <p:cBhvr>
                                        <p:cTn id="109" dur="500"/>
                                        <p:tgtEl>
                                          <p:spTgt spid="28"/>
                                        </p:tgtEl>
                                      </p:cBhvr>
                                    </p:animEffect>
                                  </p:childTnLst>
                                </p:cTn>
                              </p:par>
                            </p:childTnLst>
                          </p:cTn>
                        </p:par>
                        <p:par>
                          <p:cTn id="110" fill="hold">
                            <p:stCondLst>
                              <p:cond delay="2500"/>
                            </p:stCondLst>
                            <p:childTnLst>
                              <p:par>
                                <p:cTn id="111" presetID="9" presetClass="entr" presetSubtype="0" fill="hold" nodeType="afterEffect">
                                  <p:stCondLst>
                                    <p:cond delay="500"/>
                                  </p:stCondLst>
                                  <p:childTnLst>
                                    <p:set>
                                      <p:cBhvr>
                                        <p:cTn id="112" dur="1" fill="hold">
                                          <p:stCondLst>
                                            <p:cond delay="0"/>
                                          </p:stCondLst>
                                        </p:cTn>
                                        <p:tgtEl>
                                          <p:spTgt spid="8"/>
                                        </p:tgtEl>
                                        <p:attrNameLst>
                                          <p:attrName>style.visibility</p:attrName>
                                        </p:attrNameLst>
                                      </p:cBhvr>
                                      <p:to>
                                        <p:strVal val="visible"/>
                                      </p:to>
                                    </p:set>
                                    <p:animEffect transition="in" filter="dissolve">
                                      <p:cBhvr>
                                        <p:cTn id="113" dur="500"/>
                                        <p:tgtEl>
                                          <p:spTgt spid="8"/>
                                        </p:tgtEl>
                                      </p:cBhvr>
                                    </p:animEffect>
                                  </p:childTnLst>
                                </p:cTn>
                              </p:par>
                            </p:childTnLst>
                          </p:cTn>
                        </p:par>
                        <p:par>
                          <p:cTn id="114" fill="hold">
                            <p:stCondLst>
                              <p:cond delay="3500"/>
                            </p:stCondLst>
                            <p:childTnLst>
                              <p:par>
                                <p:cTn id="115" presetID="9" presetClass="entr" presetSubtype="0" fill="hold" nodeType="afterEffect">
                                  <p:stCondLst>
                                    <p:cond delay="500"/>
                                  </p:stCondLst>
                                  <p:childTnLst>
                                    <p:set>
                                      <p:cBhvr>
                                        <p:cTn id="116" dur="1" fill="hold">
                                          <p:stCondLst>
                                            <p:cond delay="0"/>
                                          </p:stCondLst>
                                        </p:cTn>
                                        <p:tgtEl>
                                          <p:spTgt spid="126"/>
                                        </p:tgtEl>
                                        <p:attrNameLst>
                                          <p:attrName>style.visibility</p:attrName>
                                        </p:attrNameLst>
                                      </p:cBhvr>
                                      <p:to>
                                        <p:strVal val="visible"/>
                                      </p:to>
                                    </p:set>
                                    <p:animEffect transition="in" filter="dissolve">
                                      <p:cBhvr>
                                        <p:cTn id="117" dur="500"/>
                                        <p:tgtEl>
                                          <p:spTgt spid="126"/>
                                        </p:tgtEl>
                                      </p:cBhvr>
                                    </p:animEffect>
                                  </p:childTnLst>
                                </p:cTn>
                              </p:par>
                            </p:childTnLst>
                          </p:cTn>
                        </p:par>
                        <p:par>
                          <p:cTn id="118" fill="hold">
                            <p:stCondLst>
                              <p:cond delay="4500"/>
                            </p:stCondLst>
                            <p:childTnLst>
                              <p:par>
                                <p:cTn id="119" presetID="9" presetClass="entr" presetSubtype="0" fill="hold" nodeType="afterEffect">
                                  <p:stCondLst>
                                    <p:cond delay="500"/>
                                  </p:stCondLst>
                                  <p:childTnLst>
                                    <p:set>
                                      <p:cBhvr>
                                        <p:cTn id="120" dur="1" fill="hold">
                                          <p:stCondLst>
                                            <p:cond delay="0"/>
                                          </p:stCondLst>
                                        </p:cTn>
                                        <p:tgtEl>
                                          <p:spTgt spid="132"/>
                                        </p:tgtEl>
                                        <p:attrNameLst>
                                          <p:attrName>style.visibility</p:attrName>
                                        </p:attrNameLst>
                                      </p:cBhvr>
                                      <p:to>
                                        <p:strVal val="visible"/>
                                      </p:to>
                                    </p:set>
                                    <p:animEffect transition="in" filter="dissolve">
                                      <p:cBhvr>
                                        <p:cTn id="121" dur="500"/>
                                        <p:tgtEl>
                                          <p:spTgt spid="132"/>
                                        </p:tgtEl>
                                      </p:cBhvr>
                                    </p:animEffect>
                                  </p:childTnLst>
                                </p:cTn>
                              </p:par>
                            </p:childTnLst>
                          </p:cTn>
                        </p:par>
                        <p:par>
                          <p:cTn id="122" fill="hold">
                            <p:stCondLst>
                              <p:cond delay="5500"/>
                            </p:stCondLst>
                            <p:childTnLst>
                              <p:par>
                                <p:cTn id="123" presetID="5" presetClass="entr" presetSubtype="10" fill="hold" grpId="0" nodeType="afterEffect">
                                  <p:stCondLst>
                                    <p:cond delay="0"/>
                                  </p:stCondLst>
                                  <p:childTnLst>
                                    <p:set>
                                      <p:cBhvr>
                                        <p:cTn id="124" dur="1" fill="hold">
                                          <p:stCondLst>
                                            <p:cond delay="0"/>
                                          </p:stCondLst>
                                        </p:cTn>
                                        <p:tgtEl>
                                          <p:spTgt spid="56"/>
                                        </p:tgtEl>
                                        <p:attrNameLst>
                                          <p:attrName>style.visibility</p:attrName>
                                        </p:attrNameLst>
                                      </p:cBhvr>
                                      <p:to>
                                        <p:strVal val="visible"/>
                                      </p:to>
                                    </p:set>
                                    <p:animEffect transition="in" filter="checkerboard(across)">
                                      <p:cBhvr>
                                        <p:cTn id="125" dur="500"/>
                                        <p:tgtEl>
                                          <p:spTgt spid="56"/>
                                        </p:tgtEl>
                                      </p:cBhvr>
                                    </p:animEffect>
                                  </p:childTnLst>
                                </p:cTn>
                              </p:par>
                            </p:childTnLst>
                          </p:cTn>
                        </p:par>
                      </p:childTnLst>
                    </p:cTn>
                  </p:par>
                  <p:par>
                    <p:cTn id="126" fill="hold">
                      <p:stCondLst>
                        <p:cond delay="indefinite"/>
                      </p:stCondLst>
                      <p:childTnLst>
                        <p:par>
                          <p:cTn id="127" fill="hold">
                            <p:stCondLst>
                              <p:cond delay="0"/>
                            </p:stCondLst>
                            <p:childTnLst>
                              <p:par>
                                <p:cTn id="128" presetID="9" presetClass="entr" presetSubtype="0" fill="hold" nodeType="clickEffect">
                                  <p:stCondLst>
                                    <p:cond delay="1000"/>
                                  </p:stCondLst>
                                  <p:childTnLst>
                                    <p:set>
                                      <p:cBhvr>
                                        <p:cTn id="129" dur="1" fill="hold">
                                          <p:stCondLst>
                                            <p:cond delay="0"/>
                                          </p:stCondLst>
                                        </p:cTn>
                                        <p:tgtEl>
                                          <p:spTgt spid="19"/>
                                        </p:tgtEl>
                                        <p:attrNameLst>
                                          <p:attrName>style.visibility</p:attrName>
                                        </p:attrNameLst>
                                      </p:cBhvr>
                                      <p:to>
                                        <p:strVal val="visible"/>
                                      </p:to>
                                    </p:set>
                                    <p:animEffect transition="in" filter="dissolve">
                                      <p:cBhvr>
                                        <p:cTn id="130" dur="500"/>
                                        <p:tgtEl>
                                          <p:spTgt spid="19"/>
                                        </p:tgtEl>
                                      </p:cBhvr>
                                    </p:animEffect>
                                  </p:childTnLst>
                                </p:cTn>
                              </p:par>
                            </p:childTnLst>
                          </p:cTn>
                        </p:par>
                        <p:par>
                          <p:cTn id="131" fill="hold">
                            <p:stCondLst>
                              <p:cond delay="1500"/>
                            </p:stCondLst>
                            <p:childTnLst>
                              <p:par>
                                <p:cTn id="132" presetID="9" presetClass="entr" presetSubtype="0" fill="hold" nodeType="afterEffect">
                                  <p:stCondLst>
                                    <p:cond delay="0"/>
                                  </p:stCondLst>
                                  <p:childTnLst>
                                    <p:set>
                                      <p:cBhvr>
                                        <p:cTn id="133" dur="1" fill="hold">
                                          <p:stCondLst>
                                            <p:cond delay="0"/>
                                          </p:stCondLst>
                                        </p:cTn>
                                        <p:tgtEl>
                                          <p:spTgt spid="29"/>
                                        </p:tgtEl>
                                        <p:attrNameLst>
                                          <p:attrName>style.visibility</p:attrName>
                                        </p:attrNameLst>
                                      </p:cBhvr>
                                      <p:to>
                                        <p:strVal val="visible"/>
                                      </p:to>
                                    </p:set>
                                    <p:animEffect transition="in" filter="dissolve">
                                      <p:cBhvr>
                                        <p:cTn id="134" dur="500"/>
                                        <p:tgtEl>
                                          <p:spTgt spid="29"/>
                                        </p:tgtEl>
                                      </p:cBhvr>
                                    </p:animEffect>
                                  </p:childTnLst>
                                </p:cTn>
                              </p:par>
                            </p:childTnLst>
                          </p:cTn>
                        </p:par>
                        <p:par>
                          <p:cTn id="135" fill="hold">
                            <p:stCondLst>
                              <p:cond delay="2000"/>
                            </p:stCondLst>
                            <p:childTnLst>
                              <p:par>
                                <p:cTn id="136" presetID="9" presetClass="entr" presetSubtype="0" fill="hold" nodeType="afterEffect">
                                  <p:stCondLst>
                                    <p:cond delay="500"/>
                                  </p:stCondLst>
                                  <p:childTnLst>
                                    <p:set>
                                      <p:cBhvr>
                                        <p:cTn id="137" dur="1" fill="hold">
                                          <p:stCondLst>
                                            <p:cond delay="0"/>
                                          </p:stCondLst>
                                        </p:cTn>
                                        <p:tgtEl>
                                          <p:spTgt spid="20"/>
                                        </p:tgtEl>
                                        <p:attrNameLst>
                                          <p:attrName>style.visibility</p:attrName>
                                        </p:attrNameLst>
                                      </p:cBhvr>
                                      <p:to>
                                        <p:strVal val="visible"/>
                                      </p:to>
                                    </p:set>
                                    <p:animEffect transition="in" filter="dissolve">
                                      <p:cBhvr>
                                        <p:cTn id="138" dur="500"/>
                                        <p:tgtEl>
                                          <p:spTgt spid="20"/>
                                        </p:tgtEl>
                                      </p:cBhvr>
                                    </p:animEffect>
                                  </p:childTnLst>
                                </p:cTn>
                              </p:par>
                            </p:childTnLst>
                          </p:cTn>
                        </p:par>
                        <p:par>
                          <p:cTn id="139" fill="hold">
                            <p:stCondLst>
                              <p:cond delay="3000"/>
                            </p:stCondLst>
                            <p:childTnLst>
                              <p:par>
                                <p:cTn id="140" presetID="9" presetClass="entr" presetSubtype="0" fill="hold" nodeType="afterEffect">
                                  <p:stCondLst>
                                    <p:cond delay="0"/>
                                  </p:stCondLst>
                                  <p:childTnLst>
                                    <p:set>
                                      <p:cBhvr>
                                        <p:cTn id="141" dur="1" fill="hold">
                                          <p:stCondLst>
                                            <p:cond delay="0"/>
                                          </p:stCondLst>
                                        </p:cTn>
                                        <p:tgtEl>
                                          <p:spTgt spid="127"/>
                                        </p:tgtEl>
                                        <p:attrNameLst>
                                          <p:attrName>style.visibility</p:attrName>
                                        </p:attrNameLst>
                                      </p:cBhvr>
                                      <p:to>
                                        <p:strVal val="visible"/>
                                      </p:to>
                                    </p:set>
                                    <p:animEffect transition="in" filter="dissolve">
                                      <p:cBhvr>
                                        <p:cTn id="142" dur="500"/>
                                        <p:tgtEl>
                                          <p:spTgt spid="127"/>
                                        </p:tgtEl>
                                      </p:cBhvr>
                                    </p:animEffect>
                                  </p:childTnLst>
                                </p:cTn>
                              </p:par>
                            </p:childTnLst>
                          </p:cTn>
                        </p:par>
                        <p:par>
                          <p:cTn id="143" fill="hold">
                            <p:stCondLst>
                              <p:cond delay="3500"/>
                            </p:stCondLst>
                            <p:childTnLst>
                              <p:par>
                                <p:cTn id="144" presetID="9" presetClass="entr" presetSubtype="0" fill="hold" nodeType="afterEffect">
                                  <p:stCondLst>
                                    <p:cond delay="0"/>
                                  </p:stCondLst>
                                  <p:childTnLst>
                                    <p:set>
                                      <p:cBhvr>
                                        <p:cTn id="145" dur="1" fill="hold">
                                          <p:stCondLst>
                                            <p:cond delay="0"/>
                                          </p:stCondLst>
                                        </p:cTn>
                                        <p:tgtEl>
                                          <p:spTgt spid="133"/>
                                        </p:tgtEl>
                                        <p:attrNameLst>
                                          <p:attrName>style.visibility</p:attrName>
                                        </p:attrNameLst>
                                      </p:cBhvr>
                                      <p:to>
                                        <p:strVal val="visible"/>
                                      </p:to>
                                    </p:set>
                                    <p:animEffect transition="in" filter="dissolve">
                                      <p:cBhvr>
                                        <p:cTn id="146" dur="500"/>
                                        <p:tgtEl>
                                          <p:spTgt spid="133"/>
                                        </p:tgtEl>
                                      </p:cBhvr>
                                    </p:animEffect>
                                  </p:childTnLst>
                                </p:cTn>
                              </p:par>
                            </p:childTnLst>
                          </p:cTn>
                        </p:par>
                        <p:par>
                          <p:cTn id="147" fill="hold">
                            <p:stCondLst>
                              <p:cond delay="4000"/>
                            </p:stCondLst>
                            <p:childTnLst>
                              <p:par>
                                <p:cTn id="148" presetID="5" presetClass="entr" presetSubtype="10" fill="hold" grpId="0" nodeType="afterEffect">
                                  <p:stCondLst>
                                    <p:cond delay="0"/>
                                  </p:stCondLst>
                                  <p:childTnLst>
                                    <p:set>
                                      <p:cBhvr>
                                        <p:cTn id="149" dur="1" fill="hold">
                                          <p:stCondLst>
                                            <p:cond delay="0"/>
                                          </p:stCondLst>
                                        </p:cTn>
                                        <p:tgtEl>
                                          <p:spTgt spid="57"/>
                                        </p:tgtEl>
                                        <p:attrNameLst>
                                          <p:attrName>style.visibility</p:attrName>
                                        </p:attrNameLst>
                                      </p:cBhvr>
                                      <p:to>
                                        <p:strVal val="visible"/>
                                      </p:to>
                                    </p:set>
                                    <p:animEffect transition="in" filter="checkerboard(across)">
                                      <p:cBhvr>
                                        <p:cTn id="150" dur="500"/>
                                        <p:tgtEl>
                                          <p:spTgt spid="57"/>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nodeType="clickEffect">
                                  <p:stCondLst>
                                    <p:cond delay="1000"/>
                                  </p:stCondLst>
                                  <p:childTnLst>
                                    <p:set>
                                      <p:cBhvr>
                                        <p:cTn id="154" dur="1" fill="hold">
                                          <p:stCondLst>
                                            <p:cond delay="0"/>
                                          </p:stCondLst>
                                        </p:cTn>
                                        <p:tgtEl>
                                          <p:spTgt spid="39"/>
                                        </p:tgtEl>
                                        <p:attrNameLst>
                                          <p:attrName>style.visibility</p:attrName>
                                        </p:attrNameLst>
                                      </p:cBhvr>
                                      <p:to>
                                        <p:strVal val="visible"/>
                                      </p:to>
                                    </p:set>
                                    <p:animEffect transition="in" filter="dissolve">
                                      <p:cBhvr>
                                        <p:cTn id="155" dur="500"/>
                                        <p:tgtEl>
                                          <p:spTgt spid="39"/>
                                        </p:tgtEl>
                                      </p:cBhvr>
                                    </p:animEffect>
                                  </p:childTnLst>
                                </p:cTn>
                              </p:par>
                            </p:childTnLst>
                          </p:cTn>
                        </p:par>
                        <p:par>
                          <p:cTn id="156" fill="hold">
                            <p:stCondLst>
                              <p:cond delay="1500"/>
                            </p:stCondLst>
                            <p:childTnLst>
                              <p:par>
                                <p:cTn id="157" presetID="9" presetClass="entr" presetSubtype="0" fill="hold" nodeType="afterEffect">
                                  <p:stCondLst>
                                    <p:cond delay="0"/>
                                  </p:stCondLst>
                                  <p:childTnLst>
                                    <p:set>
                                      <p:cBhvr>
                                        <p:cTn id="158" dur="1" fill="hold">
                                          <p:stCondLst>
                                            <p:cond delay="0"/>
                                          </p:stCondLst>
                                        </p:cTn>
                                        <p:tgtEl>
                                          <p:spTgt spid="41"/>
                                        </p:tgtEl>
                                        <p:attrNameLst>
                                          <p:attrName>style.visibility</p:attrName>
                                        </p:attrNameLst>
                                      </p:cBhvr>
                                      <p:to>
                                        <p:strVal val="visible"/>
                                      </p:to>
                                    </p:set>
                                    <p:animEffect transition="in" filter="dissolve">
                                      <p:cBhvr>
                                        <p:cTn id="159" dur="500"/>
                                        <p:tgtEl>
                                          <p:spTgt spid="41"/>
                                        </p:tgtEl>
                                      </p:cBhvr>
                                    </p:animEffect>
                                  </p:childTnLst>
                                </p:cTn>
                              </p:par>
                            </p:childTnLst>
                          </p:cTn>
                        </p:par>
                        <p:par>
                          <p:cTn id="160" fill="hold">
                            <p:stCondLst>
                              <p:cond delay="2000"/>
                            </p:stCondLst>
                            <p:childTnLst>
                              <p:par>
                                <p:cTn id="161" presetID="9" presetClass="entr" presetSubtype="0" fill="hold" nodeType="afterEffect">
                                  <p:stCondLst>
                                    <p:cond delay="500"/>
                                  </p:stCondLst>
                                  <p:childTnLst>
                                    <p:set>
                                      <p:cBhvr>
                                        <p:cTn id="162" dur="1" fill="hold">
                                          <p:stCondLst>
                                            <p:cond delay="0"/>
                                          </p:stCondLst>
                                        </p:cTn>
                                        <p:tgtEl>
                                          <p:spTgt spid="40"/>
                                        </p:tgtEl>
                                        <p:attrNameLst>
                                          <p:attrName>style.visibility</p:attrName>
                                        </p:attrNameLst>
                                      </p:cBhvr>
                                      <p:to>
                                        <p:strVal val="visible"/>
                                      </p:to>
                                    </p:set>
                                    <p:animEffect transition="in" filter="dissolve">
                                      <p:cBhvr>
                                        <p:cTn id="163" dur="500"/>
                                        <p:tgtEl>
                                          <p:spTgt spid="40"/>
                                        </p:tgtEl>
                                      </p:cBhvr>
                                    </p:animEffect>
                                  </p:childTnLst>
                                </p:cTn>
                              </p:par>
                            </p:childTnLst>
                          </p:cTn>
                        </p:par>
                        <p:par>
                          <p:cTn id="164" fill="hold">
                            <p:stCondLst>
                              <p:cond delay="3000"/>
                            </p:stCondLst>
                            <p:childTnLst>
                              <p:par>
                                <p:cTn id="165" presetID="9" presetClass="entr" presetSubtype="0" fill="hold" nodeType="afterEffect">
                                  <p:stCondLst>
                                    <p:cond delay="0"/>
                                  </p:stCondLst>
                                  <p:childTnLst>
                                    <p:set>
                                      <p:cBhvr>
                                        <p:cTn id="166" dur="1" fill="hold">
                                          <p:stCondLst>
                                            <p:cond delay="0"/>
                                          </p:stCondLst>
                                        </p:cTn>
                                        <p:tgtEl>
                                          <p:spTgt spid="42"/>
                                        </p:tgtEl>
                                        <p:attrNameLst>
                                          <p:attrName>style.visibility</p:attrName>
                                        </p:attrNameLst>
                                      </p:cBhvr>
                                      <p:to>
                                        <p:strVal val="visible"/>
                                      </p:to>
                                    </p:set>
                                    <p:animEffect transition="in" filter="dissolve">
                                      <p:cBhvr>
                                        <p:cTn id="167" dur="500"/>
                                        <p:tgtEl>
                                          <p:spTgt spid="42"/>
                                        </p:tgtEl>
                                      </p:cBhvr>
                                    </p:animEffect>
                                  </p:childTnLst>
                                </p:cTn>
                              </p:par>
                            </p:childTnLst>
                          </p:cTn>
                        </p:par>
                        <p:par>
                          <p:cTn id="168" fill="hold">
                            <p:stCondLst>
                              <p:cond delay="3500"/>
                            </p:stCondLst>
                            <p:childTnLst>
                              <p:par>
                                <p:cTn id="169" presetID="9" presetClass="entr" presetSubtype="0" fill="hold" nodeType="afterEffect">
                                  <p:stCondLst>
                                    <p:cond delay="0"/>
                                  </p:stCondLst>
                                  <p:childTnLst>
                                    <p:set>
                                      <p:cBhvr>
                                        <p:cTn id="170" dur="1" fill="hold">
                                          <p:stCondLst>
                                            <p:cond delay="0"/>
                                          </p:stCondLst>
                                        </p:cTn>
                                        <p:tgtEl>
                                          <p:spTgt spid="43"/>
                                        </p:tgtEl>
                                        <p:attrNameLst>
                                          <p:attrName>style.visibility</p:attrName>
                                        </p:attrNameLst>
                                      </p:cBhvr>
                                      <p:to>
                                        <p:strVal val="visible"/>
                                      </p:to>
                                    </p:set>
                                    <p:animEffect transition="in" filter="dissolve">
                                      <p:cBhvr>
                                        <p:cTn id="171" dur="500"/>
                                        <p:tgtEl>
                                          <p:spTgt spid="43"/>
                                        </p:tgtEl>
                                      </p:cBhvr>
                                    </p:animEffect>
                                  </p:childTnLst>
                                </p:cTn>
                              </p:par>
                            </p:childTnLst>
                          </p:cTn>
                        </p:par>
                        <p:par>
                          <p:cTn id="172" fill="hold">
                            <p:stCondLst>
                              <p:cond delay="4000"/>
                            </p:stCondLst>
                            <p:childTnLst>
                              <p:par>
                                <p:cTn id="173" presetID="5" presetClass="entr" presetSubtype="10" fill="hold" grpId="0" nodeType="afterEffect">
                                  <p:stCondLst>
                                    <p:cond delay="0"/>
                                  </p:stCondLst>
                                  <p:childTnLst>
                                    <p:set>
                                      <p:cBhvr>
                                        <p:cTn id="174" dur="1" fill="hold">
                                          <p:stCondLst>
                                            <p:cond delay="0"/>
                                          </p:stCondLst>
                                        </p:cTn>
                                        <p:tgtEl>
                                          <p:spTgt spid="58"/>
                                        </p:tgtEl>
                                        <p:attrNameLst>
                                          <p:attrName>style.visibility</p:attrName>
                                        </p:attrNameLst>
                                      </p:cBhvr>
                                      <p:to>
                                        <p:strVal val="visible"/>
                                      </p:to>
                                    </p:set>
                                    <p:animEffect transition="in" filter="checkerboard(across)">
                                      <p:cBhvr>
                                        <p:cTn id="175" dur="500"/>
                                        <p:tgtEl>
                                          <p:spTgt spid="58"/>
                                        </p:tgtEl>
                                      </p:cBhvr>
                                    </p:animEffect>
                                  </p:childTnLst>
                                </p:cTn>
                              </p:par>
                            </p:childTnLst>
                          </p:cTn>
                        </p:par>
                      </p:childTnLst>
                    </p:cTn>
                  </p:par>
                  <p:par>
                    <p:cTn id="176" fill="hold">
                      <p:stCondLst>
                        <p:cond delay="indefinite"/>
                      </p:stCondLst>
                      <p:childTnLst>
                        <p:par>
                          <p:cTn id="177" fill="hold">
                            <p:stCondLst>
                              <p:cond delay="0"/>
                            </p:stCondLst>
                            <p:childTnLst>
                              <p:par>
                                <p:cTn id="178" presetID="9" presetClass="entr" presetSubtype="0" fill="hold" nodeType="clickEffect">
                                  <p:stCondLst>
                                    <p:cond delay="1000"/>
                                  </p:stCondLst>
                                  <p:childTnLst>
                                    <p:set>
                                      <p:cBhvr>
                                        <p:cTn id="179" dur="1" fill="hold">
                                          <p:stCondLst>
                                            <p:cond delay="0"/>
                                          </p:stCondLst>
                                        </p:cTn>
                                        <p:tgtEl>
                                          <p:spTgt spid="44"/>
                                        </p:tgtEl>
                                        <p:attrNameLst>
                                          <p:attrName>style.visibility</p:attrName>
                                        </p:attrNameLst>
                                      </p:cBhvr>
                                      <p:to>
                                        <p:strVal val="visible"/>
                                      </p:to>
                                    </p:set>
                                    <p:animEffect transition="in" filter="dissolve">
                                      <p:cBhvr>
                                        <p:cTn id="180" dur="500"/>
                                        <p:tgtEl>
                                          <p:spTgt spid="44"/>
                                        </p:tgtEl>
                                      </p:cBhvr>
                                    </p:animEffect>
                                  </p:childTnLst>
                                </p:cTn>
                              </p:par>
                            </p:childTnLst>
                          </p:cTn>
                        </p:par>
                        <p:par>
                          <p:cTn id="181" fill="hold">
                            <p:stCondLst>
                              <p:cond delay="1500"/>
                            </p:stCondLst>
                            <p:childTnLst>
                              <p:par>
                                <p:cTn id="182" presetID="9" presetClass="entr" presetSubtype="0" fill="hold" nodeType="afterEffect">
                                  <p:stCondLst>
                                    <p:cond delay="0"/>
                                  </p:stCondLst>
                                  <p:childTnLst>
                                    <p:set>
                                      <p:cBhvr>
                                        <p:cTn id="183" dur="1" fill="hold">
                                          <p:stCondLst>
                                            <p:cond delay="0"/>
                                          </p:stCondLst>
                                        </p:cTn>
                                        <p:tgtEl>
                                          <p:spTgt spid="46"/>
                                        </p:tgtEl>
                                        <p:attrNameLst>
                                          <p:attrName>style.visibility</p:attrName>
                                        </p:attrNameLst>
                                      </p:cBhvr>
                                      <p:to>
                                        <p:strVal val="visible"/>
                                      </p:to>
                                    </p:set>
                                    <p:animEffect transition="in" filter="dissolve">
                                      <p:cBhvr>
                                        <p:cTn id="184" dur="500"/>
                                        <p:tgtEl>
                                          <p:spTgt spid="46"/>
                                        </p:tgtEl>
                                      </p:cBhvr>
                                    </p:animEffect>
                                  </p:childTnLst>
                                </p:cTn>
                              </p:par>
                            </p:childTnLst>
                          </p:cTn>
                        </p:par>
                        <p:par>
                          <p:cTn id="185" fill="hold">
                            <p:stCondLst>
                              <p:cond delay="2000"/>
                            </p:stCondLst>
                            <p:childTnLst>
                              <p:par>
                                <p:cTn id="186" presetID="9" presetClass="entr" presetSubtype="0" fill="hold" nodeType="afterEffect">
                                  <p:stCondLst>
                                    <p:cond delay="500"/>
                                  </p:stCondLst>
                                  <p:childTnLst>
                                    <p:set>
                                      <p:cBhvr>
                                        <p:cTn id="187" dur="1" fill="hold">
                                          <p:stCondLst>
                                            <p:cond delay="0"/>
                                          </p:stCondLst>
                                        </p:cTn>
                                        <p:tgtEl>
                                          <p:spTgt spid="45"/>
                                        </p:tgtEl>
                                        <p:attrNameLst>
                                          <p:attrName>style.visibility</p:attrName>
                                        </p:attrNameLst>
                                      </p:cBhvr>
                                      <p:to>
                                        <p:strVal val="visible"/>
                                      </p:to>
                                    </p:set>
                                    <p:animEffect transition="in" filter="dissolve">
                                      <p:cBhvr>
                                        <p:cTn id="188" dur="500"/>
                                        <p:tgtEl>
                                          <p:spTgt spid="45"/>
                                        </p:tgtEl>
                                      </p:cBhvr>
                                    </p:animEffect>
                                  </p:childTnLst>
                                </p:cTn>
                              </p:par>
                            </p:childTnLst>
                          </p:cTn>
                        </p:par>
                        <p:par>
                          <p:cTn id="189" fill="hold">
                            <p:stCondLst>
                              <p:cond delay="3000"/>
                            </p:stCondLst>
                            <p:childTnLst>
                              <p:par>
                                <p:cTn id="190" presetID="9" presetClass="entr" presetSubtype="0" fill="hold" nodeType="afterEffect">
                                  <p:stCondLst>
                                    <p:cond delay="0"/>
                                  </p:stCondLst>
                                  <p:childTnLst>
                                    <p:set>
                                      <p:cBhvr>
                                        <p:cTn id="191" dur="1" fill="hold">
                                          <p:stCondLst>
                                            <p:cond delay="0"/>
                                          </p:stCondLst>
                                        </p:cTn>
                                        <p:tgtEl>
                                          <p:spTgt spid="47"/>
                                        </p:tgtEl>
                                        <p:attrNameLst>
                                          <p:attrName>style.visibility</p:attrName>
                                        </p:attrNameLst>
                                      </p:cBhvr>
                                      <p:to>
                                        <p:strVal val="visible"/>
                                      </p:to>
                                    </p:set>
                                    <p:animEffect transition="in" filter="dissolve">
                                      <p:cBhvr>
                                        <p:cTn id="192" dur="500"/>
                                        <p:tgtEl>
                                          <p:spTgt spid="47"/>
                                        </p:tgtEl>
                                      </p:cBhvr>
                                    </p:animEffect>
                                  </p:childTnLst>
                                </p:cTn>
                              </p:par>
                            </p:childTnLst>
                          </p:cTn>
                        </p:par>
                        <p:par>
                          <p:cTn id="193" fill="hold">
                            <p:stCondLst>
                              <p:cond delay="3500"/>
                            </p:stCondLst>
                            <p:childTnLst>
                              <p:par>
                                <p:cTn id="194" presetID="9" presetClass="entr" presetSubtype="0" fill="hold" nodeType="afterEffect">
                                  <p:stCondLst>
                                    <p:cond delay="0"/>
                                  </p:stCondLst>
                                  <p:childTnLst>
                                    <p:set>
                                      <p:cBhvr>
                                        <p:cTn id="195" dur="1" fill="hold">
                                          <p:stCondLst>
                                            <p:cond delay="0"/>
                                          </p:stCondLst>
                                        </p:cTn>
                                        <p:tgtEl>
                                          <p:spTgt spid="48"/>
                                        </p:tgtEl>
                                        <p:attrNameLst>
                                          <p:attrName>style.visibility</p:attrName>
                                        </p:attrNameLst>
                                      </p:cBhvr>
                                      <p:to>
                                        <p:strVal val="visible"/>
                                      </p:to>
                                    </p:set>
                                    <p:animEffect transition="in" filter="dissolve">
                                      <p:cBhvr>
                                        <p:cTn id="196" dur="500"/>
                                        <p:tgtEl>
                                          <p:spTgt spid="48"/>
                                        </p:tgtEl>
                                      </p:cBhvr>
                                    </p:animEffect>
                                  </p:childTnLst>
                                </p:cTn>
                              </p:par>
                            </p:childTnLst>
                          </p:cTn>
                        </p:par>
                        <p:par>
                          <p:cTn id="197" fill="hold">
                            <p:stCondLst>
                              <p:cond delay="4000"/>
                            </p:stCondLst>
                            <p:childTnLst>
                              <p:par>
                                <p:cTn id="198" presetID="5" presetClass="entr" presetSubtype="10" fill="hold" grpId="0" nodeType="afterEffect">
                                  <p:stCondLst>
                                    <p:cond delay="1500"/>
                                  </p:stCondLst>
                                  <p:childTnLst>
                                    <p:set>
                                      <p:cBhvr>
                                        <p:cTn id="199" dur="1" fill="hold">
                                          <p:stCondLst>
                                            <p:cond delay="0"/>
                                          </p:stCondLst>
                                        </p:cTn>
                                        <p:tgtEl>
                                          <p:spTgt spid="59"/>
                                        </p:tgtEl>
                                        <p:attrNameLst>
                                          <p:attrName>style.visibility</p:attrName>
                                        </p:attrNameLst>
                                      </p:cBhvr>
                                      <p:to>
                                        <p:strVal val="visible"/>
                                      </p:to>
                                    </p:set>
                                    <p:animEffect transition="in" filter="checkerboard(across)">
                                      <p:cBhvr>
                                        <p:cTn id="20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7"/>
          <p:cNvGraphicFramePr>
            <a:graphicFrameLocks noGrp="1"/>
          </p:cNvGraphicFramePr>
          <p:nvPr/>
        </p:nvGraphicFramePr>
        <p:xfrm>
          <a:off x="571500" y="1428750"/>
          <a:ext cx="4470400" cy="4841875"/>
        </p:xfrm>
        <a:graphic>
          <a:graphicData uri="http://schemas.openxmlformats.org/drawingml/2006/table">
            <a:tbl>
              <a:tblPr/>
              <a:tblGrid>
                <a:gridCol w="2031627"/>
                <a:gridCol w="2439269"/>
              </a:tblGrid>
              <a:tr h="11262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70C0"/>
                          </a:solidFill>
                          <a:effectLst/>
                          <a:latin typeface="Tahoma" pitchFamily="34" charset="0"/>
                          <a:cs typeface="Times New Roman" pitchFamily="18" charset="0"/>
                        </a:rPr>
                        <a:t>Ses Düzeyindeki Değişim (</a:t>
                      </a:r>
                      <a:r>
                        <a:rPr kumimoji="0" lang="tr-TR" sz="1800" b="1" i="0" u="none" strike="noStrike" cap="none" normalizeH="0" baseline="0" dirty="0" err="1" smtClean="0">
                          <a:ln>
                            <a:noFill/>
                          </a:ln>
                          <a:solidFill>
                            <a:srgbClr val="0070C0"/>
                          </a:solidFill>
                          <a:effectLst/>
                          <a:latin typeface="Tahoma" pitchFamily="34" charset="0"/>
                          <a:cs typeface="Times New Roman" pitchFamily="18" charset="0"/>
                        </a:rPr>
                        <a:t>dB</a:t>
                      </a:r>
                      <a:r>
                        <a:rPr kumimoji="0" lang="tr-TR" sz="1800" b="1" i="0" u="none" strike="noStrike" cap="none" normalizeH="0" baseline="0" dirty="0" smtClean="0">
                          <a:ln>
                            <a:noFill/>
                          </a:ln>
                          <a:solidFill>
                            <a:srgbClr val="0070C0"/>
                          </a:solidFill>
                          <a:effectLst/>
                          <a:latin typeface="Tahoma" pitchFamily="34" charset="0"/>
                          <a:cs typeface="Times New Roman" pitchFamily="18" charset="0"/>
                        </a:rPr>
                        <a:t>)</a:t>
                      </a:r>
                      <a:endParaRPr kumimoji="0" lang="tr-TR" sz="1800" b="1" i="0" u="none" strike="noStrike" cap="none" normalizeH="0" baseline="0" dirty="0" smtClean="0">
                        <a:ln>
                          <a:noFill/>
                        </a:ln>
                        <a:solidFill>
                          <a:srgbClr val="0070C0"/>
                        </a:solidFill>
                        <a:effectLst/>
                        <a:latin typeface="Tahoma" pitchFamily="34"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70C0"/>
                          </a:solidFill>
                          <a:effectLst/>
                          <a:latin typeface="Tahoma" pitchFamily="34" charset="0"/>
                          <a:cs typeface="Times New Roman" pitchFamily="18" charset="0"/>
                        </a:rPr>
                        <a:t>Algılanan Sesin Gürlüğündeki Değişim</a:t>
                      </a:r>
                      <a:endParaRPr kumimoji="0" lang="tr-TR" sz="1800" b="1" i="0" u="none" strike="noStrike" cap="none" normalizeH="0" baseline="0" dirty="0" smtClean="0">
                        <a:ln>
                          <a:noFill/>
                        </a:ln>
                        <a:solidFill>
                          <a:srgbClr val="0070C0"/>
                        </a:solidFill>
                        <a:effectLst/>
                        <a:latin typeface="Tahoma" pitchFamily="34"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161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10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20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30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40</a:t>
                      </a:r>
                      <a:endParaRPr kumimoji="0" lang="tr-TR" sz="1800" b="1" i="0" u="none" strike="noStrike" cap="none" normalizeH="0" baseline="0" dirty="0" smtClean="0">
                        <a:ln>
                          <a:noFill/>
                        </a:ln>
                        <a:solidFill>
                          <a:schemeClr val="tx1"/>
                        </a:solidFill>
                        <a:effectLst/>
                        <a:latin typeface="Tahoma" pitchFamily="34"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Ancak hissedilebilir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Belirgin derecede farklı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İki kat farklı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Dört kat farklı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Sekiz kat farklı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Onaltı kat farklı</a:t>
                      </a:r>
                      <a:endParaRPr kumimoji="0" lang="tr-TR" sz="1800" b="1" i="0" u="none" strike="noStrike" cap="none" normalizeH="0" baseline="0" dirty="0" smtClean="0">
                        <a:ln>
                          <a:noFill/>
                        </a:ln>
                        <a:solidFill>
                          <a:schemeClr val="tx1"/>
                        </a:solidFill>
                        <a:effectLst/>
                        <a:latin typeface="Tahoma" pitchFamily="34"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pic>
        <p:nvPicPr>
          <p:cNvPr id="26637" name="Resim 3" descr="TARİH-BNA"/>
          <p:cNvPicPr>
            <a:picLocks noChangeAspect="1" noChangeArrowheads="1"/>
          </p:cNvPicPr>
          <p:nvPr/>
        </p:nvPicPr>
        <p:blipFill>
          <a:blip r:embed="rId3" cstate="print"/>
          <a:srcRect/>
          <a:stretch>
            <a:fillRect/>
          </a:stretch>
        </p:blipFill>
        <p:spPr bwMode="auto">
          <a:xfrm>
            <a:off x="5572125" y="1428750"/>
            <a:ext cx="3024188" cy="4838700"/>
          </a:xfrm>
          <a:prstGeom prst="rect">
            <a:avLst/>
          </a:prstGeom>
          <a:noFill/>
          <a:ln w="9525">
            <a:noFill/>
            <a:miter lim="800000"/>
            <a:headEnd/>
            <a:tailEnd/>
          </a:ln>
        </p:spPr>
      </p:pic>
      <p:sp>
        <p:nvSpPr>
          <p:cNvPr id="22542" name="Rectangle 9"/>
          <p:cNvSpPr>
            <a:spLocks noChangeArrowheads="1"/>
          </p:cNvSpPr>
          <p:nvPr/>
        </p:nvSpPr>
        <p:spPr bwMode="auto">
          <a:xfrm>
            <a:off x="357188" y="0"/>
            <a:ext cx="8101012" cy="863600"/>
          </a:xfrm>
          <a:prstGeom prst="rect">
            <a:avLst/>
          </a:prstGeom>
          <a:noFill/>
          <a:ln w="9525">
            <a:noFill/>
            <a:miter lim="800000"/>
            <a:headEnd/>
            <a:tailEnd/>
          </a:ln>
        </p:spPr>
        <p:txBody>
          <a:bodyPr anchor="b"/>
          <a:lstStyle/>
          <a:p>
            <a:pPr eaLnBrk="0" fontAlgn="auto" hangingPunct="0">
              <a:spcBef>
                <a:spcPts val="0"/>
              </a:spcBef>
              <a:spcAft>
                <a:spcPts val="0"/>
              </a:spcAft>
              <a:defRPr/>
            </a:pPr>
            <a:r>
              <a:rPr lang="tr-TR" sz="2400" dirty="0">
                <a:solidFill>
                  <a:srgbClr val="FF0000"/>
                </a:solidFill>
                <a:latin typeface="+mn-lt"/>
                <a:cs typeface="Arial" charset="0"/>
              </a:rPr>
              <a:t>SES DÜZEYİNDEKİ DEĞİŞİMİN KULAK TARAFINDAN HİSSEDİLİŞİ</a:t>
            </a:r>
          </a:p>
        </p:txBody>
      </p:sp>
      <p:pic>
        <p:nvPicPr>
          <p:cNvPr id="5" name="Picture 2"/>
          <p:cNvPicPr>
            <a:picLocks noChangeAspect="1" noChangeArrowheads="1"/>
          </p:cNvPicPr>
          <p:nvPr/>
        </p:nvPicPr>
        <p:blipFill>
          <a:blip r:embed="rId4" cstate="print"/>
          <a:srcRect/>
          <a:stretch>
            <a:fillRect/>
          </a:stretch>
        </p:blipFill>
        <p:spPr bwMode="auto">
          <a:xfrm>
            <a:off x="5572125" y="4429125"/>
            <a:ext cx="1784350" cy="1801813"/>
          </a:xfrm>
          <a:prstGeom prst="rect">
            <a:avLst/>
          </a:prstGeom>
          <a:noFill/>
          <a:ln w="9525">
            <a:noFill/>
            <a:miter lim="800000"/>
            <a:headEnd/>
            <a:tailEnd/>
          </a:ln>
        </p:spPr>
      </p:pic>
      <p:pic>
        <p:nvPicPr>
          <p:cNvPr id="6" name="5 Resim" descr="noise cartoon-2.jpg"/>
          <p:cNvPicPr>
            <a:picLocks noChangeAspect="1"/>
          </p:cNvPicPr>
          <p:nvPr/>
        </p:nvPicPr>
        <p:blipFill>
          <a:blip r:embed="rId5" cstate="print"/>
          <a:srcRect/>
          <a:stretch>
            <a:fillRect/>
          </a:stretch>
        </p:blipFill>
        <p:spPr bwMode="auto">
          <a:xfrm>
            <a:off x="5572125" y="1428750"/>
            <a:ext cx="1728788" cy="1881188"/>
          </a:xfrm>
          <a:prstGeom prst="rect">
            <a:avLst/>
          </a:prstGeom>
          <a:noFill/>
          <a:ln w="9525">
            <a:noFill/>
            <a:miter lim="800000"/>
            <a:headEnd/>
            <a:tailEnd/>
          </a:ln>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26637"/>
                                        </p:tgtEl>
                                        <p:attrNameLst>
                                          <p:attrName>style.visibility</p:attrName>
                                        </p:attrNameLst>
                                      </p:cBhvr>
                                      <p:to>
                                        <p:strVal val="visible"/>
                                      </p:to>
                                    </p:set>
                                    <p:anim calcmode="lin" valueType="num">
                                      <p:cBhvr additive="base">
                                        <p:cTn id="11" dur="5000" fill="hold"/>
                                        <p:tgtEl>
                                          <p:spTgt spid="26637"/>
                                        </p:tgtEl>
                                        <p:attrNameLst>
                                          <p:attrName>ppt_x</p:attrName>
                                        </p:attrNameLst>
                                      </p:cBhvr>
                                      <p:tavLst>
                                        <p:tav tm="0">
                                          <p:val>
                                            <p:strVal val="#ppt_x"/>
                                          </p:val>
                                        </p:tav>
                                        <p:tav tm="100000">
                                          <p:val>
                                            <p:strVal val="#ppt_x"/>
                                          </p:val>
                                        </p:tav>
                                      </p:tavLst>
                                    </p:anim>
                                    <p:anim calcmode="lin" valueType="num">
                                      <p:cBhvr additive="base">
                                        <p:cTn id="12" dur="5000" fill="hold"/>
                                        <p:tgtEl>
                                          <p:spTgt spid="26637"/>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0" fill="hold"/>
                                        <p:tgtEl>
                                          <p:spTgt spid="6"/>
                                        </p:tgtEl>
                                        <p:attrNameLst>
                                          <p:attrName>ppt_x</p:attrName>
                                        </p:attrNameLst>
                                      </p:cBhvr>
                                      <p:tavLst>
                                        <p:tav tm="0">
                                          <p:val>
                                            <p:strVal val="#ppt_x"/>
                                          </p:val>
                                        </p:tav>
                                        <p:tav tm="100000">
                                          <p:val>
                                            <p:strVal val="#ppt_x"/>
                                          </p:val>
                                        </p:tav>
                                      </p:tavLst>
                                    </p:anim>
                                    <p:anim calcmode="lin" valueType="num">
                                      <p:cBhvr additive="base">
                                        <p:cTn id="16" dur="5000" fill="hold"/>
                                        <p:tgtEl>
                                          <p:spTgt spid="6"/>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0" fill="hold"/>
                                        <p:tgtEl>
                                          <p:spTgt spid="5"/>
                                        </p:tgtEl>
                                        <p:attrNameLst>
                                          <p:attrName>ppt_x</p:attrName>
                                        </p:attrNameLst>
                                      </p:cBhvr>
                                      <p:tavLst>
                                        <p:tav tm="0">
                                          <p:val>
                                            <p:strVal val="#ppt_x"/>
                                          </p:val>
                                        </p:tav>
                                        <p:tav tm="100000">
                                          <p:val>
                                            <p:strVal val="#ppt_x"/>
                                          </p:val>
                                        </p:tav>
                                      </p:tavLst>
                                    </p:anim>
                                    <p:anim calcmode="lin" valueType="num">
                                      <p:cBhvr additive="base">
                                        <p:cTn id="20"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1 Başlık"/>
          <p:cNvSpPr>
            <a:spLocks noGrp="1"/>
          </p:cNvSpPr>
          <p:nvPr>
            <p:ph type="title"/>
          </p:nvPr>
        </p:nvSpPr>
        <p:spPr>
          <a:xfrm>
            <a:off x="1071563" y="214313"/>
            <a:ext cx="7258050" cy="714375"/>
          </a:xfrm>
        </p:spPr>
        <p:txBody>
          <a:bodyPr/>
          <a:lstStyle/>
          <a:p>
            <a:r>
              <a:rPr lang="tr-TR" sz="3200" b="1" smtClean="0">
                <a:solidFill>
                  <a:srgbClr val="FF0000"/>
                </a:solidFill>
              </a:rPr>
              <a:t>BAZI GÜRÜLTÜ DEĞERLERİ VE ETKİLERİ</a:t>
            </a:r>
          </a:p>
        </p:txBody>
      </p:sp>
      <p:graphicFrame>
        <p:nvGraphicFramePr>
          <p:cNvPr id="4" name="3 Tablo"/>
          <p:cNvGraphicFramePr>
            <a:graphicFrameLocks noGrp="1"/>
          </p:cNvGraphicFramePr>
          <p:nvPr/>
        </p:nvGraphicFramePr>
        <p:xfrm>
          <a:off x="6429375" y="2643188"/>
          <a:ext cx="2428875" cy="428625"/>
        </p:xfrm>
        <a:graphic>
          <a:graphicData uri="http://schemas.openxmlformats.org/drawingml/2006/table">
            <a:tbl>
              <a:tblPr firstRow="1" bandRow="1">
                <a:tableStyleId>{5940675A-B579-460E-94D1-54222C63F5DA}</a:tableStyleId>
              </a:tblPr>
              <a:tblGrid>
                <a:gridCol w="2428892"/>
              </a:tblGrid>
              <a:tr h="428628">
                <a:tc>
                  <a:txBody>
                    <a:bodyPr/>
                    <a:lstStyle/>
                    <a:p>
                      <a:r>
                        <a:rPr lang="tr-TR" sz="1600" dirty="0" smtClean="0"/>
                        <a:t>   </a:t>
                      </a:r>
                      <a:r>
                        <a:rPr lang="tr-TR" sz="1600" b="1" i="1" dirty="0" smtClean="0">
                          <a:solidFill>
                            <a:srgbClr val="7030A0"/>
                          </a:solidFill>
                        </a:rPr>
                        <a:t>Yoğun Şehir Caddesi</a:t>
                      </a:r>
                      <a:endParaRPr lang="tr-TR" sz="1600" b="1" i="1" dirty="0">
                        <a:solidFill>
                          <a:srgbClr val="7030A0"/>
                        </a:solidFill>
                      </a:endParaRPr>
                    </a:p>
                  </a:txBody>
                  <a:tcPr/>
                </a:tc>
              </a:tr>
            </a:tbl>
          </a:graphicData>
        </a:graphic>
      </p:graphicFrame>
      <p:graphicFrame>
        <p:nvGraphicFramePr>
          <p:cNvPr id="7" name="6 Tablo"/>
          <p:cNvGraphicFramePr>
            <a:graphicFrameLocks noGrp="1"/>
          </p:cNvGraphicFramePr>
          <p:nvPr/>
        </p:nvGraphicFramePr>
        <p:xfrm>
          <a:off x="3429000" y="4143375"/>
          <a:ext cx="1857375" cy="571500"/>
        </p:xfrm>
        <a:graphic>
          <a:graphicData uri="http://schemas.openxmlformats.org/drawingml/2006/table">
            <a:tbl>
              <a:tblPr firstRow="1" bandRow="1">
                <a:tableStyleId>{5940675A-B579-460E-94D1-54222C63F5DA}</a:tableStyleId>
              </a:tblPr>
              <a:tblGrid>
                <a:gridCol w="1857388"/>
              </a:tblGrid>
              <a:tr h="571504">
                <a:tc>
                  <a:txBody>
                    <a:bodyPr/>
                    <a:lstStyle/>
                    <a:p>
                      <a:r>
                        <a:rPr lang="tr-TR" dirty="0" smtClean="0">
                          <a:solidFill>
                            <a:srgbClr val="FF0000"/>
                          </a:solidFill>
                        </a:rPr>
                        <a:t>  </a:t>
                      </a:r>
                      <a:r>
                        <a:rPr lang="tr-TR" sz="2800" dirty="0" smtClean="0">
                          <a:solidFill>
                            <a:srgbClr val="FF0000"/>
                          </a:solidFill>
                        </a:rPr>
                        <a:t>90  </a:t>
                      </a:r>
                      <a:r>
                        <a:rPr lang="tr-TR" sz="2800" baseline="0" dirty="0" err="1" smtClean="0">
                          <a:solidFill>
                            <a:srgbClr val="FF0000"/>
                          </a:solidFill>
                        </a:rPr>
                        <a:t>dBA</a:t>
                      </a:r>
                      <a:r>
                        <a:rPr lang="tr-TR" sz="2800" baseline="0" dirty="0" smtClean="0">
                          <a:solidFill>
                            <a:srgbClr val="FF0000"/>
                          </a:solidFill>
                        </a:rPr>
                        <a:t> </a:t>
                      </a:r>
                      <a:endParaRPr lang="tr-TR" dirty="0">
                        <a:solidFill>
                          <a:srgbClr val="FF0000"/>
                        </a:solidFill>
                      </a:endParaRPr>
                    </a:p>
                  </a:txBody>
                  <a:tcPr/>
                </a:tc>
              </a:tr>
            </a:tbl>
          </a:graphicData>
        </a:graphic>
      </p:graphicFrame>
      <p:pic>
        <p:nvPicPr>
          <p:cNvPr id="22" name="Resim 3" descr="TARİH-BNA"/>
          <p:cNvPicPr>
            <a:picLocks noChangeAspect="1" noChangeArrowheads="1"/>
          </p:cNvPicPr>
          <p:nvPr/>
        </p:nvPicPr>
        <p:blipFill>
          <a:blip r:embed="rId2" cstate="print"/>
          <a:srcRect/>
          <a:stretch>
            <a:fillRect/>
          </a:stretch>
        </p:blipFill>
        <p:spPr bwMode="auto">
          <a:xfrm>
            <a:off x="5572125" y="4500563"/>
            <a:ext cx="3000375" cy="2155825"/>
          </a:xfrm>
          <a:prstGeom prst="rect">
            <a:avLst/>
          </a:prstGeom>
          <a:noFill/>
          <a:ln w="9525">
            <a:noFill/>
            <a:miter lim="800000"/>
            <a:headEnd/>
            <a:tailEnd/>
          </a:ln>
        </p:spPr>
      </p:pic>
      <p:graphicFrame>
        <p:nvGraphicFramePr>
          <p:cNvPr id="25" name="24 Tablo"/>
          <p:cNvGraphicFramePr>
            <a:graphicFrameLocks noGrp="1"/>
          </p:cNvGraphicFramePr>
          <p:nvPr/>
        </p:nvGraphicFramePr>
        <p:xfrm>
          <a:off x="214313" y="2714625"/>
          <a:ext cx="2357437" cy="579438"/>
        </p:xfrm>
        <a:graphic>
          <a:graphicData uri="http://schemas.openxmlformats.org/drawingml/2006/table">
            <a:tbl>
              <a:tblPr firstRow="1" bandRow="1">
                <a:tableStyleId>{5940675A-B579-460E-94D1-54222C63F5DA}</a:tableStyleId>
              </a:tblPr>
              <a:tblGrid>
                <a:gridCol w="2357454"/>
              </a:tblGrid>
              <a:tr h="357190">
                <a:tc>
                  <a:txBody>
                    <a:bodyPr/>
                    <a:lstStyle/>
                    <a:p>
                      <a:pPr algn="ctr"/>
                      <a:r>
                        <a:rPr lang="tr-TR" sz="1600" b="1" i="1" dirty="0" smtClean="0">
                          <a:solidFill>
                            <a:srgbClr val="7030A0"/>
                          </a:solidFill>
                        </a:rPr>
                        <a:t>Dizel (Ağır) Kamyon</a:t>
                      </a:r>
                    </a:p>
                    <a:p>
                      <a:pPr algn="ctr"/>
                      <a:r>
                        <a:rPr lang="tr-TR" sz="1600" b="1" i="1" baseline="0" dirty="0" smtClean="0">
                          <a:solidFill>
                            <a:srgbClr val="7030A0"/>
                          </a:solidFill>
                        </a:rPr>
                        <a:t> </a:t>
                      </a:r>
                      <a:r>
                        <a:rPr lang="tr-TR" sz="1600" b="1" i="1" dirty="0" smtClean="0">
                          <a:solidFill>
                            <a:srgbClr val="7030A0"/>
                          </a:solidFill>
                        </a:rPr>
                        <a:t>(1</a:t>
                      </a:r>
                      <a:r>
                        <a:rPr lang="tr-TR" sz="1600" b="1" i="1" baseline="0" dirty="0" smtClean="0">
                          <a:solidFill>
                            <a:srgbClr val="7030A0"/>
                          </a:solidFill>
                        </a:rPr>
                        <a:t>5 m uzakta)</a:t>
                      </a:r>
                      <a:endParaRPr lang="tr-TR" sz="1600" b="1" i="1" dirty="0">
                        <a:solidFill>
                          <a:srgbClr val="7030A0"/>
                        </a:solidFill>
                      </a:endParaRPr>
                    </a:p>
                  </a:txBody>
                  <a:tcPr/>
                </a:tc>
              </a:tr>
            </a:tbl>
          </a:graphicData>
        </a:graphic>
      </p:graphicFrame>
      <p:pic>
        <p:nvPicPr>
          <p:cNvPr id="27" name="Picture 2"/>
          <p:cNvPicPr>
            <a:picLocks noChangeAspect="1" noChangeArrowheads="1"/>
          </p:cNvPicPr>
          <p:nvPr/>
        </p:nvPicPr>
        <p:blipFill>
          <a:blip r:embed="rId3" cstate="print"/>
          <a:srcRect/>
          <a:stretch>
            <a:fillRect/>
          </a:stretch>
        </p:blipFill>
        <p:spPr bwMode="auto">
          <a:xfrm>
            <a:off x="2357438" y="3786188"/>
            <a:ext cx="1000125" cy="1009650"/>
          </a:xfrm>
          <a:prstGeom prst="rect">
            <a:avLst/>
          </a:prstGeom>
          <a:noFill/>
          <a:ln w="9525">
            <a:noFill/>
            <a:miter lim="800000"/>
            <a:headEnd/>
            <a:tailEnd/>
          </a:ln>
        </p:spPr>
      </p:pic>
      <p:sp>
        <p:nvSpPr>
          <p:cNvPr id="28" name="27 Metin kutusu"/>
          <p:cNvSpPr txBox="1">
            <a:spLocks noChangeArrowheads="1"/>
          </p:cNvSpPr>
          <p:nvPr/>
        </p:nvSpPr>
        <p:spPr bwMode="auto">
          <a:xfrm>
            <a:off x="928688" y="4143375"/>
            <a:ext cx="1928812" cy="646113"/>
          </a:xfrm>
          <a:prstGeom prst="rect">
            <a:avLst/>
          </a:prstGeom>
          <a:noFill/>
          <a:ln w="9525">
            <a:noFill/>
            <a:miter lim="800000"/>
            <a:headEnd/>
            <a:tailEnd/>
          </a:ln>
        </p:spPr>
        <p:txBody>
          <a:bodyPr>
            <a:spAutoFit/>
          </a:bodyPr>
          <a:lstStyle/>
          <a:p>
            <a:r>
              <a:rPr lang="tr-TR"/>
              <a:t>32 Kat Gürültülü</a:t>
            </a:r>
          </a:p>
        </p:txBody>
      </p:sp>
      <p:sp>
        <p:nvSpPr>
          <p:cNvPr id="29" name="28 Metin kutusu"/>
          <p:cNvSpPr txBox="1"/>
          <p:nvPr/>
        </p:nvSpPr>
        <p:spPr>
          <a:xfrm>
            <a:off x="5572125" y="5143500"/>
            <a:ext cx="2071688" cy="1477963"/>
          </a:xfrm>
          <a:prstGeom prst="rect">
            <a:avLst/>
          </a:prstGeom>
          <a:noFill/>
        </p:spPr>
        <p:txBody>
          <a:bodyPr>
            <a:spAutoFit/>
          </a:bodyPr>
          <a:lstStyle/>
          <a:p>
            <a:pPr algn="ctr">
              <a:defRPr/>
            </a:pPr>
            <a:r>
              <a:rPr lang="tr-TR" dirty="0">
                <a:solidFill>
                  <a:schemeClr val="tx1">
                    <a:lumMod val="95000"/>
                    <a:lumOff val="5000"/>
                  </a:schemeClr>
                </a:solidFill>
              </a:rPr>
              <a:t>8 Saatlik </a:t>
            </a:r>
          </a:p>
          <a:p>
            <a:pPr algn="ctr">
              <a:defRPr/>
            </a:pPr>
            <a:r>
              <a:rPr lang="tr-TR">
                <a:solidFill>
                  <a:schemeClr val="tx1">
                    <a:lumMod val="95000"/>
                    <a:lumOff val="5000"/>
                  </a:schemeClr>
                </a:solidFill>
              </a:rPr>
              <a:t>Maruz Kalma </a:t>
            </a:r>
            <a:endParaRPr lang="tr-TR" dirty="0">
              <a:solidFill>
                <a:schemeClr val="tx1">
                  <a:lumMod val="95000"/>
                  <a:lumOff val="5000"/>
                </a:schemeClr>
              </a:solidFill>
            </a:endParaRPr>
          </a:p>
          <a:p>
            <a:pPr algn="ctr">
              <a:defRPr/>
            </a:pPr>
            <a:r>
              <a:rPr lang="tr-TR" dirty="0">
                <a:solidFill>
                  <a:schemeClr val="tx1">
                    <a:lumMod val="95000"/>
                    <a:lumOff val="5000"/>
                  </a:schemeClr>
                </a:solidFill>
              </a:rPr>
              <a:t>Duymaya </a:t>
            </a:r>
          </a:p>
          <a:p>
            <a:pPr algn="ctr">
              <a:defRPr/>
            </a:pPr>
            <a:r>
              <a:rPr lang="tr-TR" dirty="0">
                <a:solidFill>
                  <a:schemeClr val="tx1">
                    <a:lumMod val="95000"/>
                    <a:lumOff val="5000"/>
                  </a:schemeClr>
                </a:solidFill>
              </a:rPr>
              <a:t>Hasar </a:t>
            </a:r>
          </a:p>
          <a:p>
            <a:pPr algn="ctr">
              <a:defRPr/>
            </a:pPr>
            <a:r>
              <a:rPr lang="tr-TR" dirty="0">
                <a:solidFill>
                  <a:schemeClr val="tx1">
                    <a:lumMod val="95000"/>
                    <a:lumOff val="5000"/>
                  </a:schemeClr>
                </a:solidFill>
              </a:rPr>
              <a:t>Verir</a:t>
            </a:r>
          </a:p>
        </p:txBody>
      </p:sp>
      <p:cxnSp>
        <p:nvCxnSpPr>
          <p:cNvPr id="44" name="43 Düz Ok Bağlayıcısı"/>
          <p:cNvCxnSpPr/>
          <p:nvPr/>
        </p:nvCxnSpPr>
        <p:spPr>
          <a:xfrm>
            <a:off x="1571625" y="3357563"/>
            <a:ext cx="642938" cy="5000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6" name="45 Düz Ok Bağlayıcısı"/>
          <p:cNvCxnSpPr/>
          <p:nvPr/>
        </p:nvCxnSpPr>
        <p:spPr>
          <a:xfrm rot="10800000" flipV="1">
            <a:off x="3571875" y="3143250"/>
            <a:ext cx="2857500" cy="8572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47 Dirsek Bağlayıcısı"/>
          <p:cNvCxnSpPr/>
          <p:nvPr/>
        </p:nvCxnSpPr>
        <p:spPr>
          <a:xfrm>
            <a:off x="2714625" y="4714875"/>
            <a:ext cx="2500313" cy="1357313"/>
          </a:xfrm>
          <a:prstGeom prst="bentConnector3">
            <a:avLst>
              <a:gd name="adj1" fmla="val -903"/>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50" name="49 Tablo"/>
          <p:cNvGraphicFramePr>
            <a:graphicFrameLocks noGrp="1"/>
          </p:cNvGraphicFramePr>
          <p:nvPr/>
        </p:nvGraphicFramePr>
        <p:xfrm>
          <a:off x="3429000" y="2714625"/>
          <a:ext cx="2079625" cy="357188"/>
        </p:xfrm>
        <a:graphic>
          <a:graphicData uri="http://schemas.openxmlformats.org/drawingml/2006/table">
            <a:tbl>
              <a:tblPr firstRow="1" bandRow="1">
                <a:tableStyleId>{5940675A-B579-460E-94D1-54222C63F5DA}</a:tableStyleId>
              </a:tblPr>
              <a:tblGrid>
                <a:gridCol w="2079112"/>
              </a:tblGrid>
              <a:tr h="357190">
                <a:tc>
                  <a:txBody>
                    <a:bodyPr/>
                    <a:lstStyle/>
                    <a:p>
                      <a:r>
                        <a:rPr lang="tr-TR" sz="1600" b="1" i="1" dirty="0" smtClean="0">
                          <a:solidFill>
                            <a:srgbClr val="7030A0"/>
                          </a:solidFill>
                        </a:rPr>
                        <a:t>Mikser (1</a:t>
                      </a:r>
                      <a:r>
                        <a:rPr lang="tr-TR" sz="1600" b="1" i="1" baseline="0" dirty="0" smtClean="0">
                          <a:solidFill>
                            <a:srgbClr val="7030A0"/>
                          </a:solidFill>
                        </a:rPr>
                        <a:t>m uzakta)</a:t>
                      </a:r>
                      <a:endParaRPr lang="tr-TR" sz="1600" b="1" i="1" dirty="0">
                        <a:solidFill>
                          <a:srgbClr val="7030A0"/>
                        </a:solidFill>
                      </a:endParaRPr>
                    </a:p>
                  </a:txBody>
                  <a:tcPr/>
                </a:tc>
              </a:tr>
            </a:tbl>
          </a:graphicData>
        </a:graphic>
      </p:graphicFrame>
      <p:cxnSp>
        <p:nvCxnSpPr>
          <p:cNvPr id="51" name="50 Düz Ok Bağlayıcısı"/>
          <p:cNvCxnSpPr/>
          <p:nvPr/>
        </p:nvCxnSpPr>
        <p:spPr>
          <a:xfrm rot="10800000" flipV="1">
            <a:off x="3071813" y="3214688"/>
            <a:ext cx="928687" cy="509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18 Metin kutusu"/>
          <p:cNvSpPr txBox="1">
            <a:spLocks noChangeArrowheads="1"/>
          </p:cNvSpPr>
          <p:nvPr/>
        </p:nvSpPr>
        <p:spPr bwMode="auto">
          <a:xfrm>
            <a:off x="5572125" y="4500563"/>
            <a:ext cx="2071688" cy="646112"/>
          </a:xfrm>
          <a:prstGeom prst="rect">
            <a:avLst/>
          </a:prstGeom>
          <a:noFill/>
          <a:ln w="9525">
            <a:noFill/>
            <a:miter lim="800000"/>
            <a:headEnd/>
            <a:tailEnd/>
          </a:ln>
        </p:spPr>
        <p:txBody>
          <a:bodyPr>
            <a:spAutoFit/>
          </a:bodyPr>
          <a:lstStyle/>
          <a:p>
            <a:pPr algn="ctr"/>
            <a:r>
              <a:rPr lang="tr-TR">
                <a:solidFill>
                  <a:srgbClr val="00B0F0"/>
                </a:solidFill>
              </a:rPr>
              <a:t>Çok Rahatsız Edici</a:t>
            </a:r>
          </a:p>
        </p:txBody>
      </p:sp>
      <p:pic>
        <p:nvPicPr>
          <p:cNvPr id="54274" name="Picture 2"/>
          <p:cNvPicPr>
            <a:picLocks noChangeAspect="1" noChangeArrowheads="1"/>
          </p:cNvPicPr>
          <p:nvPr/>
        </p:nvPicPr>
        <p:blipFill>
          <a:blip r:embed="rId4" cstate="print"/>
          <a:srcRect/>
          <a:stretch>
            <a:fillRect/>
          </a:stretch>
        </p:blipFill>
        <p:spPr bwMode="auto">
          <a:xfrm>
            <a:off x="285750" y="1500188"/>
            <a:ext cx="2143125" cy="1143000"/>
          </a:xfrm>
          <a:prstGeom prst="rect">
            <a:avLst/>
          </a:prstGeom>
          <a:noFill/>
          <a:ln w="9525">
            <a:noFill/>
            <a:miter lim="800000"/>
            <a:headEnd/>
            <a:tailEnd/>
          </a:ln>
        </p:spPr>
      </p:pic>
      <p:pic>
        <p:nvPicPr>
          <p:cNvPr id="54276" name="Picture 4"/>
          <p:cNvPicPr>
            <a:picLocks noChangeAspect="1" noChangeArrowheads="1"/>
          </p:cNvPicPr>
          <p:nvPr/>
        </p:nvPicPr>
        <p:blipFill>
          <a:blip r:embed="rId5" cstate="print"/>
          <a:srcRect/>
          <a:stretch>
            <a:fillRect/>
          </a:stretch>
        </p:blipFill>
        <p:spPr bwMode="auto">
          <a:xfrm>
            <a:off x="4500563" y="1500188"/>
            <a:ext cx="1181100" cy="1181100"/>
          </a:xfrm>
          <a:prstGeom prst="rect">
            <a:avLst/>
          </a:prstGeom>
          <a:noFill/>
          <a:ln w="9525">
            <a:noFill/>
            <a:miter lim="800000"/>
            <a:headEnd/>
            <a:tailEnd/>
          </a:ln>
        </p:spPr>
      </p:pic>
      <p:pic>
        <p:nvPicPr>
          <p:cNvPr id="54277" name="Picture 5"/>
          <p:cNvPicPr>
            <a:picLocks noChangeAspect="1" noChangeArrowheads="1"/>
          </p:cNvPicPr>
          <p:nvPr/>
        </p:nvPicPr>
        <p:blipFill>
          <a:blip r:embed="rId6" cstate="print"/>
          <a:srcRect/>
          <a:stretch>
            <a:fillRect/>
          </a:stretch>
        </p:blipFill>
        <p:spPr bwMode="auto">
          <a:xfrm>
            <a:off x="3357563" y="1571625"/>
            <a:ext cx="1181100" cy="1057275"/>
          </a:xfrm>
          <a:prstGeom prst="rect">
            <a:avLst/>
          </a:prstGeom>
          <a:noFill/>
          <a:ln w="9525">
            <a:noFill/>
            <a:miter lim="800000"/>
            <a:headEnd/>
            <a:tailEnd/>
          </a:ln>
        </p:spPr>
      </p:pic>
      <p:pic>
        <p:nvPicPr>
          <p:cNvPr id="54278" name="Picture 6"/>
          <p:cNvPicPr>
            <a:picLocks noChangeAspect="1" noChangeArrowheads="1"/>
          </p:cNvPicPr>
          <p:nvPr/>
        </p:nvPicPr>
        <p:blipFill>
          <a:blip r:embed="rId7" cstate="print"/>
          <a:srcRect/>
          <a:stretch>
            <a:fillRect/>
          </a:stretch>
        </p:blipFill>
        <p:spPr bwMode="auto">
          <a:xfrm>
            <a:off x="6500813" y="1500188"/>
            <a:ext cx="2286000" cy="1090612"/>
          </a:xfrm>
          <a:prstGeom prst="rect">
            <a:avLst/>
          </a:prstGeom>
          <a:noFill/>
          <a:ln w="9525">
            <a:noFill/>
            <a:miter lim="800000"/>
            <a:headEnd/>
            <a:tailEnd/>
          </a:ln>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checkerboard(across)">
                                      <p:cBhvr>
                                        <p:cTn id="7" dur="500"/>
                                        <p:tgtEl>
                                          <p:spTgt spid="54274"/>
                                        </p:tgtEl>
                                      </p:cBhvr>
                                    </p:animEffect>
                                  </p:childTnLst>
                                </p:cTn>
                              </p:par>
                              <p:par>
                                <p:cTn id="8" presetID="4" presetClass="entr" presetSubtype="16"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ox(in)">
                                      <p:cBhvr>
                                        <p:cTn id="10" dur="500"/>
                                        <p:tgtEl>
                                          <p:spTgt spid="25"/>
                                        </p:tgtEl>
                                      </p:cBhvr>
                                    </p:animEffect>
                                  </p:childTnLst>
                                </p:cTn>
                              </p:par>
                              <p:par>
                                <p:cTn id="11" presetID="5" presetClass="entr" presetSubtype="10" fill="hold" nodeType="withEffect">
                                  <p:stCondLst>
                                    <p:cond delay="1000"/>
                                  </p:stCondLst>
                                  <p:childTnLst>
                                    <p:set>
                                      <p:cBhvr>
                                        <p:cTn id="12" dur="1" fill="hold">
                                          <p:stCondLst>
                                            <p:cond delay="0"/>
                                          </p:stCondLst>
                                        </p:cTn>
                                        <p:tgtEl>
                                          <p:spTgt spid="54277"/>
                                        </p:tgtEl>
                                        <p:attrNameLst>
                                          <p:attrName>style.visibility</p:attrName>
                                        </p:attrNameLst>
                                      </p:cBhvr>
                                      <p:to>
                                        <p:strVal val="visible"/>
                                      </p:to>
                                    </p:set>
                                    <p:animEffect transition="in" filter="checkerboard(across)">
                                      <p:cBhvr>
                                        <p:cTn id="13" dur="500"/>
                                        <p:tgtEl>
                                          <p:spTgt spid="54277"/>
                                        </p:tgtEl>
                                      </p:cBhvr>
                                    </p:animEffect>
                                  </p:childTnLst>
                                </p:cTn>
                              </p:par>
                              <p:par>
                                <p:cTn id="14" presetID="5" presetClass="entr" presetSubtype="10" fill="hold" nodeType="withEffect">
                                  <p:stCondLst>
                                    <p:cond delay="1000"/>
                                  </p:stCondLst>
                                  <p:childTnLst>
                                    <p:set>
                                      <p:cBhvr>
                                        <p:cTn id="15" dur="1" fill="hold">
                                          <p:stCondLst>
                                            <p:cond delay="0"/>
                                          </p:stCondLst>
                                        </p:cTn>
                                        <p:tgtEl>
                                          <p:spTgt spid="54276"/>
                                        </p:tgtEl>
                                        <p:attrNameLst>
                                          <p:attrName>style.visibility</p:attrName>
                                        </p:attrNameLst>
                                      </p:cBhvr>
                                      <p:to>
                                        <p:strVal val="visible"/>
                                      </p:to>
                                    </p:set>
                                    <p:animEffect transition="in" filter="checkerboard(across)">
                                      <p:cBhvr>
                                        <p:cTn id="16" dur="500"/>
                                        <p:tgtEl>
                                          <p:spTgt spid="54276"/>
                                        </p:tgtEl>
                                      </p:cBhvr>
                                    </p:animEffect>
                                  </p:childTnLst>
                                </p:cTn>
                              </p:par>
                              <p:par>
                                <p:cTn id="17" presetID="4" presetClass="entr" presetSubtype="16" fill="hold" nodeType="withEffect">
                                  <p:stCondLst>
                                    <p:cond delay="1000"/>
                                  </p:stCondLst>
                                  <p:childTnLst>
                                    <p:set>
                                      <p:cBhvr>
                                        <p:cTn id="18" dur="1" fill="hold">
                                          <p:stCondLst>
                                            <p:cond delay="0"/>
                                          </p:stCondLst>
                                        </p:cTn>
                                        <p:tgtEl>
                                          <p:spTgt spid="50"/>
                                        </p:tgtEl>
                                        <p:attrNameLst>
                                          <p:attrName>style.visibility</p:attrName>
                                        </p:attrNameLst>
                                      </p:cBhvr>
                                      <p:to>
                                        <p:strVal val="visible"/>
                                      </p:to>
                                    </p:set>
                                    <p:animEffect transition="in" filter="box(in)">
                                      <p:cBhvr>
                                        <p:cTn id="19" dur="500"/>
                                        <p:tgtEl>
                                          <p:spTgt spid="50"/>
                                        </p:tgtEl>
                                      </p:cBhvr>
                                    </p:animEffect>
                                  </p:childTnLst>
                                </p:cTn>
                              </p:par>
                              <p:par>
                                <p:cTn id="20" presetID="5" presetClass="entr" presetSubtype="10" fill="hold" nodeType="withEffect">
                                  <p:stCondLst>
                                    <p:cond delay="1000"/>
                                  </p:stCondLst>
                                  <p:childTnLst>
                                    <p:set>
                                      <p:cBhvr>
                                        <p:cTn id="21" dur="1" fill="hold">
                                          <p:stCondLst>
                                            <p:cond delay="0"/>
                                          </p:stCondLst>
                                        </p:cTn>
                                        <p:tgtEl>
                                          <p:spTgt spid="54278"/>
                                        </p:tgtEl>
                                        <p:attrNameLst>
                                          <p:attrName>style.visibility</p:attrName>
                                        </p:attrNameLst>
                                      </p:cBhvr>
                                      <p:to>
                                        <p:strVal val="visible"/>
                                      </p:to>
                                    </p:set>
                                    <p:animEffect transition="in" filter="checkerboard(across)">
                                      <p:cBhvr>
                                        <p:cTn id="22" dur="500"/>
                                        <p:tgtEl>
                                          <p:spTgt spid="54278"/>
                                        </p:tgtEl>
                                      </p:cBhvr>
                                    </p:animEffect>
                                  </p:childTnLst>
                                </p:cTn>
                              </p:par>
                              <p:par>
                                <p:cTn id="23" presetID="4" presetClass="entr" presetSubtype="16" fill="hold" nodeType="withEffect">
                                  <p:stCondLst>
                                    <p:cond delay="1000"/>
                                  </p:stCondLst>
                                  <p:childTnLst>
                                    <p:set>
                                      <p:cBhvr>
                                        <p:cTn id="24" dur="1" fill="hold">
                                          <p:stCondLst>
                                            <p:cond delay="0"/>
                                          </p:stCondLst>
                                        </p:cTn>
                                        <p:tgtEl>
                                          <p:spTgt spid="4"/>
                                        </p:tgtEl>
                                        <p:attrNameLst>
                                          <p:attrName>style.visibility</p:attrName>
                                        </p:attrNameLst>
                                      </p:cBhvr>
                                      <p:to>
                                        <p:strVal val="visible"/>
                                      </p:to>
                                    </p:set>
                                    <p:animEffect transition="in" filter="box(i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checkerboard(across)">
                                      <p:cBhvr>
                                        <p:cTn id="30" dur="500"/>
                                        <p:tgtEl>
                                          <p:spTgt spid="44"/>
                                        </p:tgtEl>
                                      </p:cBhvr>
                                    </p:animEffect>
                                  </p:childTnLst>
                                </p:cTn>
                              </p:par>
                              <p:par>
                                <p:cTn id="31" presetID="5" presetClass="entr" presetSubtype="1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checkerboard(across)">
                                      <p:cBhvr>
                                        <p:cTn id="33" dur="500"/>
                                        <p:tgtEl>
                                          <p:spTgt spid="51"/>
                                        </p:tgtEl>
                                      </p:cBhvr>
                                    </p:animEffect>
                                  </p:childTnLst>
                                </p:cTn>
                              </p:par>
                              <p:par>
                                <p:cTn id="34" presetID="5"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checkerboard(across)">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checkerboard(across)">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dissolve">
                                      <p:cBhvr>
                                        <p:cTn id="46" dur="2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checkerboard(across)">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dissolve">
                                      <p:cBhvr>
                                        <p:cTn id="56" dur="500"/>
                                        <p:tgtEl>
                                          <p:spTgt spid="48"/>
                                        </p:tgtEl>
                                      </p:cBhvr>
                                    </p:animEffect>
                                  </p:childTnLst>
                                </p:cTn>
                              </p:par>
                              <p:par>
                                <p:cTn id="57" presetID="9"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dissolve">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19"/>
                                        </p:tgtEl>
                                        <p:attrNameLst>
                                          <p:attrName>style.visibility</p:attrName>
                                        </p:attrNameLst>
                                      </p:cBhvr>
                                      <p:to>
                                        <p:strVal val="visible"/>
                                      </p:to>
                                    </p:set>
                                    <p:anim calcmode="discrete" valueType="clr">
                                      <p:cBhvr override="childStyle">
                                        <p:cTn id="64" dur="20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65" dur="200"/>
                                        <p:tgtEl>
                                          <p:spTgt spid="19"/>
                                        </p:tgtEl>
                                        <p:attrNameLst>
                                          <p:attrName>fillcolor</p:attrName>
                                        </p:attrNameLst>
                                      </p:cBhvr>
                                      <p:tavLst>
                                        <p:tav tm="0">
                                          <p:val>
                                            <p:clrVal>
                                              <a:schemeClr val="accent2"/>
                                            </p:clrVal>
                                          </p:val>
                                        </p:tav>
                                        <p:tav tm="50000">
                                          <p:val>
                                            <p:clrVal>
                                              <a:schemeClr val="hlink"/>
                                            </p:clrVal>
                                          </p:val>
                                        </p:tav>
                                      </p:tavLst>
                                    </p:anim>
                                    <p:set>
                                      <p:cBhvr>
                                        <p:cTn id="66" dur="200"/>
                                        <p:tgtEl>
                                          <p:spTgt spid="19"/>
                                        </p:tgtEl>
                                        <p:attrNameLst>
                                          <p:attrName>fill.type</p:attrName>
                                        </p:attrNameLst>
                                      </p:cBhvr>
                                      <p:to>
                                        <p:strVal val="solid"/>
                                      </p:to>
                                    </p:set>
                                  </p:childTnLst>
                                </p:cTn>
                              </p:par>
                            </p:childTnLst>
                          </p:cTn>
                        </p:par>
                        <p:par>
                          <p:cTn id="67" fill="hold">
                            <p:stCondLst>
                              <p:cond delay="1700"/>
                            </p:stCondLst>
                            <p:childTnLst>
                              <p:par>
                                <p:cTn id="68" presetID="27" presetClass="entr" presetSubtype="0" fill="hold" grpId="0" nodeType="afterEffect">
                                  <p:stCondLst>
                                    <p:cond delay="0"/>
                                  </p:stCondLst>
                                  <p:iterate type="lt">
                                    <p:tmPct val="50000"/>
                                  </p:iterate>
                                  <p:childTnLst>
                                    <p:set>
                                      <p:cBhvr>
                                        <p:cTn id="69" dur="1" fill="hold">
                                          <p:stCondLst>
                                            <p:cond delay="0"/>
                                          </p:stCondLst>
                                        </p:cTn>
                                        <p:tgtEl>
                                          <p:spTgt spid="29"/>
                                        </p:tgtEl>
                                        <p:attrNameLst>
                                          <p:attrName>style.visibility</p:attrName>
                                        </p:attrNameLst>
                                      </p:cBhvr>
                                      <p:to>
                                        <p:strVal val="visible"/>
                                      </p:to>
                                    </p:set>
                                    <p:anim calcmode="discrete" valueType="clr">
                                      <p:cBhvr override="childStyle">
                                        <p:cTn id="70" dur="20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71" dur="200"/>
                                        <p:tgtEl>
                                          <p:spTgt spid="29"/>
                                        </p:tgtEl>
                                        <p:attrNameLst>
                                          <p:attrName>fillcolor</p:attrName>
                                        </p:attrNameLst>
                                      </p:cBhvr>
                                      <p:tavLst>
                                        <p:tav tm="0">
                                          <p:val>
                                            <p:clrVal>
                                              <a:schemeClr val="accent2"/>
                                            </p:clrVal>
                                          </p:val>
                                        </p:tav>
                                        <p:tav tm="50000">
                                          <p:val>
                                            <p:clrVal>
                                              <a:schemeClr val="hlink"/>
                                            </p:clrVal>
                                          </p:val>
                                        </p:tav>
                                      </p:tavLst>
                                    </p:anim>
                                    <p:set>
                                      <p:cBhvr>
                                        <p:cTn id="72" dur="200"/>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19"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1 Başlık"/>
          <p:cNvSpPr>
            <a:spLocks noGrp="1"/>
          </p:cNvSpPr>
          <p:nvPr>
            <p:ph type="title"/>
          </p:nvPr>
        </p:nvSpPr>
        <p:spPr>
          <a:xfrm>
            <a:off x="1000125" y="214313"/>
            <a:ext cx="7329488" cy="714375"/>
          </a:xfrm>
        </p:spPr>
        <p:txBody>
          <a:bodyPr/>
          <a:lstStyle/>
          <a:p>
            <a:r>
              <a:rPr lang="tr-TR" sz="3200" b="1" smtClean="0">
                <a:solidFill>
                  <a:srgbClr val="FF0000"/>
                </a:solidFill>
              </a:rPr>
              <a:t>BAZI GÜRÜLTÜ DEĞERLERİ VE ETKİLERİ</a:t>
            </a:r>
          </a:p>
        </p:txBody>
      </p:sp>
      <p:graphicFrame>
        <p:nvGraphicFramePr>
          <p:cNvPr id="4" name="3 Tablo"/>
          <p:cNvGraphicFramePr>
            <a:graphicFrameLocks noGrp="1"/>
          </p:cNvGraphicFramePr>
          <p:nvPr/>
        </p:nvGraphicFramePr>
        <p:xfrm>
          <a:off x="6286500" y="2708275"/>
          <a:ext cx="2714625" cy="363538"/>
        </p:xfrm>
        <a:graphic>
          <a:graphicData uri="http://schemas.openxmlformats.org/drawingml/2006/table">
            <a:tbl>
              <a:tblPr firstRow="1" bandRow="1">
                <a:tableStyleId>{5940675A-B579-460E-94D1-54222C63F5DA}</a:tableStyleId>
              </a:tblPr>
              <a:tblGrid>
                <a:gridCol w="2714644"/>
              </a:tblGrid>
              <a:tr h="362890">
                <a:tc>
                  <a:txBody>
                    <a:bodyPr/>
                    <a:lstStyle/>
                    <a:p>
                      <a:r>
                        <a:rPr lang="tr-TR" sz="1600" i="1" dirty="0" smtClean="0">
                          <a:solidFill>
                            <a:srgbClr val="7030A0"/>
                          </a:solidFill>
                        </a:rPr>
                        <a:t>Jet Kalkışı  (5</a:t>
                      </a:r>
                      <a:r>
                        <a:rPr lang="tr-TR" sz="1600" i="1" baseline="0" dirty="0" smtClean="0">
                          <a:solidFill>
                            <a:srgbClr val="7030A0"/>
                          </a:solidFill>
                        </a:rPr>
                        <a:t>00 m uzakta)</a:t>
                      </a:r>
                      <a:endParaRPr lang="tr-TR" sz="1600" i="1" dirty="0">
                        <a:solidFill>
                          <a:srgbClr val="7030A0"/>
                        </a:solidFill>
                      </a:endParaRPr>
                    </a:p>
                  </a:txBody>
                  <a:tcPr/>
                </a:tc>
              </a:tr>
            </a:tbl>
          </a:graphicData>
        </a:graphic>
      </p:graphicFrame>
      <p:pic>
        <p:nvPicPr>
          <p:cNvPr id="1027" name="Picture 3"/>
          <p:cNvPicPr>
            <a:picLocks noChangeAspect="1" noChangeArrowheads="1"/>
          </p:cNvPicPr>
          <p:nvPr/>
        </p:nvPicPr>
        <p:blipFill>
          <a:blip r:embed="rId2" cstate="print"/>
          <a:srcRect/>
          <a:stretch>
            <a:fillRect/>
          </a:stretch>
        </p:blipFill>
        <p:spPr bwMode="auto">
          <a:xfrm>
            <a:off x="6286500" y="1285875"/>
            <a:ext cx="2714625" cy="1309688"/>
          </a:xfrm>
          <a:prstGeom prst="rect">
            <a:avLst/>
          </a:prstGeom>
          <a:noFill/>
          <a:ln w="9525">
            <a:noFill/>
            <a:miter lim="800000"/>
            <a:headEnd/>
            <a:tailEnd/>
          </a:ln>
        </p:spPr>
      </p:pic>
      <p:graphicFrame>
        <p:nvGraphicFramePr>
          <p:cNvPr id="7" name="6 Tablo"/>
          <p:cNvGraphicFramePr>
            <a:graphicFrameLocks noGrp="1"/>
          </p:cNvGraphicFramePr>
          <p:nvPr/>
        </p:nvGraphicFramePr>
        <p:xfrm>
          <a:off x="3429000" y="4143375"/>
          <a:ext cx="1857375" cy="571500"/>
        </p:xfrm>
        <a:graphic>
          <a:graphicData uri="http://schemas.openxmlformats.org/drawingml/2006/table">
            <a:tbl>
              <a:tblPr firstRow="1" bandRow="1">
                <a:tableStyleId>{5940675A-B579-460E-94D1-54222C63F5DA}</a:tableStyleId>
              </a:tblPr>
              <a:tblGrid>
                <a:gridCol w="1857388"/>
              </a:tblGrid>
              <a:tr h="571504">
                <a:tc>
                  <a:txBody>
                    <a:bodyPr/>
                    <a:lstStyle/>
                    <a:p>
                      <a:r>
                        <a:rPr lang="tr-TR" dirty="0" smtClean="0">
                          <a:solidFill>
                            <a:srgbClr val="FF0000"/>
                          </a:solidFill>
                        </a:rPr>
                        <a:t>  </a:t>
                      </a:r>
                      <a:r>
                        <a:rPr lang="tr-TR" sz="2800" dirty="0" smtClean="0">
                          <a:solidFill>
                            <a:srgbClr val="FF0000"/>
                          </a:solidFill>
                        </a:rPr>
                        <a:t>100  </a:t>
                      </a:r>
                      <a:r>
                        <a:rPr lang="tr-TR" sz="2800" baseline="0" dirty="0" err="1" smtClean="0">
                          <a:solidFill>
                            <a:srgbClr val="FF0000"/>
                          </a:solidFill>
                        </a:rPr>
                        <a:t>dBA</a:t>
                      </a:r>
                      <a:r>
                        <a:rPr lang="tr-TR" sz="2800" baseline="0" dirty="0" smtClean="0">
                          <a:solidFill>
                            <a:srgbClr val="FF0000"/>
                          </a:solidFill>
                        </a:rPr>
                        <a:t> </a:t>
                      </a:r>
                      <a:endParaRPr lang="tr-TR" dirty="0">
                        <a:solidFill>
                          <a:srgbClr val="FF0000"/>
                        </a:solidFill>
                      </a:endParaRPr>
                    </a:p>
                  </a:txBody>
                  <a:tcPr/>
                </a:tc>
              </a:tr>
            </a:tbl>
          </a:graphicData>
        </a:graphic>
      </p:graphicFrame>
      <p:pic>
        <p:nvPicPr>
          <p:cNvPr id="22" name="Resim 3" descr="TARİH-BNA"/>
          <p:cNvPicPr>
            <a:picLocks noChangeAspect="1" noChangeArrowheads="1"/>
          </p:cNvPicPr>
          <p:nvPr/>
        </p:nvPicPr>
        <p:blipFill>
          <a:blip r:embed="rId3" cstate="print"/>
          <a:srcRect/>
          <a:stretch>
            <a:fillRect/>
          </a:stretch>
        </p:blipFill>
        <p:spPr bwMode="auto">
          <a:xfrm>
            <a:off x="5572125" y="4500563"/>
            <a:ext cx="3000375" cy="2155825"/>
          </a:xfrm>
          <a:prstGeom prst="rect">
            <a:avLst/>
          </a:prstGeom>
          <a:noFill/>
          <a:ln w="9525">
            <a:noFill/>
            <a:miter lim="800000"/>
            <a:headEnd/>
            <a:tailEnd/>
          </a:ln>
        </p:spPr>
      </p:pic>
      <p:pic>
        <p:nvPicPr>
          <p:cNvPr id="24" name="Picture 3"/>
          <p:cNvPicPr>
            <a:picLocks noChangeAspect="1" noChangeArrowheads="1"/>
          </p:cNvPicPr>
          <p:nvPr/>
        </p:nvPicPr>
        <p:blipFill>
          <a:blip r:embed="rId4" cstate="print"/>
          <a:srcRect/>
          <a:stretch>
            <a:fillRect/>
          </a:stretch>
        </p:blipFill>
        <p:spPr bwMode="auto">
          <a:xfrm>
            <a:off x="142875" y="1285875"/>
            <a:ext cx="1568450" cy="1285875"/>
          </a:xfrm>
          <a:prstGeom prst="rect">
            <a:avLst/>
          </a:prstGeom>
          <a:noFill/>
          <a:ln w="9525">
            <a:noFill/>
            <a:miter lim="800000"/>
            <a:headEnd/>
            <a:tailEnd/>
          </a:ln>
        </p:spPr>
      </p:pic>
      <p:graphicFrame>
        <p:nvGraphicFramePr>
          <p:cNvPr id="25" name="24 Tablo"/>
          <p:cNvGraphicFramePr>
            <a:graphicFrameLocks noGrp="1"/>
          </p:cNvGraphicFramePr>
          <p:nvPr/>
        </p:nvGraphicFramePr>
        <p:xfrm>
          <a:off x="214313" y="2714625"/>
          <a:ext cx="2928937" cy="357188"/>
        </p:xfrm>
        <a:graphic>
          <a:graphicData uri="http://schemas.openxmlformats.org/drawingml/2006/table">
            <a:tbl>
              <a:tblPr firstRow="1" bandRow="1">
                <a:tableStyleId>{5940675A-B579-460E-94D1-54222C63F5DA}</a:tableStyleId>
              </a:tblPr>
              <a:tblGrid>
                <a:gridCol w="2928926"/>
              </a:tblGrid>
              <a:tr h="357190">
                <a:tc>
                  <a:txBody>
                    <a:bodyPr/>
                    <a:lstStyle/>
                    <a:p>
                      <a:r>
                        <a:rPr lang="tr-TR" sz="1600" i="1" dirty="0" smtClean="0">
                          <a:solidFill>
                            <a:srgbClr val="7030A0"/>
                          </a:solidFill>
                        </a:rPr>
                        <a:t>Kaya Delici (1</a:t>
                      </a:r>
                      <a:r>
                        <a:rPr lang="tr-TR" sz="1600" i="1" baseline="0" dirty="0" smtClean="0">
                          <a:solidFill>
                            <a:srgbClr val="7030A0"/>
                          </a:solidFill>
                        </a:rPr>
                        <a:t>0 m uzakta)</a:t>
                      </a:r>
                      <a:endParaRPr lang="tr-TR" sz="1600" i="1" dirty="0">
                        <a:solidFill>
                          <a:srgbClr val="7030A0"/>
                        </a:solidFill>
                      </a:endParaRPr>
                    </a:p>
                  </a:txBody>
                  <a:tcPr/>
                </a:tc>
              </a:tr>
            </a:tbl>
          </a:graphicData>
        </a:graphic>
      </p:graphicFrame>
      <p:pic>
        <p:nvPicPr>
          <p:cNvPr id="26" name="Picture 2"/>
          <p:cNvPicPr>
            <a:picLocks noChangeAspect="1" noChangeArrowheads="1"/>
          </p:cNvPicPr>
          <p:nvPr/>
        </p:nvPicPr>
        <p:blipFill>
          <a:blip r:embed="rId5" cstate="print"/>
          <a:srcRect/>
          <a:stretch>
            <a:fillRect/>
          </a:stretch>
        </p:blipFill>
        <p:spPr bwMode="auto">
          <a:xfrm>
            <a:off x="1857375" y="1285875"/>
            <a:ext cx="1214438" cy="1285875"/>
          </a:xfrm>
          <a:prstGeom prst="rect">
            <a:avLst/>
          </a:prstGeom>
          <a:noFill/>
          <a:ln w="9525">
            <a:noFill/>
            <a:miter lim="800000"/>
            <a:headEnd/>
            <a:tailEnd/>
          </a:ln>
        </p:spPr>
      </p:pic>
      <p:pic>
        <p:nvPicPr>
          <p:cNvPr id="27" name="Picture 2"/>
          <p:cNvPicPr>
            <a:picLocks noChangeAspect="1" noChangeArrowheads="1"/>
          </p:cNvPicPr>
          <p:nvPr/>
        </p:nvPicPr>
        <p:blipFill>
          <a:blip r:embed="rId6" cstate="print"/>
          <a:srcRect/>
          <a:stretch>
            <a:fillRect/>
          </a:stretch>
        </p:blipFill>
        <p:spPr bwMode="auto">
          <a:xfrm>
            <a:off x="2357438" y="3786188"/>
            <a:ext cx="1000125" cy="1009650"/>
          </a:xfrm>
          <a:prstGeom prst="rect">
            <a:avLst/>
          </a:prstGeom>
          <a:noFill/>
          <a:ln w="9525">
            <a:noFill/>
            <a:miter lim="800000"/>
            <a:headEnd/>
            <a:tailEnd/>
          </a:ln>
        </p:spPr>
      </p:pic>
      <p:sp>
        <p:nvSpPr>
          <p:cNvPr id="28" name="27 Metin kutusu"/>
          <p:cNvSpPr txBox="1">
            <a:spLocks noChangeArrowheads="1"/>
          </p:cNvSpPr>
          <p:nvPr/>
        </p:nvSpPr>
        <p:spPr bwMode="auto">
          <a:xfrm>
            <a:off x="928688" y="4143375"/>
            <a:ext cx="1928812" cy="646113"/>
          </a:xfrm>
          <a:prstGeom prst="rect">
            <a:avLst/>
          </a:prstGeom>
          <a:noFill/>
          <a:ln w="9525">
            <a:noFill/>
            <a:miter lim="800000"/>
            <a:headEnd/>
            <a:tailEnd/>
          </a:ln>
        </p:spPr>
        <p:txBody>
          <a:bodyPr>
            <a:spAutoFit/>
          </a:bodyPr>
          <a:lstStyle/>
          <a:p>
            <a:r>
              <a:rPr lang="tr-TR"/>
              <a:t>64 Kat Gürültülü</a:t>
            </a:r>
          </a:p>
        </p:txBody>
      </p:sp>
      <p:sp>
        <p:nvSpPr>
          <p:cNvPr id="29" name="28 Metin kutusu"/>
          <p:cNvSpPr txBox="1"/>
          <p:nvPr/>
        </p:nvSpPr>
        <p:spPr>
          <a:xfrm>
            <a:off x="5500688" y="4643438"/>
            <a:ext cx="2071687" cy="1477962"/>
          </a:xfrm>
          <a:prstGeom prst="rect">
            <a:avLst/>
          </a:prstGeom>
          <a:noFill/>
        </p:spPr>
        <p:txBody>
          <a:bodyPr>
            <a:spAutoFit/>
          </a:bodyPr>
          <a:lstStyle/>
          <a:p>
            <a:pPr algn="ctr">
              <a:defRPr/>
            </a:pPr>
            <a:r>
              <a:rPr lang="tr-TR" dirty="0">
                <a:solidFill>
                  <a:schemeClr val="tx1">
                    <a:lumMod val="95000"/>
                    <a:lumOff val="5000"/>
                  </a:schemeClr>
                </a:solidFill>
              </a:rPr>
              <a:t>2 Saatlik </a:t>
            </a:r>
          </a:p>
          <a:p>
            <a:pPr algn="ctr">
              <a:defRPr/>
            </a:pPr>
            <a:r>
              <a:rPr lang="tr-TR" dirty="0">
                <a:solidFill>
                  <a:schemeClr val="tx1">
                    <a:lumMod val="95000"/>
                    <a:lumOff val="5000"/>
                  </a:schemeClr>
                </a:solidFill>
              </a:rPr>
              <a:t>Maruz Kalma </a:t>
            </a:r>
          </a:p>
          <a:p>
            <a:pPr algn="ctr">
              <a:defRPr/>
            </a:pPr>
            <a:r>
              <a:rPr lang="tr-TR" dirty="0">
                <a:solidFill>
                  <a:schemeClr val="tx1">
                    <a:lumMod val="95000"/>
                    <a:lumOff val="5000"/>
                  </a:schemeClr>
                </a:solidFill>
              </a:rPr>
              <a:t>Duymaya </a:t>
            </a:r>
          </a:p>
          <a:p>
            <a:pPr algn="ctr">
              <a:defRPr/>
            </a:pPr>
            <a:r>
              <a:rPr lang="tr-TR" dirty="0">
                <a:solidFill>
                  <a:schemeClr val="tx1">
                    <a:lumMod val="95000"/>
                    <a:lumOff val="5000"/>
                  </a:schemeClr>
                </a:solidFill>
              </a:rPr>
              <a:t>Hasar </a:t>
            </a:r>
          </a:p>
          <a:p>
            <a:pPr algn="ctr">
              <a:defRPr/>
            </a:pPr>
            <a:r>
              <a:rPr lang="tr-TR" dirty="0">
                <a:solidFill>
                  <a:schemeClr val="tx1">
                    <a:lumMod val="95000"/>
                    <a:lumOff val="5000"/>
                  </a:schemeClr>
                </a:solidFill>
              </a:rPr>
              <a:t>Verir</a:t>
            </a:r>
          </a:p>
        </p:txBody>
      </p:sp>
      <p:cxnSp>
        <p:nvCxnSpPr>
          <p:cNvPr id="44" name="43 Düz Ok Bağlayıcısı"/>
          <p:cNvCxnSpPr/>
          <p:nvPr/>
        </p:nvCxnSpPr>
        <p:spPr>
          <a:xfrm rot="16200000" flipH="1">
            <a:off x="1607344" y="3250406"/>
            <a:ext cx="714375" cy="5000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6" name="45 Düz Ok Bağlayıcısı"/>
          <p:cNvCxnSpPr/>
          <p:nvPr/>
        </p:nvCxnSpPr>
        <p:spPr>
          <a:xfrm rot="10800000" flipV="1">
            <a:off x="3571875" y="3143250"/>
            <a:ext cx="2857500" cy="8572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47 Dirsek Bağlayıcısı"/>
          <p:cNvCxnSpPr/>
          <p:nvPr/>
        </p:nvCxnSpPr>
        <p:spPr>
          <a:xfrm>
            <a:off x="2714625" y="4714875"/>
            <a:ext cx="2500313" cy="1357313"/>
          </a:xfrm>
          <a:prstGeom prst="bentConnector3">
            <a:avLst>
              <a:gd name="adj1" fmla="val -903"/>
            </a:avLst>
          </a:prstGeom>
          <a:ln>
            <a:tailEnd type="arrow"/>
          </a:ln>
        </p:spPr>
        <p:style>
          <a:lnRef idx="3">
            <a:schemeClr val="dk1"/>
          </a:lnRef>
          <a:fillRef idx="0">
            <a:schemeClr val="dk1"/>
          </a:fillRef>
          <a:effectRef idx="2">
            <a:schemeClr val="dk1"/>
          </a:effectRef>
          <a:fontRef idx="minor">
            <a:schemeClr val="tx1"/>
          </a:fontRef>
        </p:style>
      </p:cxnSp>
      <p:pic>
        <p:nvPicPr>
          <p:cNvPr id="51202" name="Picture 2"/>
          <p:cNvPicPr>
            <a:picLocks noChangeAspect="1" noChangeArrowheads="1"/>
          </p:cNvPicPr>
          <p:nvPr/>
        </p:nvPicPr>
        <p:blipFill>
          <a:blip r:embed="rId7" cstate="print"/>
          <a:srcRect/>
          <a:stretch>
            <a:fillRect/>
          </a:stretch>
        </p:blipFill>
        <p:spPr bwMode="auto">
          <a:xfrm>
            <a:off x="3286125" y="1285875"/>
            <a:ext cx="2571750" cy="1328738"/>
          </a:xfrm>
          <a:prstGeom prst="rect">
            <a:avLst/>
          </a:prstGeom>
          <a:ln>
            <a:noFill/>
          </a:ln>
          <a:effectLst>
            <a:outerShdw blurRad="190500" algn="tl" rotWithShape="0">
              <a:srgbClr val="000000">
                <a:alpha val="70000"/>
              </a:srgbClr>
            </a:outerShdw>
          </a:effectLst>
        </p:spPr>
      </p:pic>
      <p:graphicFrame>
        <p:nvGraphicFramePr>
          <p:cNvPr id="50" name="49 Tablo"/>
          <p:cNvGraphicFramePr>
            <a:graphicFrameLocks noGrp="1"/>
          </p:cNvGraphicFramePr>
          <p:nvPr/>
        </p:nvGraphicFramePr>
        <p:xfrm>
          <a:off x="3214688" y="2714625"/>
          <a:ext cx="2786062" cy="357188"/>
        </p:xfrm>
        <a:graphic>
          <a:graphicData uri="http://schemas.openxmlformats.org/drawingml/2006/table">
            <a:tbl>
              <a:tblPr firstRow="1" bandRow="1">
                <a:tableStyleId>{5940675A-B579-460E-94D1-54222C63F5DA}</a:tableStyleId>
              </a:tblPr>
              <a:tblGrid>
                <a:gridCol w="2786082"/>
              </a:tblGrid>
              <a:tr h="357190">
                <a:tc>
                  <a:txBody>
                    <a:bodyPr/>
                    <a:lstStyle/>
                    <a:p>
                      <a:r>
                        <a:rPr lang="tr-TR" sz="1600" i="1" dirty="0" smtClean="0">
                          <a:solidFill>
                            <a:srgbClr val="7030A0"/>
                          </a:solidFill>
                        </a:rPr>
                        <a:t>Tren sireni (3</a:t>
                      </a:r>
                      <a:r>
                        <a:rPr lang="tr-TR" sz="1600" i="1" baseline="0" dirty="0" smtClean="0">
                          <a:solidFill>
                            <a:srgbClr val="7030A0"/>
                          </a:solidFill>
                        </a:rPr>
                        <a:t>0 m uzakta)</a:t>
                      </a:r>
                      <a:endParaRPr lang="tr-TR" sz="1600" i="1" dirty="0">
                        <a:solidFill>
                          <a:srgbClr val="7030A0"/>
                        </a:solidFill>
                      </a:endParaRPr>
                    </a:p>
                  </a:txBody>
                  <a:tcPr/>
                </a:tc>
              </a:tr>
            </a:tbl>
          </a:graphicData>
        </a:graphic>
      </p:graphicFrame>
      <p:cxnSp>
        <p:nvCxnSpPr>
          <p:cNvPr id="51" name="50 Düz Ok Bağlayıcısı"/>
          <p:cNvCxnSpPr/>
          <p:nvPr/>
        </p:nvCxnSpPr>
        <p:spPr>
          <a:xfrm rot="10800000" flipV="1">
            <a:off x="3071813" y="3214688"/>
            <a:ext cx="928687" cy="509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100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2000"/>
                                        <p:tgtEl>
                                          <p:spTgt spid="24"/>
                                        </p:tgtEl>
                                      </p:cBhvr>
                                    </p:animEffect>
                                  </p:childTnLst>
                                </p:cTn>
                              </p:par>
                              <p:par>
                                <p:cTn id="8" presetID="9" presetClass="entr" presetSubtype="0" fill="hold" nodeType="withEffect">
                                  <p:stCondLst>
                                    <p:cond delay="100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2000"/>
                                        <p:tgtEl>
                                          <p:spTgt spid="26"/>
                                        </p:tgtEl>
                                      </p:cBhvr>
                                    </p:animEffect>
                                  </p:childTnLst>
                                </p:cTn>
                              </p:par>
                              <p:par>
                                <p:cTn id="11" presetID="9" presetClass="entr" presetSubtype="0" fill="hold" nodeType="withEffect">
                                  <p:stCondLst>
                                    <p:cond delay="100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2000"/>
                                        <p:tgtEl>
                                          <p:spTgt spid="25"/>
                                        </p:tgtEl>
                                      </p:cBhvr>
                                    </p:animEffect>
                                  </p:childTnLst>
                                </p:cTn>
                              </p:par>
                              <p:par>
                                <p:cTn id="14" presetID="9" presetClass="entr" presetSubtype="0" fill="hold" nodeType="withEffect">
                                  <p:stCondLst>
                                    <p:cond delay="1000"/>
                                  </p:stCondLst>
                                  <p:childTnLst>
                                    <p:set>
                                      <p:cBhvr>
                                        <p:cTn id="15" dur="1" fill="hold">
                                          <p:stCondLst>
                                            <p:cond delay="0"/>
                                          </p:stCondLst>
                                        </p:cTn>
                                        <p:tgtEl>
                                          <p:spTgt spid="51202"/>
                                        </p:tgtEl>
                                        <p:attrNameLst>
                                          <p:attrName>style.visibility</p:attrName>
                                        </p:attrNameLst>
                                      </p:cBhvr>
                                      <p:to>
                                        <p:strVal val="visible"/>
                                      </p:to>
                                    </p:set>
                                    <p:animEffect transition="in" filter="dissolve">
                                      <p:cBhvr>
                                        <p:cTn id="16" dur="2000"/>
                                        <p:tgtEl>
                                          <p:spTgt spid="51202"/>
                                        </p:tgtEl>
                                      </p:cBhvr>
                                    </p:animEffect>
                                  </p:childTnLst>
                                </p:cTn>
                              </p:par>
                              <p:par>
                                <p:cTn id="17" presetID="9" presetClass="entr" presetSubtype="0" fill="hold" nodeType="withEffect">
                                  <p:stCondLst>
                                    <p:cond delay="1000"/>
                                  </p:stCondLst>
                                  <p:childTnLst>
                                    <p:set>
                                      <p:cBhvr>
                                        <p:cTn id="18" dur="1" fill="hold">
                                          <p:stCondLst>
                                            <p:cond delay="0"/>
                                          </p:stCondLst>
                                        </p:cTn>
                                        <p:tgtEl>
                                          <p:spTgt spid="50"/>
                                        </p:tgtEl>
                                        <p:attrNameLst>
                                          <p:attrName>style.visibility</p:attrName>
                                        </p:attrNameLst>
                                      </p:cBhvr>
                                      <p:to>
                                        <p:strVal val="visible"/>
                                      </p:to>
                                    </p:set>
                                    <p:animEffect transition="in" filter="dissolve">
                                      <p:cBhvr>
                                        <p:cTn id="19" dur="2000"/>
                                        <p:tgtEl>
                                          <p:spTgt spid="50"/>
                                        </p:tgtEl>
                                      </p:cBhvr>
                                    </p:animEffect>
                                  </p:childTnLst>
                                </p:cTn>
                              </p:par>
                              <p:par>
                                <p:cTn id="20" presetID="9" presetClass="entr" presetSubtype="0" fill="hold" nodeType="withEffect">
                                  <p:stCondLst>
                                    <p:cond delay="1000"/>
                                  </p:stCondLst>
                                  <p:childTnLst>
                                    <p:set>
                                      <p:cBhvr>
                                        <p:cTn id="21" dur="1" fill="hold">
                                          <p:stCondLst>
                                            <p:cond delay="0"/>
                                          </p:stCondLst>
                                        </p:cTn>
                                        <p:tgtEl>
                                          <p:spTgt spid="1027"/>
                                        </p:tgtEl>
                                        <p:attrNameLst>
                                          <p:attrName>style.visibility</p:attrName>
                                        </p:attrNameLst>
                                      </p:cBhvr>
                                      <p:to>
                                        <p:strVal val="visible"/>
                                      </p:to>
                                    </p:set>
                                    <p:animEffect transition="in" filter="dissolve">
                                      <p:cBhvr>
                                        <p:cTn id="22" dur="2000"/>
                                        <p:tgtEl>
                                          <p:spTgt spid="1027"/>
                                        </p:tgtEl>
                                      </p:cBhvr>
                                    </p:animEffect>
                                  </p:childTnLst>
                                </p:cTn>
                              </p:par>
                              <p:par>
                                <p:cTn id="23" presetID="9" presetClass="entr" presetSubtype="0" fill="hold" nodeType="withEffect">
                                  <p:stCondLst>
                                    <p:cond delay="100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dissolve">
                                      <p:cBhvr>
                                        <p:cTn id="30" dur="500"/>
                                        <p:tgtEl>
                                          <p:spTgt spid="44"/>
                                        </p:tgtEl>
                                      </p:cBhvr>
                                    </p:animEffect>
                                  </p:childTnLst>
                                </p:cTn>
                              </p:par>
                              <p:par>
                                <p:cTn id="31" presetID="9"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dissolve">
                                      <p:cBhvr>
                                        <p:cTn id="33" dur="500"/>
                                        <p:tgtEl>
                                          <p:spTgt spid="51"/>
                                        </p:tgtEl>
                                      </p:cBhvr>
                                    </p:animEffect>
                                  </p:childTnLst>
                                </p:cTn>
                              </p:par>
                              <p:par>
                                <p:cTn id="34" presetID="9" presetClass="entr" presetSubtype="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dissolve">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dissolve">
                                      <p:cBhvr>
                                        <p:cTn id="41" dur="2000"/>
                                        <p:tgtEl>
                                          <p:spTgt spid="27"/>
                                        </p:tgtEl>
                                      </p:cBhvr>
                                    </p:animEffect>
                                  </p:childTnLst>
                                </p:cTn>
                              </p:par>
                              <p:par>
                                <p:cTn id="42" presetID="9"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dissolve">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dissolve">
                                      <p:cBhvr>
                                        <p:cTn id="49" dur="20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dissolve">
                                      <p:cBhvr>
                                        <p:cTn id="54" dur="2000"/>
                                        <p:tgtEl>
                                          <p:spTgt spid="48"/>
                                        </p:tgtEl>
                                      </p:cBhvr>
                                    </p:animEffect>
                                  </p:childTnLst>
                                </p:cTn>
                              </p:par>
                              <p:par>
                                <p:cTn id="55" presetID="9"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dissolve">
                                      <p:cBhvr>
                                        <p:cTn id="57" dur="20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29"/>
                                        </p:tgtEl>
                                        <p:attrNameLst>
                                          <p:attrName>style.visibility</p:attrName>
                                        </p:attrNameLst>
                                      </p:cBhvr>
                                      <p:to>
                                        <p:strVal val="visible"/>
                                      </p:to>
                                    </p:set>
                                    <p:anim calcmode="discrete" valueType="clr">
                                      <p:cBhvr override="childStyle">
                                        <p:cTn id="62" dur="20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63" dur="200"/>
                                        <p:tgtEl>
                                          <p:spTgt spid="29"/>
                                        </p:tgtEl>
                                        <p:attrNameLst>
                                          <p:attrName>fillcolor</p:attrName>
                                        </p:attrNameLst>
                                      </p:cBhvr>
                                      <p:tavLst>
                                        <p:tav tm="0">
                                          <p:val>
                                            <p:clrVal>
                                              <a:schemeClr val="accent2"/>
                                            </p:clrVal>
                                          </p:val>
                                        </p:tav>
                                        <p:tav tm="50000">
                                          <p:val>
                                            <p:clrVal>
                                              <a:schemeClr val="hlink"/>
                                            </p:clrVal>
                                          </p:val>
                                        </p:tav>
                                      </p:tavLst>
                                    </p:anim>
                                    <p:set>
                                      <p:cBhvr>
                                        <p:cTn id="64" dur="200"/>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1 Başlık"/>
          <p:cNvSpPr>
            <a:spLocks noGrp="1"/>
          </p:cNvSpPr>
          <p:nvPr>
            <p:ph type="title"/>
          </p:nvPr>
        </p:nvSpPr>
        <p:spPr>
          <a:xfrm>
            <a:off x="1071563" y="214313"/>
            <a:ext cx="7258050" cy="714375"/>
          </a:xfrm>
        </p:spPr>
        <p:txBody>
          <a:bodyPr/>
          <a:lstStyle/>
          <a:p>
            <a:r>
              <a:rPr lang="tr-TR" sz="3200" b="1" smtClean="0">
                <a:solidFill>
                  <a:srgbClr val="FF0000"/>
                </a:solidFill>
              </a:rPr>
              <a:t>BAZI GÜRÜLTÜ DEĞERLERİ VE ETKİLERİ</a:t>
            </a:r>
          </a:p>
        </p:txBody>
      </p:sp>
      <p:graphicFrame>
        <p:nvGraphicFramePr>
          <p:cNvPr id="4" name="3 Tablo"/>
          <p:cNvGraphicFramePr>
            <a:graphicFrameLocks noGrp="1"/>
          </p:cNvGraphicFramePr>
          <p:nvPr/>
        </p:nvGraphicFramePr>
        <p:xfrm>
          <a:off x="6286500" y="2643188"/>
          <a:ext cx="2714625" cy="579437"/>
        </p:xfrm>
        <a:graphic>
          <a:graphicData uri="http://schemas.openxmlformats.org/drawingml/2006/table">
            <a:tbl>
              <a:tblPr firstRow="1" bandRow="1">
                <a:tableStyleId>{5940675A-B579-460E-94D1-54222C63F5DA}</a:tableStyleId>
              </a:tblPr>
              <a:tblGrid>
                <a:gridCol w="2714644"/>
              </a:tblGrid>
              <a:tr h="428628">
                <a:tc>
                  <a:txBody>
                    <a:bodyPr/>
                    <a:lstStyle/>
                    <a:p>
                      <a:pPr algn="ctr"/>
                      <a:r>
                        <a:rPr lang="tr-TR" sz="1600" i="1" dirty="0" smtClean="0">
                          <a:solidFill>
                            <a:srgbClr val="7030A0"/>
                          </a:solidFill>
                        </a:rPr>
                        <a:t>Ses Yükseltici Kullanılan Rock Müziği</a:t>
                      </a:r>
                      <a:endParaRPr lang="tr-TR" sz="1600" i="1" dirty="0">
                        <a:solidFill>
                          <a:srgbClr val="7030A0"/>
                        </a:solidFill>
                      </a:endParaRPr>
                    </a:p>
                  </a:txBody>
                  <a:tcPr/>
                </a:tc>
              </a:tr>
            </a:tbl>
          </a:graphicData>
        </a:graphic>
      </p:graphicFrame>
      <p:graphicFrame>
        <p:nvGraphicFramePr>
          <p:cNvPr id="7" name="6 Tablo"/>
          <p:cNvGraphicFramePr>
            <a:graphicFrameLocks noGrp="1"/>
          </p:cNvGraphicFramePr>
          <p:nvPr/>
        </p:nvGraphicFramePr>
        <p:xfrm>
          <a:off x="3429000" y="4143375"/>
          <a:ext cx="1857375" cy="571500"/>
        </p:xfrm>
        <a:graphic>
          <a:graphicData uri="http://schemas.openxmlformats.org/drawingml/2006/table">
            <a:tbl>
              <a:tblPr firstRow="1" bandRow="1">
                <a:tableStyleId>{5940675A-B579-460E-94D1-54222C63F5DA}</a:tableStyleId>
              </a:tblPr>
              <a:tblGrid>
                <a:gridCol w="1857388"/>
              </a:tblGrid>
              <a:tr h="571504">
                <a:tc>
                  <a:txBody>
                    <a:bodyPr/>
                    <a:lstStyle/>
                    <a:p>
                      <a:r>
                        <a:rPr lang="tr-TR" dirty="0" smtClean="0">
                          <a:solidFill>
                            <a:srgbClr val="FF0000"/>
                          </a:solidFill>
                        </a:rPr>
                        <a:t>  </a:t>
                      </a:r>
                      <a:r>
                        <a:rPr lang="tr-TR" sz="2800" dirty="0" smtClean="0">
                          <a:solidFill>
                            <a:srgbClr val="FF0000"/>
                          </a:solidFill>
                        </a:rPr>
                        <a:t>110  </a:t>
                      </a:r>
                      <a:r>
                        <a:rPr lang="tr-TR" sz="2800" baseline="0" dirty="0" err="1" smtClean="0">
                          <a:solidFill>
                            <a:srgbClr val="FF0000"/>
                          </a:solidFill>
                        </a:rPr>
                        <a:t>dBA</a:t>
                      </a:r>
                      <a:r>
                        <a:rPr lang="tr-TR" sz="2800" baseline="0" dirty="0" smtClean="0">
                          <a:solidFill>
                            <a:srgbClr val="FF0000"/>
                          </a:solidFill>
                        </a:rPr>
                        <a:t> </a:t>
                      </a:r>
                      <a:endParaRPr lang="tr-TR" dirty="0">
                        <a:solidFill>
                          <a:srgbClr val="FF0000"/>
                        </a:solidFill>
                      </a:endParaRPr>
                    </a:p>
                  </a:txBody>
                  <a:tcPr/>
                </a:tc>
              </a:tr>
            </a:tbl>
          </a:graphicData>
        </a:graphic>
      </p:graphicFrame>
      <p:pic>
        <p:nvPicPr>
          <p:cNvPr id="22" name="Resim 3" descr="TARİH-BNA"/>
          <p:cNvPicPr>
            <a:picLocks noChangeAspect="1" noChangeArrowheads="1"/>
          </p:cNvPicPr>
          <p:nvPr/>
        </p:nvPicPr>
        <p:blipFill>
          <a:blip r:embed="rId2" cstate="print"/>
          <a:srcRect/>
          <a:stretch>
            <a:fillRect/>
          </a:stretch>
        </p:blipFill>
        <p:spPr bwMode="auto">
          <a:xfrm>
            <a:off x="5572125" y="4500563"/>
            <a:ext cx="3000375" cy="2155825"/>
          </a:xfrm>
          <a:prstGeom prst="rect">
            <a:avLst/>
          </a:prstGeom>
          <a:noFill/>
          <a:ln w="9525">
            <a:noFill/>
            <a:miter lim="800000"/>
            <a:headEnd/>
            <a:tailEnd/>
          </a:ln>
        </p:spPr>
      </p:pic>
      <p:pic>
        <p:nvPicPr>
          <p:cNvPr id="27" name="Picture 2"/>
          <p:cNvPicPr>
            <a:picLocks noChangeAspect="1" noChangeArrowheads="1"/>
          </p:cNvPicPr>
          <p:nvPr/>
        </p:nvPicPr>
        <p:blipFill>
          <a:blip r:embed="rId3" cstate="print"/>
          <a:srcRect/>
          <a:stretch>
            <a:fillRect/>
          </a:stretch>
        </p:blipFill>
        <p:spPr bwMode="auto">
          <a:xfrm>
            <a:off x="2357438" y="3786188"/>
            <a:ext cx="1000125" cy="1009650"/>
          </a:xfrm>
          <a:prstGeom prst="rect">
            <a:avLst/>
          </a:prstGeom>
          <a:noFill/>
          <a:ln w="9525">
            <a:noFill/>
            <a:miter lim="800000"/>
            <a:headEnd/>
            <a:tailEnd/>
          </a:ln>
        </p:spPr>
      </p:pic>
      <p:sp>
        <p:nvSpPr>
          <p:cNvPr id="28" name="27 Metin kutusu"/>
          <p:cNvSpPr txBox="1">
            <a:spLocks noChangeArrowheads="1"/>
          </p:cNvSpPr>
          <p:nvPr/>
        </p:nvSpPr>
        <p:spPr bwMode="auto">
          <a:xfrm>
            <a:off x="928688" y="4143375"/>
            <a:ext cx="1928812" cy="646113"/>
          </a:xfrm>
          <a:prstGeom prst="rect">
            <a:avLst/>
          </a:prstGeom>
          <a:noFill/>
          <a:ln w="9525">
            <a:noFill/>
            <a:miter lim="800000"/>
            <a:headEnd/>
            <a:tailEnd/>
          </a:ln>
        </p:spPr>
        <p:txBody>
          <a:bodyPr>
            <a:spAutoFit/>
          </a:bodyPr>
          <a:lstStyle/>
          <a:p>
            <a:r>
              <a:rPr lang="tr-TR"/>
              <a:t>128 Kat Gürültülü</a:t>
            </a:r>
          </a:p>
        </p:txBody>
      </p:sp>
      <p:sp>
        <p:nvSpPr>
          <p:cNvPr id="29" name="28 Metin kutusu"/>
          <p:cNvSpPr txBox="1"/>
          <p:nvPr/>
        </p:nvSpPr>
        <p:spPr>
          <a:xfrm>
            <a:off x="5500688" y="4643438"/>
            <a:ext cx="2071687" cy="1477962"/>
          </a:xfrm>
          <a:prstGeom prst="rect">
            <a:avLst/>
          </a:prstGeom>
          <a:noFill/>
        </p:spPr>
        <p:txBody>
          <a:bodyPr>
            <a:spAutoFit/>
          </a:bodyPr>
          <a:lstStyle/>
          <a:p>
            <a:pPr algn="ctr">
              <a:defRPr/>
            </a:pPr>
            <a:r>
              <a:rPr lang="tr-TR" dirty="0">
                <a:solidFill>
                  <a:schemeClr val="tx1">
                    <a:lumMod val="95000"/>
                    <a:lumOff val="5000"/>
                  </a:schemeClr>
                </a:solidFill>
              </a:rPr>
              <a:t>Yarım Saatlik </a:t>
            </a:r>
          </a:p>
          <a:p>
            <a:pPr algn="ctr">
              <a:defRPr/>
            </a:pPr>
            <a:r>
              <a:rPr lang="tr-TR" dirty="0">
                <a:solidFill>
                  <a:schemeClr val="tx1">
                    <a:lumMod val="95000"/>
                    <a:lumOff val="5000"/>
                  </a:schemeClr>
                </a:solidFill>
              </a:rPr>
              <a:t>Maruz Kalma </a:t>
            </a:r>
          </a:p>
          <a:p>
            <a:pPr algn="ctr">
              <a:defRPr/>
            </a:pPr>
            <a:r>
              <a:rPr lang="tr-TR" dirty="0">
                <a:solidFill>
                  <a:schemeClr val="tx1">
                    <a:lumMod val="95000"/>
                    <a:lumOff val="5000"/>
                  </a:schemeClr>
                </a:solidFill>
              </a:rPr>
              <a:t>Duymaya</a:t>
            </a:r>
          </a:p>
          <a:p>
            <a:pPr algn="ctr">
              <a:defRPr/>
            </a:pPr>
            <a:r>
              <a:rPr lang="tr-TR" dirty="0">
                <a:solidFill>
                  <a:schemeClr val="tx1">
                    <a:lumMod val="95000"/>
                    <a:lumOff val="5000"/>
                  </a:schemeClr>
                </a:solidFill>
              </a:rPr>
              <a:t>Hasar </a:t>
            </a:r>
          </a:p>
          <a:p>
            <a:pPr algn="ctr">
              <a:defRPr/>
            </a:pPr>
            <a:r>
              <a:rPr lang="tr-TR" dirty="0">
                <a:solidFill>
                  <a:schemeClr val="tx1">
                    <a:lumMod val="95000"/>
                    <a:lumOff val="5000"/>
                  </a:schemeClr>
                </a:solidFill>
              </a:rPr>
              <a:t>Verir</a:t>
            </a:r>
          </a:p>
        </p:txBody>
      </p:sp>
      <p:cxnSp>
        <p:nvCxnSpPr>
          <p:cNvPr id="44" name="43 Düz Ok Bağlayıcısı"/>
          <p:cNvCxnSpPr/>
          <p:nvPr/>
        </p:nvCxnSpPr>
        <p:spPr>
          <a:xfrm rot="16200000" flipH="1">
            <a:off x="1607344" y="3250406"/>
            <a:ext cx="714375" cy="5000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6" name="45 Düz Ok Bağlayıcısı"/>
          <p:cNvCxnSpPr/>
          <p:nvPr/>
        </p:nvCxnSpPr>
        <p:spPr>
          <a:xfrm rot="10800000" flipV="1">
            <a:off x="3571875" y="3143250"/>
            <a:ext cx="2857500" cy="8572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47 Dirsek Bağlayıcısı"/>
          <p:cNvCxnSpPr/>
          <p:nvPr/>
        </p:nvCxnSpPr>
        <p:spPr>
          <a:xfrm>
            <a:off x="2714625" y="4714875"/>
            <a:ext cx="2500313" cy="1357313"/>
          </a:xfrm>
          <a:prstGeom prst="bentConnector3">
            <a:avLst>
              <a:gd name="adj1" fmla="val -903"/>
            </a:avLst>
          </a:prstGeom>
          <a:ln>
            <a:tailEnd type="arrow"/>
          </a:ln>
        </p:spPr>
        <p:style>
          <a:lnRef idx="3">
            <a:schemeClr val="dk1"/>
          </a:lnRef>
          <a:fillRef idx="0">
            <a:schemeClr val="dk1"/>
          </a:fillRef>
          <a:effectRef idx="2">
            <a:schemeClr val="dk1"/>
          </a:effectRef>
          <a:fontRef idx="minor">
            <a:schemeClr val="tx1"/>
          </a:fontRef>
        </p:style>
      </p:cxnSp>
      <p:cxnSp>
        <p:nvCxnSpPr>
          <p:cNvPr id="51" name="50 Düz Ok Bağlayıcısı"/>
          <p:cNvCxnSpPr/>
          <p:nvPr/>
        </p:nvCxnSpPr>
        <p:spPr>
          <a:xfrm rot="10800000" flipV="1">
            <a:off x="3071813" y="3214688"/>
            <a:ext cx="928687" cy="509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19" name="18 Tablo"/>
          <p:cNvGraphicFramePr>
            <a:graphicFrameLocks noGrp="1"/>
          </p:cNvGraphicFramePr>
          <p:nvPr/>
        </p:nvGraphicFramePr>
        <p:xfrm>
          <a:off x="3429000" y="2714625"/>
          <a:ext cx="2286000" cy="357188"/>
        </p:xfrm>
        <a:graphic>
          <a:graphicData uri="http://schemas.openxmlformats.org/drawingml/2006/table">
            <a:tbl>
              <a:tblPr firstRow="1" bandRow="1">
                <a:tableStyleId>{5940675A-B579-460E-94D1-54222C63F5DA}</a:tableStyleId>
              </a:tblPr>
              <a:tblGrid>
                <a:gridCol w="2286016"/>
              </a:tblGrid>
              <a:tr h="357190">
                <a:tc>
                  <a:txBody>
                    <a:bodyPr/>
                    <a:lstStyle/>
                    <a:p>
                      <a:r>
                        <a:rPr lang="tr-TR" sz="1400" i="1" dirty="0" smtClean="0">
                          <a:solidFill>
                            <a:srgbClr val="7030A0"/>
                          </a:solidFill>
                        </a:rPr>
                        <a:t>Zincir Testere</a:t>
                      </a:r>
                      <a:r>
                        <a:rPr lang="tr-TR" sz="1400" i="1" baseline="0" dirty="0" smtClean="0">
                          <a:solidFill>
                            <a:srgbClr val="7030A0"/>
                          </a:solidFill>
                        </a:rPr>
                        <a:t> </a:t>
                      </a:r>
                      <a:r>
                        <a:rPr lang="tr-TR" sz="1400" i="1" dirty="0" smtClean="0">
                          <a:solidFill>
                            <a:srgbClr val="7030A0"/>
                          </a:solidFill>
                        </a:rPr>
                        <a:t>(1</a:t>
                      </a:r>
                      <a:r>
                        <a:rPr lang="tr-TR" sz="1400" i="1" baseline="0" dirty="0" smtClean="0">
                          <a:solidFill>
                            <a:srgbClr val="7030A0"/>
                          </a:solidFill>
                        </a:rPr>
                        <a:t> m uzakta)</a:t>
                      </a:r>
                      <a:endParaRPr lang="tr-TR" sz="1400" i="1" dirty="0">
                        <a:solidFill>
                          <a:srgbClr val="7030A0"/>
                        </a:solidFill>
                      </a:endParaRPr>
                    </a:p>
                  </a:txBody>
                  <a:tcPr/>
                </a:tc>
              </a:tr>
            </a:tbl>
          </a:graphicData>
        </a:graphic>
      </p:graphicFrame>
      <p:graphicFrame>
        <p:nvGraphicFramePr>
          <p:cNvPr id="21" name="20 Tablo"/>
          <p:cNvGraphicFramePr>
            <a:graphicFrameLocks noGrp="1"/>
          </p:cNvGraphicFramePr>
          <p:nvPr/>
        </p:nvGraphicFramePr>
        <p:xfrm>
          <a:off x="142875" y="2714625"/>
          <a:ext cx="2928938" cy="304800"/>
        </p:xfrm>
        <a:graphic>
          <a:graphicData uri="http://schemas.openxmlformats.org/drawingml/2006/table">
            <a:tbl>
              <a:tblPr firstRow="1" bandRow="1">
                <a:tableStyleId>{5940675A-B579-460E-94D1-54222C63F5DA}</a:tableStyleId>
              </a:tblPr>
              <a:tblGrid>
                <a:gridCol w="2928926"/>
              </a:tblGrid>
              <a:tr h="142876">
                <a:tc>
                  <a:txBody>
                    <a:bodyPr/>
                    <a:lstStyle/>
                    <a:p>
                      <a:r>
                        <a:rPr lang="tr-TR" sz="1400" i="1" dirty="0" smtClean="0">
                          <a:solidFill>
                            <a:srgbClr val="7030A0"/>
                          </a:solidFill>
                        </a:rPr>
                        <a:t>Çim Biçme Makinesi (1</a:t>
                      </a:r>
                      <a:r>
                        <a:rPr lang="tr-TR" sz="1400" i="1" baseline="0" dirty="0" smtClean="0">
                          <a:solidFill>
                            <a:srgbClr val="7030A0"/>
                          </a:solidFill>
                        </a:rPr>
                        <a:t> m uzakta)</a:t>
                      </a:r>
                      <a:endParaRPr lang="tr-TR" sz="1400" i="1" dirty="0">
                        <a:solidFill>
                          <a:srgbClr val="7030A0"/>
                        </a:solidFill>
                      </a:endParaRPr>
                    </a:p>
                  </a:txBody>
                  <a:tcPr/>
                </a:tc>
              </a:tr>
            </a:tbl>
          </a:graphicData>
        </a:graphic>
      </p:graphicFrame>
      <p:pic>
        <p:nvPicPr>
          <p:cNvPr id="52226" name="Picture 2"/>
          <p:cNvPicPr>
            <a:picLocks noChangeAspect="1" noChangeArrowheads="1"/>
          </p:cNvPicPr>
          <p:nvPr/>
        </p:nvPicPr>
        <p:blipFill>
          <a:blip r:embed="rId4" cstate="print"/>
          <a:srcRect/>
          <a:stretch>
            <a:fillRect/>
          </a:stretch>
        </p:blipFill>
        <p:spPr bwMode="auto">
          <a:xfrm>
            <a:off x="142875" y="1357313"/>
            <a:ext cx="1357313" cy="1285875"/>
          </a:xfrm>
          <a:prstGeom prst="rect">
            <a:avLst/>
          </a:prstGeom>
          <a:noFill/>
          <a:ln w="9525">
            <a:noFill/>
            <a:miter lim="800000"/>
            <a:headEnd/>
            <a:tailEnd/>
          </a:ln>
        </p:spPr>
      </p:pic>
      <p:pic>
        <p:nvPicPr>
          <p:cNvPr id="52227" name="Picture 3"/>
          <p:cNvPicPr>
            <a:picLocks noChangeAspect="1" noChangeArrowheads="1"/>
          </p:cNvPicPr>
          <p:nvPr/>
        </p:nvPicPr>
        <p:blipFill>
          <a:blip r:embed="rId5" cstate="print"/>
          <a:srcRect/>
          <a:stretch>
            <a:fillRect/>
          </a:stretch>
        </p:blipFill>
        <p:spPr bwMode="auto">
          <a:xfrm>
            <a:off x="1714500" y="1357313"/>
            <a:ext cx="1357313" cy="1285875"/>
          </a:xfrm>
          <a:prstGeom prst="rect">
            <a:avLst/>
          </a:prstGeom>
          <a:noFill/>
          <a:ln w="9525">
            <a:noFill/>
            <a:miter lim="800000"/>
            <a:headEnd/>
            <a:tailEnd/>
          </a:ln>
        </p:spPr>
      </p:pic>
      <p:pic>
        <p:nvPicPr>
          <p:cNvPr id="52228" name="Picture 4"/>
          <p:cNvPicPr>
            <a:picLocks noChangeAspect="1" noChangeArrowheads="1"/>
          </p:cNvPicPr>
          <p:nvPr/>
        </p:nvPicPr>
        <p:blipFill>
          <a:blip r:embed="rId6" cstate="print"/>
          <a:srcRect/>
          <a:stretch>
            <a:fillRect/>
          </a:stretch>
        </p:blipFill>
        <p:spPr bwMode="auto">
          <a:xfrm>
            <a:off x="4357688" y="1285875"/>
            <a:ext cx="1357312" cy="1357313"/>
          </a:xfrm>
          <a:prstGeom prst="rect">
            <a:avLst/>
          </a:prstGeom>
          <a:noFill/>
          <a:ln w="9525">
            <a:noFill/>
            <a:miter lim="800000"/>
            <a:headEnd/>
            <a:tailEnd/>
          </a:ln>
        </p:spPr>
      </p:pic>
      <p:pic>
        <p:nvPicPr>
          <p:cNvPr id="52229" name="Picture 5"/>
          <p:cNvPicPr>
            <a:picLocks noChangeAspect="1" noChangeArrowheads="1"/>
          </p:cNvPicPr>
          <p:nvPr/>
        </p:nvPicPr>
        <p:blipFill>
          <a:blip r:embed="rId7" cstate="print"/>
          <a:srcRect/>
          <a:stretch>
            <a:fillRect/>
          </a:stretch>
        </p:blipFill>
        <p:spPr bwMode="auto">
          <a:xfrm>
            <a:off x="3500438" y="1428750"/>
            <a:ext cx="1181100" cy="1181100"/>
          </a:xfrm>
          <a:prstGeom prst="rect">
            <a:avLst/>
          </a:prstGeom>
          <a:noFill/>
          <a:ln w="9525">
            <a:noFill/>
            <a:miter lim="800000"/>
            <a:headEnd/>
            <a:tailEnd/>
          </a:ln>
        </p:spPr>
      </p:pic>
      <p:pic>
        <p:nvPicPr>
          <p:cNvPr id="52230" name="Picture 6"/>
          <p:cNvPicPr>
            <a:picLocks noChangeAspect="1" noChangeArrowheads="1"/>
          </p:cNvPicPr>
          <p:nvPr/>
        </p:nvPicPr>
        <p:blipFill>
          <a:blip r:embed="rId8" cstate="print"/>
          <a:srcRect/>
          <a:stretch>
            <a:fillRect/>
          </a:stretch>
        </p:blipFill>
        <p:spPr bwMode="auto">
          <a:xfrm>
            <a:off x="6286500" y="1214438"/>
            <a:ext cx="1285875" cy="1357312"/>
          </a:xfrm>
          <a:prstGeom prst="rect">
            <a:avLst/>
          </a:prstGeom>
          <a:noFill/>
          <a:ln w="9525">
            <a:noFill/>
            <a:miter lim="800000"/>
            <a:headEnd/>
            <a:tailEnd/>
          </a:ln>
        </p:spPr>
      </p:pic>
      <p:pic>
        <p:nvPicPr>
          <p:cNvPr id="52231" name="Picture 7"/>
          <p:cNvPicPr>
            <a:picLocks noChangeAspect="1" noChangeArrowheads="1"/>
          </p:cNvPicPr>
          <p:nvPr/>
        </p:nvPicPr>
        <p:blipFill>
          <a:blip r:embed="rId9" cstate="print"/>
          <a:srcRect/>
          <a:stretch>
            <a:fillRect/>
          </a:stretch>
        </p:blipFill>
        <p:spPr bwMode="auto">
          <a:xfrm>
            <a:off x="7643813" y="1285875"/>
            <a:ext cx="1238250" cy="1238250"/>
          </a:xfrm>
          <a:prstGeom prst="rect">
            <a:avLst/>
          </a:prstGeom>
          <a:noFill/>
          <a:ln w="9525">
            <a:noFill/>
            <a:miter lim="800000"/>
            <a:headEnd/>
            <a:tailEnd/>
          </a:ln>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1000"/>
                                  </p:stCondLst>
                                  <p:childTnLst>
                                    <p:set>
                                      <p:cBhvr>
                                        <p:cTn id="6" dur="1" fill="hold">
                                          <p:stCondLst>
                                            <p:cond delay="0"/>
                                          </p:stCondLst>
                                        </p:cTn>
                                        <p:tgtEl>
                                          <p:spTgt spid="52226"/>
                                        </p:tgtEl>
                                        <p:attrNameLst>
                                          <p:attrName>style.visibility</p:attrName>
                                        </p:attrNameLst>
                                      </p:cBhvr>
                                      <p:to>
                                        <p:strVal val="visible"/>
                                      </p:to>
                                    </p:set>
                                    <p:animEffect transition="in" filter="checkerboard(across)">
                                      <p:cBhvr>
                                        <p:cTn id="7" dur="500"/>
                                        <p:tgtEl>
                                          <p:spTgt spid="52226"/>
                                        </p:tgtEl>
                                      </p:cBhvr>
                                    </p:animEffect>
                                  </p:childTnLst>
                                </p:cTn>
                              </p:par>
                              <p:par>
                                <p:cTn id="8" presetID="5" presetClass="entr" presetSubtype="10" fill="hold" nodeType="withEffect">
                                  <p:stCondLst>
                                    <p:cond delay="1000"/>
                                  </p:stCondLst>
                                  <p:childTnLst>
                                    <p:set>
                                      <p:cBhvr>
                                        <p:cTn id="9" dur="1" fill="hold">
                                          <p:stCondLst>
                                            <p:cond delay="0"/>
                                          </p:stCondLst>
                                        </p:cTn>
                                        <p:tgtEl>
                                          <p:spTgt spid="52227"/>
                                        </p:tgtEl>
                                        <p:attrNameLst>
                                          <p:attrName>style.visibility</p:attrName>
                                        </p:attrNameLst>
                                      </p:cBhvr>
                                      <p:to>
                                        <p:strVal val="visible"/>
                                      </p:to>
                                    </p:set>
                                    <p:animEffect transition="in" filter="checkerboard(across)">
                                      <p:cBhvr>
                                        <p:cTn id="10" dur="500"/>
                                        <p:tgtEl>
                                          <p:spTgt spid="52227"/>
                                        </p:tgtEl>
                                      </p:cBhvr>
                                    </p:animEffect>
                                  </p:childTnLst>
                                </p:cTn>
                              </p:par>
                              <p:par>
                                <p:cTn id="11" presetID="5" presetClass="entr" presetSubtype="10" fill="hold" nodeType="withEffect">
                                  <p:stCondLst>
                                    <p:cond delay="1000"/>
                                  </p:stCondLst>
                                  <p:childTnLst>
                                    <p:set>
                                      <p:cBhvr>
                                        <p:cTn id="12" dur="1" fill="hold">
                                          <p:stCondLst>
                                            <p:cond delay="0"/>
                                          </p:stCondLst>
                                        </p:cTn>
                                        <p:tgtEl>
                                          <p:spTgt spid="21"/>
                                        </p:tgtEl>
                                        <p:attrNameLst>
                                          <p:attrName>style.visibility</p:attrName>
                                        </p:attrNameLst>
                                      </p:cBhvr>
                                      <p:to>
                                        <p:strVal val="visible"/>
                                      </p:to>
                                    </p:set>
                                    <p:animEffect transition="in" filter="checkerboard(across)">
                                      <p:cBhvr>
                                        <p:cTn id="13" dur="500"/>
                                        <p:tgtEl>
                                          <p:spTgt spid="21"/>
                                        </p:tgtEl>
                                      </p:cBhvr>
                                    </p:animEffect>
                                  </p:childTnLst>
                                </p:cTn>
                              </p:par>
                              <p:par>
                                <p:cTn id="14" presetID="5" presetClass="entr" presetSubtype="10" fill="hold" nodeType="withEffect">
                                  <p:stCondLst>
                                    <p:cond delay="1000"/>
                                  </p:stCondLst>
                                  <p:childTnLst>
                                    <p:set>
                                      <p:cBhvr>
                                        <p:cTn id="15" dur="1" fill="hold">
                                          <p:stCondLst>
                                            <p:cond delay="0"/>
                                          </p:stCondLst>
                                        </p:cTn>
                                        <p:tgtEl>
                                          <p:spTgt spid="52229"/>
                                        </p:tgtEl>
                                        <p:attrNameLst>
                                          <p:attrName>style.visibility</p:attrName>
                                        </p:attrNameLst>
                                      </p:cBhvr>
                                      <p:to>
                                        <p:strVal val="visible"/>
                                      </p:to>
                                    </p:set>
                                    <p:animEffect transition="in" filter="checkerboard(across)">
                                      <p:cBhvr>
                                        <p:cTn id="16" dur="500"/>
                                        <p:tgtEl>
                                          <p:spTgt spid="52229"/>
                                        </p:tgtEl>
                                      </p:cBhvr>
                                    </p:animEffect>
                                  </p:childTnLst>
                                </p:cTn>
                              </p:par>
                              <p:par>
                                <p:cTn id="17" presetID="5" presetClass="entr" presetSubtype="10" fill="hold" nodeType="withEffect">
                                  <p:stCondLst>
                                    <p:cond delay="1000"/>
                                  </p:stCondLst>
                                  <p:childTnLst>
                                    <p:set>
                                      <p:cBhvr>
                                        <p:cTn id="18" dur="1" fill="hold">
                                          <p:stCondLst>
                                            <p:cond delay="0"/>
                                          </p:stCondLst>
                                        </p:cTn>
                                        <p:tgtEl>
                                          <p:spTgt spid="52228"/>
                                        </p:tgtEl>
                                        <p:attrNameLst>
                                          <p:attrName>style.visibility</p:attrName>
                                        </p:attrNameLst>
                                      </p:cBhvr>
                                      <p:to>
                                        <p:strVal val="visible"/>
                                      </p:to>
                                    </p:set>
                                    <p:animEffect transition="in" filter="checkerboard(across)">
                                      <p:cBhvr>
                                        <p:cTn id="19" dur="500"/>
                                        <p:tgtEl>
                                          <p:spTgt spid="52228"/>
                                        </p:tgtEl>
                                      </p:cBhvr>
                                    </p:animEffect>
                                  </p:childTnLst>
                                </p:cTn>
                              </p:par>
                              <p:par>
                                <p:cTn id="20" presetID="5" presetClass="entr" presetSubtype="10" fill="hold" nodeType="with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nodeType="withEffect">
                                  <p:stCondLst>
                                    <p:cond delay="1000"/>
                                  </p:stCondLst>
                                  <p:childTnLst>
                                    <p:set>
                                      <p:cBhvr>
                                        <p:cTn id="24" dur="1" fill="hold">
                                          <p:stCondLst>
                                            <p:cond delay="0"/>
                                          </p:stCondLst>
                                        </p:cTn>
                                        <p:tgtEl>
                                          <p:spTgt spid="52230"/>
                                        </p:tgtEl>
                                        <p:attrNameLst>
                                          <p:attrName>style.visibility</p:attrName>
                                        </p:attrNameLst>
                                      </p:cBhvr>
                                      <p:to>
                                        <p:strVal val="visible"/>
                                      </p:to>
                                    </p:set>
                                    <p:animEffect transition="in" filter="checkerboard(across)">
                                      <p:cBhvr>
                                        <p:cTn id="25" dur="500"/>
                                        <p:tgtEl>
                                          <p:spTgt spid="52230"/>
                                        </p:tgtEl>
                                      </p:cBhvr>
                                    </p:animEffect>
                                  </p:childTnLst>
                                </p:cTn>
                              </p:par>
                              <p:par>
                                <p:cTn id="26" presetID="5" presetClass="entr" presetSubtype="10" fill="hold" nodeType="withEffect">
                                  <p:stCondLst>
                                    <p:cond delay="1000"/>
                                  </p:stCondLst>
                                  <p:childTnLst>
                                    <p:set>
                                      <p:cBhvr>
                                        <p:cTn id="27" dur="1" fill="hold">
                                          <p:stCondLst>
                                            <p:cond delay="0"/>
                                          </p:stCondLst>
                                        </p:cTn>
                                        <p:tgtEl>
                                          <p:spTgt spid="52231"/>
                                        </p:tgtEl>
                                        <p:attrNameLst>
                                          <p:attrName>style.visibility</p:attrName>
                                        </p:attrNameLst>
                                      </p:cBhvr>
                                      <p:to>
                                        <p:strVal val="visible"/>
                                      </p:to>
                                    </p:set>
                                    <p:animEffect transition="in" filter="checkerboard(across)">
                                      <p:cBhvr>
                                        <p:cTn id="28" dur="500"/>
                                        <p:tgtEl>
                                          <p:spTgt spid="52231"/>
                                        </p:tgtEl>
                                      </p:cBhvr>
                                    </p:animEffect>
                                  </p:childTnLst>
                                </p:cTn>
                              </p:par>
                              <p:par>
                                <p:cTn id="29" presetID="5" presetClass="entr" presetSubtype="10" fill="hold" nodeType="withEffect">
                                  <p:stCondLst>
                                    <p:cond delay="1000"/>
                                  </p:stCondLst>
                                  <p:childTnLst>
                                    <p:set>
                                      <p:cBhvr>
                                        <p:cTn id="30" dur="1" fill="hold">
                                          <p:stCondLst>
                                            <p:cond delay="0"/>
                                          </p:stCondLst>
                                        </p:cTn>
                                        <p:tgtEl>
                                          <p:spTgt spid="4"/>
                                        </p:tgtEl>
                                        <p:attrNameLst>
                                          <p:attrName>style.visibility</p:attrName>
                                        </p:attrNameLst>
                                      </p:cBhvr>
                                      <p:to>
                                        <p:strVal val="visible"/>
                                      </p:to>
                                    </p:set>
                                    <p:animEffect transition="in" filter="checkerboard(across)">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dissolve">
                                      <p:cBhvr>
                                        <p:cTn id="36" dur="500"/>
                                        <p:tgtEl>
                                          <p:spTgt spid="51"/>
                                        </p:tgtEl>
                                      </p:cBhvr>
                                    </p:animEffect>
                                  </p:childTnLst>
                                </p:cTn>
                              </p:par>
                              <p:par>
                                <p:cTn id="37" presetID="9"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dissolve">
                                      <p:cBhvr>
                                        <p:cTn id="39" dur="500"/>
                                        <p:tgtEl>
                                          <p:spTgt spid="46"/>
                                        </p:tgtEl>
                                      </p:cBhvr>
                                    </p:animEffect>
                                  </p:childTnLst>
                                </p:cTn>
                              </p:par>
                              <p:par>
                                <p:cTn id="40" presetID="9" presetClass="entr" presetSubtype="0"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dissolve">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2000"/>
                                        <p:tgtEl>
                                          <p:spTgt spid="7"/>
                                        </p:tgtEl>
                                      </p:cBhvr>
                                    </p:animEffect>
                                  </p:childTnLst>
                                </p:cTn>
                              </p:par>
                              <p:par>
                                <p:cTn id="48" presetID="9"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dissolve">
                                      <p:cBhvr>
                                        <p:cTn id="50" dur="2000"/>
                                        <p:tgtEl>
                                          <p:spTgt spid="27"/>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checkerboard(across)">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par>
                                <p:cTn id="59" presetID="9"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dissolv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29"/>
                                        </p:tgtEl>
                                        <p:attrNameLst>
                                          <p:attrName>style.visibility</p:attrName>
                                        </p:attrNameLst>
                                      </p:cBhvr>
                                      <p:to>
                                        <p:strVal val="visible"/>
                                      </p:to>
                                    </p:set>
                                    <p:anim calcmode="discrete" valueType="clr">
                                      <p:cBhvr override="childStyle">
                                        <p:cTn id="66" dur="20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67" dur="200"/>
                                        <p:tgtEl>
                                          <p:spTgt spid="29"/>
                                        </p:tgtEl>
                                        <p:attrNameLst>
                                          <p:attrName>fillcolor</p:attrName>
                                        </p:attrNameLst>
                                      </p:cBhvr>
                                      <p:tavLst>
                                        <p:tav tm="0">
                                          <p:val>
                                            <p:clrVal>
                                              <a:schemeClr val="accent2"/>
                                            </p:clrVal>
                                          </p:val>
                                        </p:tav>
                                        <p:tav tm="50000">
                                          <p:val>
                                            <p:clrVal>
                                              <a:schemeClr val="hlink"/>
                                            </p:clrVal>
                                          </p:val>
                                        </p:tav>
                                      </p:tavLst>
                                    </p:anim>
                                    <p:set>
                                      <p:cBhvr>
                                        <p:cTn id="68" dur="200"/>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3"/>
          <p:cNvSpPr>
            <a:spLocks noGrp="1" noChangeArrowheads="1"/>
          </p:cNvSpPr>
          <p:nvPr>
            <p:ph type="body" sz="half" idx="4294967295"/>
          </p:nvPr>
        </p:nvSpPr>
        <p:spPr>
          <a:xfrm>
            <a:off x="468313" y="188913"/>
            <a:ext cx="8447087" cy="6553200"/>
          </a:xfrm>
        </p:spPr>
        <p:txBody>
          <a:bodyPr/>
          <a:lstStyle/>
          <a:p>
            <a:pPr marL="0" indent="0" algn="just" eaLnBrk="1" hangingPunct="1">
              <a:lnSpc>
                <a:spcPct val="80000"/>
              </a:lnSpc>
              <a:buFontTx/>
              <a:buNone/>
            </a:pPr>
            <a:r>
              <a:rPr lang="tr-TR" sz="1800" b="1" smtClean="0"/>
              <a:t>Gürültünün insan üzerindeki etkilerini 4'e ayırabiliriz:</a:t>
            </a:r>
          </a:p>
          <a:p>
            <a:pPr marL="0" indent="0" algn="just" eaLnBrk="1" hangingPunct="1">
              <a:lnSpc>
                <a:spcPct val="80000"/>
              </a:lnSpc>
              <a:buFontTx/>
              <a:buNone/>
            </a:pPr>
            <a:endParaRPr lang="tr-TR" sz="1800" b="1" smtClean="0"/>
          </a:p>
          <a:p>
            <a:pPr marL="0" indent="0" eaLnBrk="1" hangingPunct="1">
              <a:lnSpc>
                <a:spcPct val="80000"/>
              </a:lnSpc>
              <a:buFontTx/>
              <a:buNone/>
            </a:pPr>
            <a:r>
              <a:rPr lang="tr-TR" sz="2000" b="1" smtClean="0"/>
              <a:t>1.FizikselEtkileri:</a:t>
            </a:r>
          </a:p>
          <a:p>
            <a:pPr marL="0" indent="0" eaLnBrk="1" hangingPunct="1">
              <a:lnSpc>
                <a:spcPct val="80000"/>
              </a:lnSpc>
              <a:buFontTx/>
              <a:buNone/>
            </a:pPr>
            <a:r>
              <a:rPr lang="tr-TR" sz="2000" smtClean="0"/>
              <a:t>Geçiciveyasürekliişitmebozuklukları.</a:t>
            </a:r>
            <a:br>
              <a:rPr lang="tr-TR" sz="2000" smtClean="0"/>
            </a:br>
            <a:endParaRPr lang="tr-TR" sz="2000" smtClean="0"/>
          </a:p>
          <a:p>
            <a:pPr marL="0" indent="0" eaLnBrk="1" hangingPunct="1">
              <a:lnSpc>
                <a:spcPct val="80000"/>
              </a:lnSpc>
              <a:buFontTx/>
              <a:buNone/>
            </a:pPr>
            <a:r>
              <a:rPr lang="tr-TR" sz="2000" b="1" smtClean="0"/>
              <a:t>2.Fizyolojik Etkileri:</a:t>
            </a:r>
          </a:p>
          <a:p>
            <a:pPr marL="0" indent="0" eaLnBrk="1" hangingPunct="1">
              <a:lnSpc>
                <a:spcPct val="80000"/>
              </a:lnSpc>
              <a:buFontTx/>
              <a:buNone/>
            </a:pPr>
            <a:r>
              <a:rPr lang="tr-TR" sz="2000" smtClean="0"/>
              <a:t>Kan basıncının artması, dolaşım bozuklukları, solunumda hızlanma, kalp atışlarında yavaşlama, ani refleks. </a:t>
            </a:r>
            <a:br>
              <a:rPr lang="tr-TR" sz="2000" smtClean="0"/>
            </a:br>
            <a:r>
              <a:rPr lang="tr-TR" sz="2000" smtClean="0"/>
              <a:t/>
            </a:r>
            <a:br>
              <a:rPr lang="tr-TR" sz="2000" smtClean="0"/>
            </a:br>
            <a:r>
              <a:rPr lang="tr-TR" sz="2000" b="1" smtClean="0"/>
              <a:t>3.Psikolojik Etkileri:</a:t>
            </a:r>
          </a:p>
          <a:p>
            <a:pPr marL="0" indent="0" eaLnBrk="1" hangingPunct="1">
              <a:lnSpc>
                <a:spcPct val="80000"/>
              </a:lnSpc>
              <a:buFontTx/>
              <a:buNone/>
            </a:pPr>
            <a:r>
              <a:rPr lang="tr-TR" sz="2000" smtClean="0"/>
              <a:t>Davranış bozuklukları, aşırı sinirlilik ve stres.</a:t>
            </a:r>
          </a:p>
          <a:p>
            <a:pPr marL="0" indent="0" eaLnBrk="1" hangingPunct="1">
              <a:lnSpc>
                <a:spcPct val="80000"/>
              </a:lnSpc>
              <a:buFontTx/>
              <a:buNone/>
            </a:pPr>
            <a:r>
              <a:rPr lang="tr-TR" sz="2000" b="1" smtClean="0"/>
              <a:t>4.Performans Etkileri:</a:t>
            </a:r>
          </a:p>
          <a:p>
            <a:pPr marL="0" indent="0" eaLnBrk="1" hangingPunct="1">
              <a:lnSpc>
                <a:spcPct val="80000"/>
              </a:lnSpc>
              <a:buFontTx/>
              <a:buNone/>
            </a:pPr>
            <a:r>
              <a:rPr lang="tr-TR" sz="2000" smtClean="0"/>
              <a:t>İş veriminin düşmesi,konsantrasyon bozukluğu,hareketlerin yavaşlaması.</a:t>
            </a:r>
          </a:p>
          <a:p>
            <a:pPr marL="0" indent="0" eaLnBrk="1" hangingPunct="1">
              <a:lnSpc>
                <a:spcPct val="80000"/>
              </a:lnSpc>
              <a:buFontTx/>
              <a:buNone/>
            </a:pPr>
            <a:r>
              <a:rPr lang="tr-TR" sz="2000" smtClean="0"/>
              <a:t>Gürültüye maruz kalma süresi ve gürültünün şiddeti, insana vereceği zararı etkiler. Endüstri alanında yapılan araştırmalar göstermiştir ki; işyeri gürültüsü azaltıldığında işin zorluğu da azalmakta, verim yükselmekte ve iş kazaları azalmaktadır.</a:t>
            </a:r>
          </a:p>
          <a:p>
            <a:pPr marL="0" indent="0" eaLnBrk="1" hangingPunct="1">
              <a:lnSpc>
                <a:spcPct val="80000"/>
              </a:lnSpc>
              <a:buFontTx/>
              <a:buNone/>
            </a:pPr>
            <a:r>
              <a:rPr lang="tr-TR" sz="2000" smtClean="0"/>
              <a:t>Çalışma ve Sosyal Güvenlik Bakanlığı verilerine göre; meslek hastalıklarının %10'u, gürültü sonucu meydana gelen işitme kaybı olarak tespit edilmiştir. Meslek hastalıklarının pek çoğu tedavi edilebildiği halde, işitme kaybının tedavisi yapılamamaktadır. </a:t>
            </a:r>
            <a:br>
              <a:rPr lang="tr-TR" sz="2000" smtClean="0"/>
            </a:br>
            <a:r>
              <a:rPr lang="tr-TR" sz="2000" smtClean="0"/>
              <a:t/>
            </a:r>
            <a:br>
              <a:rPr lang="tr-TR" sz="2000" smtClean="0"/>
            </a:br>
            <a:endParaRPr lang="tr-TR" sz="2000" smtClean="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3"/>
          <p:cNvSpPr>
            <a:spLocks noGrp="1" noChangeArrowheads="1"/>
          </p:cNvSpPr>
          <p:nvPr>
            <p:ph type="body" idx="4294967295"/>
          </p:nvPr>
        </p:nvSpPr>
        <p:spPr>
          <a:xfrm>
            <a:off x="457200" y="1052513"/>
            <a:ext cx="8229600" cy="3860800"/>
          </a:xfrm>
        </p:spPr>
        <p:txBody>
          <a:bodyPr/>
          <a:lstStyle/>
          <a:p>
            <a:pPr algn="just" eaLnBrk="1" hangingPunct="1">
              <a:buFontTx/>
              <a:buNone/>
            </a:pPr>
            <a:r>
              <a:rPr lang="tr-TR" sz="2000" b="1" smtClean="0"/>
              <a:t>Gürültüyü Azaltmak İçin Alınabilecek Tedbirler:</a:t>
            </a:r>
            <a:endParaRPr lang="tr-TR" sz="2000" smtClean="0"/>
          </a:p>
          <a:p>
            <a:pPr algn="just" eaLnBrk="1" hangingPunct="1"/>
            <a:r>
              <a:rPr lang="tr-TR" sz="2000" smtClean="0"/>
              <a:t>Esas olarak gürültünün etkisini gidermenin üç yolu vardır, Kaynaktan çıkan ses düşürülür, Sesin yolu kapatılır veya Sesten etkilenen korunur.</a:t>
            </a:r>
          </a:p>
          <a:p>
            <a:pPr algn="just" eaLnBrk="1" hangingPunct="1"/>
            <a:r>
              <a:rPr lang="tr-TR" sz="2000" smtClean="0"/>
              <a:t>Hava alanlarının, endüstri ve sanayi bölgelerinin yerleşim bölgelerinden uzak yerlerde kurulması, </a:t>
            </a:r>
          </a:p>
          <a:p>
            <a:pPr algn="just" eaLnBrk="1" hangingPunct="1"/>
            <a:r>
              <a:rPr lang="tr-TR" sz="2000" smtClean="0"/>
              <a:t>Motorlu taşıtların gereksiz korna çalmalarının önlenmesi, </a:t>
            </a:r>
          </a:p>
          <a:p>
            <a:pPr algn="just" eaLnBrk="1" hangingPunct="1"/>
            <a:r>
              <a:rPr lang="tr-TR" sz="2000" smtClean="0"/>
              <a:t>Kamuoyuna açık olan yerler ile yerleşim alanlarında elektronik olarak sesi yükseltilen müzik aletlerinin çevreyi rahatsız edecek seviyede olmasının önlenmesi, </a:t>
            </a:r>
          </a:p>
          <a:p>
            <a:pPr algn="just" eaLnBrk="1" hangingPunct="1"/>
            <a:r>
              <a:rPr lang="tr-TR" sz="2000" smtClean="0"/>
              <a:t>İşyerlerinde çalışanların maruz kalacağı gürültü seviyesinin en aza (Gürültü Kontrol Yönetmeliğinde belirtilen sınırlara) indirilmesi, </a:t>
            </a:r>
          </a:p>
          <a:p>
            <a:pPr algn="just" eaLnBrk="1" hangingPunct="1"/>
            <a:r>
              <a:rPr lang="tr-TR" sz="2000" smtClean="0"/>
              <a:t>Yerleşim yerlerinde ve binaların içinde gürültü rahatsızlığını önlemek için yeni inşa edilen yapılarda ses yalıtımı sağlanması, </a:t>
            </a:r>
          </a:p>
          <a:p>
            <a:pPr algn="just" eaLnBrk="1" hangingPunct="1"/>
            <a:r>
              <a:rPr lang="tr-TR" sz="2000" smtClean="0"/>
              <a:t>Radyo, televizyon ve müzik aletlerinin evlerde rahatsızlık verecek seviyede seslerinin yükseltilmemesi gerekmektedir.</a:t>
            </a: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a:spLocks noGrp="1" noChangeArrowheads="1"/>
          </p:cNvSpPr>
          <p:nvPr>
            <p:ph type="body" idx="4294967295"/>
          </p:nvPr>
        </p:nvSpPr>
        <p:spPr>
          <a:xfrm>
            <a:off x="685800" y="838200"/>
            <a:ext cx="7772400" cy="5257800"/>
          </a:xfrm>
        </p:spPr>
        <p:txBody>
          <a:bodyPr/>
          <a:lstStyle/>
          <a:p>
            <a:pPr eaLnBrk="1" hangingPunct="1">
              <a:buFont typeface="Wingdings" pitchFamily="2" charset="2"/>
              <a:buNone/>
            </a:pPr>
            <a:endParaRPr lang="tr-TR" smtClean="0"/>
          </a:p>
        </p:txBody>
      </p:sp>
      <p:pic>
        <p:nvPicPr>
          <p:cNvPr id="225283" name="Picture 4" descr="C:\Documents and Settings\onur\Desktop\karikatü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Dikdörtgen"/>
          <p:cNvSpPr>
            <a:spLocks noChangeArrowheads="1"/>
          </p:cNvSpPr>
          <p:nvPr/>
        </p:nvSpPr>
        <p:spPr bwMode="auto">
          <a:xfrm>
            <a:off x="428625" y="4214813"/>
            <a:ext cx="8715375" cy="2308225"/>
          </a:xfrm>
          <a:prstGeom prst="rect">
            <a:avLst/>
          </a:prstGeom>
          <a:noFill/>
          <a:ln w="9525">
            <a:noFill/>
            <a:miter lim="800000"/>
            <a:headEnd/>
            <a:tailEnd/>
          </a:ln>
        </p:spPr>
        <p:txBody>
          <a:bodyPr>
            <a:spAutoFit/>
          </a:bodyPr>
          <a:lstStyle/>
          <a:p>
            <a:r>
              <a:rPr lang="tr-TR">
                <a:latin typeface="Calibri" pitchFamily="34" charset="0"/>
                <a:cs typeface="Arial" charset="0"/>
              </a:rPr>
              <a:t>Karbonun geri dönüşü: Fotosentez ile yakalanan karbonun hemen hemen tamamı tekrar karbondioksit şeklinde atmosfer veya okyanuslara döner. Bu geri dönüş canlıların hayatlarını sürdürmesinde büyük önem taşır. Karbonun geri dönüşü birçok yol üzerinden meydana gelir. En basit dönüşte canlılar, vücutlarındaki karbonun bir bölümünü CO2 halinde, solunum yoluyla atmosfere geri verirler. Diğer bir geri dönüşte, canlı kalıntılarının bir bölümü yerkabuğunda kömür, doğal gaz ve petrol gibi fosil yakıtlarına dönüştüğünden, bunların yakıt olarak kullanılmasıyla olur. Eğer bakteriler ölen canlıların çürümesini sağlamasaydı karbonun geri dönüşü olamayacak ve hayat duracaktı.</a:t>
            </a:r>
          </a:p>
        </p:txBody>
      </p:sp>
      <p:pic>
        <p:nvPicPr>
          <p:cNvPr id="24579" name="Picture 2"/>
          <p:cNvPicPr>
            <a:picLocks noChangeAspect="1" noChangeArrowheads="1"/>
          </p:cNvPicPr>
          <p:nvPr/>
        </p:nvPicPr>
        <p:blipFill>
          <a:blip r:embed="rId2" cstate="print"/>
          <a:srcRect/>
          <a:stretch>
            <a:fillRect/>
          </a:stretch>
        </p:blipFill>
        <p:spPr bwMode="auto">
          <a:xfrm>
            <a:off x="500063" y="214313"/>
            <a:ext cx="8358187" cy="3995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428750" y="6143625"/>
            <a:ext cx="6480175" cy="5238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spAutoFit/>
          </a:bodyPr>
          <a:lstStyle/>
          <a:p>
            <a:pPr algn="ctr" eaLnBrk="0" hangingPunct="0">
              <a:defRPr/>
            </a:pPr>
            <a:r>
              <a:rPr lang="tr-TR" sz="2800" i="1" dirty="0">
                <a:solidFill>
                  <a:srgbClr val="FF0000"/>
                </a:solidFill>
                <a:ea typeface="Calibri" pitchFamily="34" charset="0"/>
                <a:cs typeface="Times New Roman" pitchFamily="18" charset="0"/>
              </a:rPr>
              <a:t>MÜRACAAT EDEBİLİRSİNİZ</a:t>
            </a:r>
          </a:p>
        </p:txBody>
      </p:sp>
      <p:sp>
        <p:nvSpPr>
          <p:cNvPr id="8" name="7 Metin kutusu"/>
          <p:cNvSpPr txBox="1">
            <a:spLocks noChangeArrowheads="1"/>
          </p:cNvSpPr>
          <p:nvPr/>
        </p:nvSpPr>
        <p:spPr bwMode="auto">
          <a:xfrm>
            <a:off x="714375" y="500063"/>
            <a:ext cx="6264275" cy="461962"/>
          </a:xfrm>
          <a:prstGeom prst="rect">
            <a:avLst/>
          </a:prstGeom>
          <a:noFill/>
          <a:ln w="9525">
            <a:noFill/>
            <a:miter lim="800000"/>
            <a:headEnd/>
            <a:tailEnd/>
          </a:ln>
        </p:spPr>
        <p:txBody>
          <a:bodyPr>
            <a:spAutoFit/>
          </a:bodyPr>
          <a:lstStyle/>
          <a:p>
            <a:r>
              <a:rPr lang="tr-TR" sz="2400">
                <a:solidFill>
                  <a:srgbClr val="FF0000"/>
                </a:solidFill>
              </a:rPr>
              <a:t>GÜRÜLTÜDEN ŞİKAYETİNİZ VARSA</a:t>
            </a:r>
          </a:p>
        </p:txBody>
      </p:sp>
      <p:sp>
        <p:nvSpPr>
          <p:cNvPr id="12" name="11 Dikdörtgen"/>
          <p:cNvSpPr>
            <a:spLocks noChangeArrowheads="1"/>
          </p:cNvSpPr>
          <p:nvPr/>
        </p:nvSpPr>
        <p:spPr bwMode="auto">
          <a:xfrm>
            <a:off x="1143000" y="3357563"/>
            <a:ext cx="2143125" cy="461962"/>
          </a:xfrm>
          <a:prstGeom prst="rect">
            <a:avLst/>
          </a:prstGeom>
          <a:noFill/>
          <a:ln w="9525">
            <a:noFill/>
            <a:miter lim="800000"/>
            <a:headEnd/>
            <a:tailEnd/>
          </a:ln>
        </p:spPr>
        <p:txBody>
          <a:bodyPr>
            <a:spAutoFit/>
          </a:bodyPr>
          <a:lstStyle/>
          <a:p>
            <a:r>
              <a:rPr lang="tr-TR" sz="2400">
                <a:solidFill>
                  <a:srgbClr val="FF0000"/>
                </a:solidFill>
                <a:ea typeface="Calibri" pitchFamily="34" charset="0"/>
                <a:cs typeface="Times New Roman" pitchFamily="18" charset="0"/>
              </a:rPr>
              <a:t>AYRICA;</a:t>
            </a:r>
            <a:endParaRPr lang="tr-TR" sz="3200">
              <a:solidFill>
                <a:srgbClr val="FF0000"/>
              </a:solidFill>
              <a:ea typeface="Calibri" pitchFamily="34" charset="0"/>
              <a:cs typeface="Times New Roman" pitchFamily="18" charset="0"/>
            </a:endParaRPr>
          </a:p>
        </p:txBody>
      </p:sp>
      <p:sp>
        <p:nvSpPr>
          <p:cNvPr id="13" name="12 Dikdörtgen"/>
          <p:cNvSpPr>
            <a:spLocks noChangeArrowheads="1"/>
          </p:cNvSpPr>
          <p:nvPr/>
        </p:nvSpPr>
        <p:spPr bwMode="auto">
          <a:xfrm>
            <a:off x="2786063" y="4000500"/>
            <a:ext cx="5572125" cy="738188"/>
          </a:xfrm>
          <a:prstGeom prst="rect">
            <a:avLst/>
          </a:prstGeom>
          <a:noFill/>
          <a:ln w="9525">
            <a:noFill/>
            <a:miter lim="800000"/>
            <a:headEnd/>
            <a:tailEnd/>
          </a:ln>
        </p:spPr>
        <p:txBody>
          <a:bodyPr>
            <a:spAutoFit/>
          </a:bodyPr>
          <a:lstStyle/>
          <a:p>
            <a:r>
              <a:rPr lang="tr-TR" i="1">
                <a:solidFill>
                  <a:srgbClr val="7030A0"/>
                </a:solidFill>
                <a:ea typeface="Calibri" pitchFamily="34" charset="0"/>
                <a:cs typeface="Times New Roman" pitchFamily="18" charset="0"/>
              </a:rPr>
              <a:t>Motorlu  Kara Taşıtları Kaynaklı Şikayetler İçin </a:t>
            </a:r>
          </a:p>
          <a:p>
            <a:r>
              <a:rPr lang="tr-TR" i="1">
                <a:solidFill>
                  <a:srgbClr val="7030A0"/>
                </a:solidFill>
                <a:ea typeface="Calibri" pitchFamily="34" charset="0"/>
                <a:cs typeface="Times New Roman" pitchFamily="18" charset="0"/>
              </a:rPr>
              <a:t>Karayolu Trafik Ekiplerine</a:t>
            </a:r>
            <a:endParaRPr lang="tr-TR" sz="2400" i="1">
              <a:solidFill>
                <a:srgbClr val="7030A0"/>
              </a:solidFill>
              <a:ea typeface="Calibri" pitchFamily="34" charset="0"/>
              <a:cs typeface="Times New Roman" pitchFamily="18" charset="0"/>
            </a:endParaRPr>
          </a:p>
        </p:txBody>
      </p:sp>
      <p:sp>
        <p:nvSpPr>
          <p:cNvPr id="14" name="13 Dikdörtgen"/>
          <p:cNvSpPr>
            <a:spLocks noChangeArrowheads="1"/>
          </p:cNvSpPr>
          <p:nvPr/>
        </p:nvSpPr>
        <p:spPr bwMode="auto">
          <a:xfrm>
            <a:off x="1000125" y="5143500"/>
            <a:ext cx="4857750" cy="738188"/>
          </a:xfrm>
          <a:prstGeom prst="rect">
            <a:avLst/>
          </a:prstGeom>
          <a:noFill/>
          <a:ln w="9525">
            <a:noFill/>
            <a:miter lim="800000"/>
            <a:headEnd/>
            <a:tailEnd/>
          </a:ln>
        </p:spPr>
        <p:txBody>
          <a:bodyPr>
            <a:spAutoFit/>
          </a:bodyPr>
          <a:lstStyle/>
          <a:p>
            <a:r>
              <a:rPr lang="tr-TR" i="1">
                <a:solidFill>
                  <a:srgbClr val="002060"/>
                </a:solidFill>
                <a:ea typeface="Calibri" pitchFamily="34" charset="0"/>
                <a:cs typeface="Times New Roman" pitchFamily="18" charset="0"/>
              </a:rPr>
              <a:t>Denizyolu Taşıtları Kaynaklı Şikayetler İçin </a:t>
            </a:r>
          </a:p>
          <a:p>
            <a:r>
              <a:rPr lang="tr-TR" i="1">
                <a:solidFill>
                  <a:srgbClr val="002060"/>
                </a:solidFill>
                <a:ea typeface="Calibri" pitchFamily="34" charset="0"/>
                <a:cs typeface="Times New Roman" pitchFamily="18" charset="0"/>
              </a:rPr>
              <a:t>Sahil Güvenlik Komutanlığına</a:t>
            </a:r>
            <a:endParaRPr lang="tr-TR" sz="2400" i="1">
              <a:solidFill>
                <a:srgbClr val="002060"/>
              </a:solidFill>
              <a:ea typeface="Calibri" pitchFamily="34" charset="0"/>
              <a:cs typeface="Times New Roman" pitchFamily="18" charset="0"/>
            </a:endParaRPr>
          </a:p>
        </p:txBody>
      </p:sp>
      <p:pic>
        <p:nvPicPr>
          <p:cNvPr id="17" name="16 Resim" descr="EasyCapture1.jpg"/>
          <p:cNvPicPr>
            <a:picLocks noChangeAspect="1"/>
          </p:cNvPicPr>
          <p:nvPr/>
        </p:nvPicPr>
        <p:blipFill>
          <a:blip r:embed="rId2" cstate="print"/>
          <a:srcRect/>
          <a:stretch>
            <a:fillRect/>
          </a:stretch>
        </p:blipFill>
        <p:spPr bwMode="auto">
          <a:xfrm rot="359979">
            <a:off x="1255713" y="3919538"/>
            <a:ext cx="1400175" cy="1152525"/>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786446" y="4643446"/>
            <a:ext cx="2357454" cy="1428760"/>
          </a:xfrm>
          <a:prstGeom prst="rect">
            <a:avLst/>
          </a:prstGeom>
          <a:ln>
            <a:noFill/>
          </a:ln>
          <a:effectLst>
            <a:softEdge rad="112500"/>
          </a:effectLst>
        </p:spPr>
      </p:pic>
      <p:pic>
        <p:nvPicPr>
          <p:cNvPr id="19" name="18 Resim" descr="noise cartoon-2.jpg"/>
          <p:cNvPicPr>
            <a:picLocks noChangeAspect="1"/>
          </p:cNvPicPr>
          <p:nvPr/>
        </p:nvPicPr>
        <p:blipFill>
          <a:blip r:embed="rId4" cstate="print"/>
          <a:stretch>
            <a:fillRect/>
          </a:stretch>
        </p:blipFill>
        <p:spPr>
          <a:xfrm rot="21018247">
            <a:off x="70144" y="3795304"/>
            <a:ext cx="1293112" cy="1407547"/>
          </a:xfrm>
          <a:prstGeom prst="rect">
            <a:avLst/>
          </a:prstGeom>
          <a:ln>
            <a:noFill/>
          </a:ln>
          <a:effectLst>
            <a:softEdge rad="112500"/>
          </a:effectLst>
        </p:spPr>
      </p:pic>
      <p:sp>
        <p:nvSpPr>
          <p:cNvPr id="15" name="14 Metin kutusu"/>
          <p:cNvSpPr txBox="1">
            <a:spLocks noChangeArrowheads="1"/>
          </p:cNvSpPr>
          <p:nvPr/>
        </p:nvSpPr>
        <p:spPr bwMode="auto">
          <a:xfrm>
            <a:off x="6786563" y="6500813"/>
            <a:ext cx="428625" cy="369887"/>
          </a:xfrm>
          <a:prstGeom prst="rect">
            <a:avLst/>
          </a:prstGeom>
          <a:noFill/>
          <a:ln w="9525">
            <a:noFill/>
            <a:miter lim="800000"/>
            <a:headEnd/>
            <a:tailEnd/>
          </a:ln>
        </p:spPr>
        <p:txBody>
          <a:bodyPr>
            <a:spAutoFit/>
          </a:bodyPr>
          <a:lstStyle/>
          <a:p>
            <a:r>
              <a:rPr lang="tr-TR">
                <a:solidFill>
                  <a:schemeClr val="bg1"/>
                </a:solidFill>
              </a:rPr>
              <a:t>..</a:t>
            </a:r>
          </a:p>
        </p:txBody>
      </p:sp>
      <p:pic>
        <p:nvPicPr>
          <p:cNvPr id="20" name="19 Resim" descr="şikayet başvuru resmi.bmp"/>
          <p:cNvPicPr>
            <a:picLocks noChangeAspect="1"/>
          </p:cNvPicPr>
          <p:nvPr/>
        </p:nvPicPr>
        <p:blipFill>
          <a:blip r:embed="rId5" cstate="print"/>
          <a:stretch>
            <a:fillRect/>
          </a:stretch>
        </p:blipFill>
        <p:spPr>
          <a:xfrm rot="21287732">
            <a:off x="5700944" y="1002079"/>
            <a:ext cx="3321891" cy="2822427"/>
          </a:xfrm>
          <a:prstGeom prst="rect">
            <a:avLst/>
          </a:prstGeom>
          <a:ln>
            <a:noFill/>
          </a:ln>
          <a:effectLst>
            <a:softEdge rad="112500"/>
          </a:effectLst>
        </p:spPr>
      </p:pic>
      <p:sp>
        <p:nvSpPr>
          <p:cNvPr id="21" name="20 Dikdörtgen"/>
          <p:cNvSpPr>
            <a:spLocks noChangeArrowheads="1"/>
          </p:cNvSpPr>
          <p:nvPr/>
        </p:nvSpPr>
        <p:spPr bwMode="auto">
          <a:xfrm>
            <a:off x="357188" y="1000125"/>
            <a:ext cx="4264025" cy="461963"/>
          </a:xfrm>
          <a:prstGeom prst="rect">
            <a:avLst/>
          </a:prstGeom>
          <a:noFill/>
          <a:ln w="9525">
            <a:noFill/>
            <a:miter lim="800000"/>
            <a:headEnd/>
            <a:tailEnd/>
          </a:ln>
        </p:spPr>
        <p:txBody>
          <a:bodyPr>
            <a:spAutoFit/>
          </a:bodyPr>
          <a:lstStyle/>
          <a:p>
            <a:r>
              <a:rPr lang="tr-TR" i="1">
                <a:solidFill>
                  <a:srgbClr val="002060"/>
                </a:solidFill>
                <a:ea typeface="Calibri" pitchFamily="34" charset="0"/>
                <a:cs typeface="Times New Roman" pitchFamily="18" charset="0"/>
              </a:rPr>
              <a:t>ÇEVRE VE ORMAN BAKANLIĞINA</a:t>
            </a:r>
            <a:endParaRPr lang="tr-TR" sz="2400" i="1">
              <a:solidFill>
                <a:srgbClr val="002060"/>
              </a:solidFill>
              <a:ea typeface="Calibri" pitchFamily="34" charset="0"/>
              <a:cs typeface="Times New Roman" pitchFamily="18" charset="0"/>
            </a:endParaRPr>
          </a:p>
        </p:txBody>
      </p:sp>
      <p:sp>
        <p:nvSpPr>
          <p:cNvPr id="22" name="21 Dikdörtgen"/>
          <p:cNvSpPr>
            <a:spLocks noChangeArrowheads="1"/>
          </p:cNvSpPr>
          <p:nvPr/>
        </p:nvSpPr>
        <p:spPr bwMode="auto">
          <a:xfrm>
            <a:off x="0" y="2143125"/>
            <a:ext cx="5688013" cy="369888"/>
          </a:xfrm>
          <a:prstGeom prst="rect">
            <a:avLst/>
          </a:prstGeom>
          <a:noFill/>
          <a:ln w="9525">
            <a:noFill/>
            <a:miter lim="800000"/>
            <a:headEnd/>
            <a:tailEnd/>
          </a:ln>
        </p:spPr>
        <p:txBody>
          <a:bodyPr>
            <a:spAutoFit/>
          </a:bodyPr>
          <a:lstStyle/>
          <a:p>
            <a:pPr algn="ctr" eaLnBrk="0" hangingPunct="0"/>
            <a:r>
              <a:rPr lang="tr-TR" i="1">
                <a:solidFill>
                  <a:srgbClr val="002060"/>
                </a:solidFill>
                <a:ea typeface="Calibri" pitchFamily="34" charset="0"/>
                <a:cs typeface="Times New Roman" pitchFamily="18" charset="0"/>
              </a:rPr>
              <a:t>İL ÇEVRE VE ORMAN MÜDÜRLÜKLERİNE</a:t>
            </a:r>
          </a:p>
        </p:txBody>
      </p:sp>
      <p:sp>
        <p:nvSpPr>
          <p:cNvPr id="23" name="22 Dikdörtgen"/>
          <p:cNvSpPr>
            <a:spLocks noChangeArrowheads="1"/>
          </p:cNvSpPr>
          <p:nvPr/>
        </p:nvSpPr>
        <p:spPr bwMode="auto">
          <a:xfrm>
            <a:off x="357188" y="2714625"/>
            <a:ext cx="7358062" cy="646113"/>
          </a:xfrm>
          <a:prstGeom prst="rect">
            <a:avLst/>
          </a:prstGeom>
          <a:noFill/>
          <a:ln w="9525">
            <a:noFill/>
            <a:miter lim="800000"/>
            <a:headEnd/>
            <a:tailEnd/>
          </a:ln>
        </p:spPr>
        <p:txBody>
          <a:bodyPr>
            <a:spAutoFit/>
          </a:bodyPr>
          <a:lstStyle/>
          <a:p>
            <a:pPr eaLnBrk="0" hangingPunct="0"/>
            <a:r>
              <a:rPr lang="tr-TR" i="1">
                <a:solidFill>
                  <a:srgbClr val="002060"/>
                </a:solidFill>
                <a:ea typeface="Calibri" pitchFamily="34" charset="0"/>
                <a:cs typeface="Times New Roman" pitchFamily="18" charset="0"/>
              </a:rPr>
              <a:t>YETKİ DEVRİ YAPILMIŞ BELEDİYE BAŞKANLIKLARINA </a:t>
            </a:r>
          </a:p>
          <a:p>
            <a:pPr eaLnBrk="0" hangingPunct="0"/>
            <a:r>
              <a:rPr lang="tr-TR" i="1">
                <a:solidFill>
                  <a:srgbClr val="C00000"/>
                </a:solidFill>
                <a:ea typeface="Calibri" pitchFamily="34" charset="0"/>
                <a:cs typeface="Times New Roman" pitchFamily="18" charset="0"/>
              </a:rPr>
              <a:t>(Liste Bakanlık web sitesinde yayımlanmaktadır)</a:t>
            </a:r>
          </a:p>
        </p:txBody>
      </p:sp>
      <p:sp>
        <p:nvSpPr>
          <p:cNvPr id="16" name="15 Dikdörtgen"/>
          <p:cNvSpPr>
            <a:spLocks noChangeArrowheads="1"/>
          </p:cNvSpPr>
          <p:nvPr/>
        </p:nvSpPr>
        <p:spPr bwMode="auto">
          <a:xfrm>
            <a:off x="357188" y="1428750"/>
            <a:ext cx="6429375" cy="461963"/>
          </a:xfrm>
          <a:prstGeom prst="rect">
            <a:avLst/>
          </a:prstGeom>
          <a:noFill/>
          <a:ln w="9525">
            <a:noFill/>
            <a:miter lim="800000"/>
            <a:headEnd/>
            <a:tailEnd/>
          </a:ln>
        </p:spPr>
        <p:txBody>
          <a:bodyPr>
            <a:spAutoFit/>
          </a:bodyPr>
          <a:lstStyle/>
          <a:p>
            <a:r>
              <a:rPr lang="tr-TR">
                <a:solidFill>
                  <a:srgbClr val="C00000"/>
                </a:solidFill>
                <a:ea typeface="Calibri" pitchFamily="34" charset="0"/>
                <a:cs typeface="Times New Roman" pitchFamily="18" charset="0"/>
              </a:rPr>
              <a:t>(</a:t>
            </a:r>
            <a:r>
              <a:rPr lang="tr-TR">
                <a:solidFill>
                  <a:srgbClr val="C00000"/>
                </a:solidFill>
                <a:ea typeface="Calibri" pitchFamily="34" charset="0"/>
                <a:cs typeface="Times New Roman" pitchFamily="18" charset="0"/>
                <a:hlinkClick r:id="rId6"/>
              </a:rPr>
              <a:t>gurultu@cob.gov.tr</a:t>
            </a:r>
            <a:r>
              <a:rPr lang="tr-TR">
                <a:solidFill>
                  <a:srgbClr val="C00000"/>
                </a:solidFill>
                <a:ea typeface="Calibri" pitchFamily="34" charset="0"/>
                <a:cs typeface="Times New Roman" pitchFamily="18" charset="0"/>
              </a:rPr>
              <a:t> e-posta yolu ile veya yazılı olarak)</a:t>
            </a:r>
            <a:endParaRPr lang="tr-TR" sz="2400">
              <a:solidFill>
                <a:srgbClr val="C00000"/>
              </a:solidFill>
              <a:ea typeface="Calibri" pitchFamily="34" charset="0"/>
              <a:cs typeface="Times New Roman" pitchFamily="18" charset="0"/>
            </a:endParaRPr>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checkerboard(across)">
                                      <p:cBhvr>
                                        <p:cTn id="11" dur="500"/>
                                        <p:tgtEl>
                                          <p:spTgt spid="21"/>
                                        </p:tgtEl>
                                      </p:cBhvr>
                                    </p:animEffect>
                                  </p:childTnLst>
                                </p:cTn>
                              </p:par>
                            </p:childTnLst>
                          </p:cTn>
                        </p:par>
                        <p:par>
                          <p:cTn id="12" fill="hold">
                            <p:stCondLst>
                              <p:cond delay="1500"/>
                            </p:stCondLst>
                            <p:childTnLst>
                              <p:par>
                                <p:cTn id="13" presetID="5" presetClass="entr" presetSubtype="10" fill="hold" grpId="0" nodeType="after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checkerboard(across)">
                                      <p:cBhvr>
                                        <p:cTn id="15" dur="500"/>
                                        <p:tgtEl>
                                          <p:spTgt spid="16"/>
                                        </p:tgtEl>
                                      </p:cBhvr>
                                    </p:animEffect>
                                  </p:childTnLst>
                                </p:cTn>
                              </p:par>
                              <p:par>
                                <p:cTn id="16" presetID="5" presetClass="entr" presetSubtype="1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childTnLst>
                          </p:cTn>
                        </p:par>
                        <p:par>
                          <p:cTn id="19" fill="hold">
                            <p:stCondLst>
                              <p:cond delay="3000"/>
                            </p:stCondLst>
                            <p:childTnLst>
                              <p:par>
                                <p:cTn id="20" presetID="5" presetClass="entr" presetSubtype="10" fill="hold" grpId="0" nodeType="afterEffect">
                                  <p:stCondLst>
                                    <p:cond delay="1000"/>
                                  </p:stCondLst>
                                  <p:childTnLst>
                                    <p:set>
                                      <p:cBhvr>
                                        <p:cTn id="21" dur="1" fill="hold">
                                          <p:stCondLst>
                                            <p:cond delay="0"/>
                                          </p:stCondLst>
                                        </p:cTn>
                                        <p:tgtEl>
                                          <p:spTgt spid="22"/>
                                        </p:tgtEl>
                                        <p:attrNameLst>
                                          <p:attrName>style.visibility</p:attrName>
                                        </p:attrNameLst>
                                      </p:cBhvr>
                                      <p:to>
                                        <p:strVal val="visible"/>
                                      </p:to>
                                    </p:set>
                                    <p:animEffect transition="in" filter="checkerboard(across)">
                                      <p:cBhvr>
                                        <p:cTn id="22" dur="500"/>
                                        <p:tgtEl>
                                          <p:spTgt spid="22"/>
                                        </p:tgtEl>
                                      </p:cBhvr>
                                    </p:animEffect>
                                  </p:childTnLst>
                                </p:cTn>
                              </p:par>
                            </p:childTnLst>
                          </p:cTn>
                        </p:par>
                        <p:par>
                          <p:cTn id="23" fill="hold">
                            <p:stCondLst>
                              <p:cond delay="4500"/>
                            </p:stCondLst>
                            <p:childTnLst>
                              <p:par>
                                <p:cTn id="24" presetID="5" presetClass="entr" presetSubtype="10" fill="hold" grpId="0" nodeType="after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checkerboard(across)">
                                      <p:cBhvr>
                                        <p:cTn id="26" dur="500"/>
                                        <p:tgtEl>
                                          <p:spTgt spid="23"/>
                                        </p:tgtEl>
                                      </p:cBhvr>
                                    </p:animEffect>
                                  </p:childTnLst>
                                </p:cTn>
                              </p:par>
                            </p:childTnLst>
                          </p:cTn>
                        </p:par>
                        <p:par>
                          <p:cTn id="27" fill="hold">
                            <p:stCondLst>
                              <p:cond delay="6000"/>
                            </p:stCondLst>
                            <p:childTnLst>
                              <p:par>
                                <p:cTn id="28" presetID="5" presetClass="entr" presetSubtype="10" fill="hold" grpId="0" nodeType="afterEffect">
                                  <p:stCondLst>
                                    <p:cond delay="1000"/>
                                  </p:stCondLst>
                                  <p:childTnLst>
                                    <p:set>
                                      <p:cBhvr>
                                        <p:cTn id="29" dur="1" fill="hold">
                                          <p:stCondLst>
                                            <p:cond delay="0"/>
                                          </p:stCondLst>
                                        </p:cTn>
                                        <p:tgtEl>
                                          <p:spTgt spid="12"/>
                                        </p:tgtEl>
                                        <p:attrNameLst>
                                          <p:attrName>style.visibility</p:attrName>
                                        </p:attrNameLst>
                                      </p:cBhvr>
                                      <p:to>
                                        <p:strVal val="visible"/>
                                      </p:to>
                                    </p:set>
                                    <p:animEffect transition="in" filter="checkerboard(across)">
                                      <p:cBhvr>
                                        <p:cTn id="30" dur="500"/>
                                        <p:tgtEl>
                                          <p:spTgt spid="12"/>
                                        </p:tgtEl>
                                      </p:cBhvr>
                                    </p:animEffect>
                                  </p:childTnLst>
                                </p:cTn>
                              </p:par>
                            </p:childTnLst>
                          </p:cTn>
                        </p:par>
                        <p:par>
                          <p:cTn id="31" fill="hold">
                            <p:stCondLst>
                              <p:cond delay="7500"/>
                            </p:stCondLst>
                            <p:childTnLst>
                              <p:par>
                                <p:cTn id="32" presetID="5" presetClass="entr" presetSubtype="10" fill="hold" grpId="0" nodeType="afterEffect">
                                  <p:stCondLst>
                                    <p:cond delay="1000"/>
                                  </p:stCondLst>
                                  <p:childTnLst>
                                    <p:set>
                                      <p:cBhvr>
                                        <p:cTn id="33" dur="1" fill="hold">
                                          <p:stCondLst>
                                            <p:cond delay="0"/>
                                          </p:stCondLst>
                                        </p:cTn>
                                        <p:tgtEl>
                                          <p:spTgt spid="13"/>
                                        </p:tgtEl>
                                        <p:attrNameLst>
                                          <p:attrName>style.visibility</p:attrName>
                                        </p:attrNameLst>
                                      </p:cBhvr>
                                      <p:to>
                                        <p:strVal val="visible"/>
                                      </p:to>
                                    </p:set>
                                    <p:animEffect transition="in" filter="checkerboard(across)">
                                      <p:cBhvr>
                                        <p:cTn id="34" dur="500"/>
                                        <p:tgtEl>
                                          <p:spTgt spid="13"/>
                                        </p:tgtEl>
                                      </p:cBhvr>
                                    </p:animEffect>
                                  </p:childTnLst>
                                </p:cTn>
                              </p:par>
                              <p:par>
                                <p:cTn id="35" presetID="9" presetClass="entr" presetSubtype="0" fill="hold" nodeType="withEffect">
                                  <p:stCondLst>
                                    <p:cond delay="100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par>
                                <p:cTn id="38" presetID="9" presetClass="entr" presetSubtype="0" fill="hold" nodeType="withEffect">
                                  <p:stCondLst>
                                    <p:cond delay="50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500"/>
                                        <p:tgtEl>
                                          <p:spTgt spid="19"/>
                                        </p:tgtEl>
                                      </p:cBhvr>
                                    </p:animEffect>
                                  </p:childTnLst>
                                </p:cTn>
                              </p:par>
                            </p:childTnLst>
                          </p:cTn>
                        </p:par>
                        <p:par>
                          <p:cTn id="41" fill="hold">
                            <p:stCondLst>
                              <p:cond delay="9000"/>
                            </p:stCondLst>
                            <p:childTnLst>
                              <p:par>
                                <p:cTn id="42" presetID="5" presetClass="entr" presetSubtype="10" fill="hold" grpId="0" nodeType="afterEffect">
                                  <p:stCondLst>
                                    <p:cond delay="1500"/>
                                  </p:stCondLst>
                                  <p:childTnLst>
                                    <p:set>
                                      <p:cBhvr>
                                        <p:cTn id="43" dur="1" fill="hold">
                                          <p:stCondLst>
                                            <p:cond delay="0"/>
                                          </p:stCondLst>
                                        </p:cTn>
                                        <p:tgtEl>
                                          <p:spTgt spid="14"/>
                                        </p:tgtEl>
                                        <p:attrNameLst>
                                          <p:attrName>style.visibility</p:attrName>
                                        </p:attrNameLst>
                                      </p:cBhvr>
                                      <p:to>
                                        <p:strVal val="visible"/>
                                      </p:to>
                                    </p:set>
                                    <p:animEffect transition="in" filter="checkerboard(across)">
                                      <p:cBhvr>
                                        <p:cTn id="44" dur="500"/>
                                        <p:tgtEl>
                                          <p:spTgt spid="14"/>
                                        </p:tgtEl>
                                      </p:cBhvr>
                                    </p:animEffect>
                                  </p:childTnLst>
                                </p:cTn>
                              </p:par>
                              <p:par>
                                <p:cTn id="45" presetID="9" presetClass="entr" presetSubtype="0" fill="hold" nodeType="withEffect">
                                  <p:stCondLst>
                                    <p:cond delay="1500"/>
                                  </p:stCondLst>
                                  <p:childTnLst>
                                    <p:set>
                                      <p:cBhvr>
                                        <p:cTn id="46" dur="1" fill="hold">
                                          <p:stCondLst>
                                            <p:cond delay="0"/>
                                          </p:stCondLst>
                                        </p:cTn>
                                        <p:tgtEl>
                                          <p:spTgt spid="1026"/>
                                        </p:tgtEl>
                                        <p:attrNameLst>
                                          <p:attrName>style.visibility</p:attrName>
                                        </p:attrNameLst>
                                      </p:cBhvr>
                                      <p:to>
                                        <p:strVal val="visible"/>
                                      </p:to>
                                    </p:set>
                                    <p:animEffect transition="in" filter="dissolve">
                                      <p:cBhvr>
                                        <p:cTn id="47" dur="500"/>
                                        <p:tgtEl>
                                          <p:spTgt spid="102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1000"/>
                                  </p:stCondLst>
                                  <p:childTnLst>
                                    <p:set>
                                      <p:cBhvr>
                                        <p:cTn id="51" dur="1" fill="hold">
                                          <p:stCondLst>
                                            <p:cond delay="0"/>
                                          </p:stCondLst>
                                        </p:cTn>
                                        <p:tgtEl>
                                          <p:spTgt spid="4"/>
                                        </p:tgtEl>
                                        <p:attrNameLst>
                                          <p:attrName>style.visibility</p:attrName>
                                        </p:attrNameLst>
                                      </p:cBhvr>
                                      <p:to>
                                        <p:strVal val="visible"/>
                                      </p:to>
                                    </p:set>
                                    <p:animEffect transition="in" filter="dissolv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2500"/>
                                  </p:stCondLst>
                                  <p:childTnLst>
                                    <p:set>
                                      <p:cBhvr>
                                        <p:cTn id="56" dur="1" fill="hold">
                                          <p:stCondLst>
                                            <p:cond delay="0"/>
                                          </p:stCondLst>
                                        </p:cTn>
                                        <p:tgtEl>
                                          <p:spTgt spid="15"/>
                                        </p:tgtEl>
                                        <p:attrNameLst>
                                          <p:attrName>style.visibility</p:attrName>
                                        </p:attrNameLst>
                                      </p:cBhvr>
                                      <p:to>
                                        <p:strVal val="visible"/>
                                      </p:to>
                                    </p:set>
                                    <p:animEffect transition="in" filter="dissolv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2" grpId="0"/>
      <p:bldP spid="13" grpId="0"/>
      <p:bldP spid="14" grpId="0"/>
      <p:bldP spid="15" grpId="0"/>
      <p:bldP spid="21" grpId="0"/>
      <p:bldP spid="22" grpId="0"/>
      <p:bldP spid="23" grpId="0"/>
      <p:bldP spid="16"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type="body" idx="4294967295"/>
          </p:nvPr>
        </p:nvSpPr>
        <p:spPr>
          <a:xfrm>
            <a:off x="684213" y="765175"/>
            <a:ext cx="7772400" cy="1871663"/>
          </a:xfrm>
        </p:spPr>
        <p:txBody>
          <a:bodyPr/>
          <a:lstStyle/>
          <a:p>
            <a:pPr algn="ctr" eaLnBrk="1" hangingPunct="1">
              <a:lnSpc>
                <a:spcPct val="90000"/>
              </a:lnSpc>
              <a:buFont typeface="Wingdings" pitchFamily="2" charset="2"/>
              <a:buNone/>
            </a:pPr>
            <a:r>
              <a:rPr lang="tr-TR" sz="5400" b="1" smtClean="0">
                <a:solidFill>
                  <a:srgbClr val="003300"/>
                </a:solidFill>
                <a:latin typeface="Comic Sans MS" pitchFamily="66" charset="0"/>
              </a:rPr>
              <a:t>Gürültülü Dünya... Sus ARTIK!!!</a:t>
            </a:r>
          </a:p>
        </p:txBody>
      </p:sp>
      <p:pic>
        <p:nvPicPr>
          <p:cNvPr id="227331" name="Picture 4" descr="7bd39e6df1da07ad5312bebddd9cae75"/>
          <p:cNvPicPr>
            <a:picLocks noChangeAspect="1" noChangeArrowheads="1"/>
          </p:cNvPicPr>
          <p:nvPr/>
        </p:nvPicPr>
        <p:blipFill>
          <a:blip r:embed="rId2" cstate="print"/>
          <a:srcRect t="21417"/>
          <a:stretch>
            <a:fillRect/>
          </a:stretch>
        </p:blipFill>
        <p:spPr bwMode="auto">
          <a:xfrm>
            <a:off x="2195513" y="2366963"/>
            <a:ext cx="4724400" cy="4230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4"/>
          <p:cNvSpPr>
            <a:spLocks noGrp="1" noChangeArrowheads="1"/>
          </p:cNvSpPr>
          <p:nvPr>
            <p:ph type="ctrTitle"/>
          </p:nvPr>
        </p:nvSpPr>
        <p:spPr/>
        <p:txBody>
          <a:bodyPr/>
          <a:lstStyle/>
          <a:p>
            <a:pPr eaLnBrk="1" hangingPunct="1"/>
            <a:r>
              <a:rPr lang="tr-TR" smtClean="0"/>
              <a:t>GÖRÜNTÜ KİRLİLİĞİ ve ÇEVRE</a:t>
            </a:r>
          </a:p>
        </p:txBody>
      </p:sp>
      <p:sp>
        <p:nvSpPr>
          <p:cNvPr id="228355" name="Rectangle 5"/>
          <p:cNvSpPr>
            <a:spLocks noGrp="1" noChangeArrowheads="1"/>
          </p:cNvSpPr>
          <p:nvPr>
            <p:ph type="subTitle" idx="1"/>
          </p:nvPr>
        </p:nvSpPr>
        <p:spPr/>
        <p:txBody>
          <a:bodyPr/>
          <a:lstStyle/>
          <a:p>
            <a:pPr eaLnBrk="1" hangingPunct="1"/>
            <a:r>
              <a:rPr lang="tr-TR" smtClean="0"/>
              <a:t>(XI. Bölüm)</a:t>
            </a: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53"/>
          <p:cNvPicPr>
            <a:picLocks noChangeAspect="1" noChangeArrowheads="1"/>
          </p:cNvPicPr>
          <p:nvPr/>
        </p:nvPicPr>
        <p:blipFill>
          <a:blip r:embed="rId2" cstate="print"/>
          <a:srcRect/>
          <a:stretch>
            <a:fillRect/>
          </a:stretch>
        </p:blipFill>
        <p:spPr bwMode="auto">
          <a:xfrm>
            <a:off x="0" y="0"/>
            <a:ext cx="9144000" cy="6861175"/>
          </a:xfrm>
          <a:prstGeom prst="rect">
            <a:avLst/>
          </a:prstGeom>
          <a:noFill/>
          <a:ln w="9525">
            <a:noFill/>
            <a:miter lim="800000"/>
            <a:headEnd/>
            <a:tailEnd/>
          </a:ln>
        </p:spPr>
      </p:pic>
      <p:sp>
        <p:nvSpPr>
          <p:cNvPr id="229379" name="Oval 3"/>
          <p:cNvSpPr>
            <a:spLocks noChangeArrowheads="1"/>
          </p:cNvSpPr>
          <p:nvPr/>
        </p:nvSpPr>
        <p:spPr bwMode="auto">
          <a:xfrm>
            <a:off x="323850" y="260350"/>
            <a:ext cx="1800225" cy="1943100"/>
          </a:xfrm>
          <a:prstGeom prst="ellipse">
            <a:avLst/>
          </a:prstGeom>
          <a:solidFill>
            <a:srgbClr val="33CCCC"/>
          </a:solidFill>
          <a:ln w="9525">
            <a:solidFill>
              <a:schemeClr val="tx1"/>
            </a:solidFill>
            <a:round/>
            <a:headEnd/>
            <a:tailEnd/>
          </a:ln>
        </p:spPr>
        <p:txBody>
          <a:bodyPr wrap="none" anchor="ctr"/>
          <a:lstStyle/>
          <a:p>
            <a:pPr algn="ctr"/>
            <a:r>
              <a:rPr lang="tr-TR" sz="7200">
                <a:solidFill>
                  <a:srgbClr val="FFFF00"/>
                </a:solidFill>
              </a:rPr>
              <a:t>5</a:t>
            </a:r>
          </a:p>
        </p:txBody>
      </p:sp>
      <p:sp>
        <p:nvSpPr>
          <p:cNvPr id="229380" name="AutoShape 4"/>
          <p:cNvSpPr>
            <a:spLocks noChangeArrowheads="1"/>
          </p:cNvSpPr>
          <p:nvPr/>
        </p:nvSpPr>
        <p:spPr bwMode="auto">
          <a:xfrm rot="1296370">
            <a:off x="1763713" y="2565400"/>
            <a:ext cx="6264275" cy="2592388"/>
          </a:xfrm>
          <a:prstGeom prst="flowChartPunchedTape">
            <a:avLst/>
          </a:prstGeom>
          <a:solidFill>
            <a:schemeClr val="accent1"/>
          </a:solidFill>
          <a:ln w="9525">
            <a:solidFill>
              <a:schemeClr val="tx1"/>
            </a:solidFill>
            <a:miter lim="800000"/>
            <a:headEnd/>
            <a:tailEnd/>
          </a:ln>
        </p:spPr>
        <p:txBody>
          <a:bodyPr wrap="none" anchor="ctr"/>
          <a:lstStyle/>
          <a:p>
            <a:endParaRPr lang="tr-TR"/>
          </a:p>
        </p:txBody>
      </p:sp>
      <p:sp>
        <p:nvSpPr>
          <p:cNvPr id="229381" name="WordArt 5"/>
          <p:cNvSpPr>
            <a:spLocks noChangeArrowheads="1" noChangeShapeType="1" noTextEdit="1"/>
          </p:cNvSpPr>
          <p:nvPr/>
        </p:nvSpPr>
        <p:spPr bwMode="auto">
          <a:xfrm rot="1271860">
            <a:off x="1979613" y="3429000"/>
            <a:ext cx="5472112" cy="647700"/>
          </a:xfrm>
          <a:prstGeom prst="rect">
            <a:avLst/>
          </a:prstGeom>
        </p:spPr>
        <p:txBody>
          <a:bodyPr wrap="none" fromWordArt="1">
            <a:prstTxWarp prst="textPlain">
              <a:avLst>
                <a:gd name="adj" fmla="val 50000"/>
              </a:avLst>
            </a:prstTxWarp>
          </a:bodyPr>
          <a:lstStyle/>
          <a:p>
            <a:pPr algn="ctr"/>
            <a:r>
              <a:rPr lang="tr-TR"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GÖRÜNTÜ KİRLİLİĞİ</a:t>
            </a:r>
          </a:p>
        </p:txBody>
      </p:sp>
      <p:pic>
        <p:nvPicPr>
          <p:cNvPr id="37893" name="Picture 8" descr="sincap1.gif"/>
          <p:cNvPicPr>
            <a:picLocks noChangeAspect="1"/>
          </p:cNvPicPr>
          <p:nvPr/>
        </p:nvPicPr>
        <p:blipFill>
          <a:blip r:embed="rId3" cstate="print"/>
          <a:srcRect/>
          <a:stretch>
            <a:fillRect/>
          </a:stretch>
        </p:blipFill>
        <p:spPr bwMode="auto">
          <a:xfrm>
            <a:off x="1763713" y="4941888"/>
            <a:ext cx="1223962" cy="1511300"/>
          </a:xfrm>
          <a:prstGeom prst="rect">
            <a:avLst/>
          </a:prstGeom>
          <a:noFill/>
          <a:ln w="9525">
            <a:noFill/>
            <a:miter lim="800000"/>
            <a:headEnd/>
            <a:tailEnd/>
          </a:ln>
        </p:spPr>
      </p:pic>
      <p:pic>
        <p:nvPicPr>
          <p:cNvPr id="2" name="Picture 8" descr="sincap1.gif"/>
          <p:cNvPicPr>
            <a:picLocks noChangeAspect="1"/>
          </p:cNvPicPr>
          <p:nvPr/>
        </p:nvPicPr>
        <p:blipFill>
          <a:blip r:embed="rId3" cstate="print"/>
          <a:srcRect/>
          <a:stretch>
            <a:fillRect/>
          </a:stretch>
        </p:blipFill>
        <p:spPr bwMode="auto">
          <a:xfrm>
            <a:off x="4427538" y="765175"/>
            <a:ext cx="1223962" cy="1511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fade">
                                      <p:cBhvr>
                                        <p:cTn id="7" dur="500"/>
                                        <p:tgtEl>
                                          <p:spTgt spid="3789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0595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0403" name="WordArt 3"/>
          <p:cNvSpPr>
            <a:spLocks noChangeArrowheads="1" noChangeShapeType="1" noTextEdit="1"/>
          </p:cNvSpPr>
          <p:nvPr/>
        </p:nvSpPr>
        <p:spPr bwMode="auto">
          <a:xfrm>
            <a:off x="2124075" y="476250"/>
            <a:ext cx="5191125" cy="3600450"/>
          </a:xfrm>
          <a:prstGeom prst="rect">
            <a:avLst/>
          </a:prstGeom>
        </p:spPr>
        <p:txBody>
          <a:bodyPr spcFirstLastPara="1" wrap="none" fromWordArt="1">
            <a:prstTxWarp prst="textArchUp">
              <a:avLst>
                <a:gd name="adj" fmla="val 10800004"/>
              </a:avLst>
            </a:prstTxWarp>
          </a:bodyPr>
          <a:lstStyle/>
          <a:p>
            <a:pPr algn="ctr"/>
            <a:r>
              <a:rPr lang="tr-TR" sz="3600" kern="10">
                <a:ln w="9525">
                  <a:solidFill>
                    <a:schemeClr val="bg1"/>
                  </a:solidFill>
                  <a:round/>
                  <a:headEnd/>
                  <a:tailEnd/>
                </a:ln>
                <a:solidFill>
                  <a:srgbClr val="000000"/>
                </a:solidFill>
                <a:latin typeface="Arial Black"/>
              </a:rPr>
              <a:t>GÖRÜNTÜ KİRLİLİĞİ</a:t>
            </a:r>
          </a:p>
        </p:txBody>
      </p:sp>
      <p:sp>
        <p:nvSpPr>
          <p:cNvPr id="230404" name="Text Box 4"/>
          <p:cNvSpPr txBox="1">
            <a:spLocks noChangeArrowheads="1"/>
          </p:cNvSpPr>
          <p:nvPr/>
        </p:nvSpPr>
        <p:spPr bwMode="auto">
          <a:xfrm>
            <a:off x="879475" y="2414588"/>
            <a:ext cx="184150" cy="396875"/>
          </a:xfrm>
          <a:prstGeom prst="rect">
            <a:avLst/>
          </a:prstGeom>
          <a:noFill/>
          <a:ln w="9525">
            <a:noFill/>
            <a:miter lim="800000"/>
            <a:headEnd/>
            <a:tailEnd/>
          </a:ln>
        </p:spPr>
        <p:txBody>
          <a:bodyPr wrap="none">
            <a:spAutoFit/>
          </a:bodyPr>
          <a:lstStyle/>
          <a:p>
            <a:endParaRPr lang="tr-TR"/>
          </a:p>
        </p:txBody>
      </p:sp>
      <p:sp>
        <p:nvSpPr>
          <p:cNvPr id="230405" name="Text Box 5"/>
          <p:cNvSpPr txBox="1">
            <a:spLocks noChangeArrowheads="1"/>
          </p:cNvSpPr>
          <p:nvPr/>
        </p:nvSpPr>
        <p:spPr bwMode="auto">
          <a:xfrm>
            <a:off x="395288" y="2636838"/>
            <a:ext cx="8445500" cy="1006475"/>
          </a:xfrm>
          <a:prstGeom prst="rect">
            <a:avLst/>
          </a:prstGeom>
          <a:noFill/>
          <a:ln w="9525">
            <a:noFill/>
            <a:miter lim="800000"/>
            <a:headEnd/>
            <a:tailEnd/>
          </a:ln>
        </p:spPr>
        <p:txBody>
          <a:bodyPr wrap="none">
            <a:spAutoFit/>
          </a:bodyPr>
          <a:lstStyle/>
          <a:p>
            <a:r>
              <a:rPr lang="tr-TR">
                <a:solidFill>
                  <a:schemeClr val="bg1"/>
                </a:solidFill>
              </a:rPr>
              <a:t>GÖRÜNTÜ KİRLİLİĞİ</a:t>
            </a:r>
            <a:r>
              <a:rPr lang="tr-TR"/>
              <a:t> </a:t>
            </a:r>
            <a:r>
              <a:rPr lang="tr-TR">
                <a:solidFill>
                  <a:schemeClr val="bg1"/>
                </a:solidFill>
              </a:rPr>
              <a:t>İNSANLARI RAHATSIZ EDİCİ GÖRÜNTÜLERİN </a:t>
            </a:r>
          </a:p>
          <a:p>
            <a:r>
              <a:rPr lang="tr-TR">
                <a:solidFill>
                  <a:schemeClr val="bg1"/>
                </a:solidFill>
              </a:rPr>
              <a:t>OLUŞMASI VE ARTMASIDIR.</a:t>
            </a:r>
          </a:p>
          <a:p>
            <a:endParaRPr lang="tr-TR"/>
          </a:p>
        </p:txBody>
      </p:sp>
      <p:pic>
        <p:nvPicPr>
          <p:cNvPr id="230406" name="Picture 6" descr="ARABA_p4_30_10_2006"/>
          <p:cNvPicPr>
            <a:picLocks noChangeAspect="1" noChangeArrowheads="1"/>
          </p:cNvPicPr>
          <p:nvPr/>
        </p:nvPicPr>
        <p:blipFill>
          <a:blip r:embed="rId3" cstate="print"/>
          <a:srcRect/>
          <a:stretch>
            <a:fillRect/>
          </a:stretch>
        </p:blipFill>
        <p:spPr bwMode="auto">
          <a:xfrm>
            <a:off x="0" y="4292600"/>
            <a:ext cx="3348038" cy="2565400"/>
          </a:xfrm>
          <a:prstGeom prst="rect">
            <a:avLst/>
          </a:prstGeom>
          <a:noFill/>
          <a:ln w="9525">
            <a:noFill/>
            <a:miter lim="800000"/>
            <a:headEnd/>
            <a:tailEnd/>
          </a:ln>
        </p:spPr>
      </p:pic>
      <p:pic>
        <p:nvPicPr>
          <p:cNvPr id="230407" name="Picture 7" descr="lalapazar1">
            <a:hlinkClick r:id="rId4"/>
          </p:cNvPr>
          <p:cNvPicPr>
            <a:picLocks noChangeAspect="1" noChangeArrowheads="1"/>
          </p:cNvPicPr>
          <p:nvPr/>
        </p:nvPicPr>
        <p:blipFill>
          <a:blip r:embed="rId5" cstate="print"/>
          <a:srcRect/>
          <a:stretch>
            <a:fillRect/>
          </a:stretch>
        </p:blipFill>
        <p:spPr bwMode="auto">
          <a:xfrm>
            <a:off x="3348038" y="4270375"/>
            <a:ext cx="3024187" cy="2587625"/>
          </a:xfrm>
          <a:prstGeom prst="rect">
            <a:avLst/>
          </a:prstGeom>
          <a:noFill/>
          <a:ln w="9525">
            <a:noFill/>
            <a:miter lim="800000"/>
            <a:headEnd/>
            <a:tailEnd/>
          </a:ln>
        </p:spPr>
      </p:pic>
      <p:pic>
        <p:nvPicPr>
          <p:cNvPr id="230408" name="Picture 8" descr="ana307">
            <a:hlinkClick r:id="rId6"/>
          </p:cNvPr>
          <p:cNvPicPr>
            <a:picLocks noChangeAspect="1" noChangeArrowheads="1"/>
          </p:cNvPicPr>
          <p:nvPr/>
        </p:nvPicPr>
        <p:blipFill>
          <a:blip r:embed="rId7" cstate="print"/>
          <a:srcRect/>
          <a:stretch>
            <a:fillRect/>
          </a:stretch>
        </p:blipFill>
        <p:spPr bwMode="auto">
          <a:xfrm>
            <a:off x="6372225" y="4292600"/>
            <a:ext cx="2771775" cy="256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descr="0416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1427" name="AutoShape 3"/>
          <p:cNvSpPr>
            <a:spLocks noChangeArrowheads="1"/>
          </p:cNvSpPr>
          <p:nvPr/>
        </p:nvSpPr>
        <p:spPr bwMode="auto">
          <a:xfrm>
            <a:off x="304800" y="2133600"/>
            <a:ext cx="3384550" cy="165735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r>
              <a:rPr lang="tr-TR">
                <a:latin typeface="Comic Sans MS" pitchFamily="66" charset="0"/>
              </a:rPr>
              <a:t>DAĞINIK </a:t>
            </a:r>
          </a:p>
          <a:p>
            <a:pPr algn="ctr"/>
            <a:r>
              <a:rPr lang="tr-TR">
                <a:latin typeface="Comic Sans MS" pitchFamily="66" charset="0"/>
              </a:rPr>
              <a:t>YERLEŞME</a:t>
            </a:r>
          </a:p>
        </p:txBody>
      </p:sp>
      <p:sp>
        <p:nvSpPr>
          <p:cNvPr id="231428" name="AutoShape 4"/>
          <p:cNvSpPr>
            <a:spLocks noChangeArrowheads="1"/>
          </p:cNvSpPr>
          <p:nvPr/>
        </p:nvSpPr>
        <p:spPr bwMode="auto">
          <a:xfrm>
            <a:off x="5486400" y="1066800"/>
            <a:ext cx="3384550" cy="165735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r>
              <a:rPr lang="tr-TR">
                <a:latin typeface="Comic Sans MS" pitchFamily="66" charset="0"/>
              </a:rPr>
              <a:t>YERLERE </a:t>
            </a:r>
          </a:p>
          <a:p>
            <a:pPr algn="ctr"/>
            <a:r>
              <a:rPr lang="tr-TR">
                <a:latin typeface="Comic Sans MS" pitchFamily="66" charset="0"/>
              </a:rPr>
              <a:t>ATILAN</a:t>
            </a:r>
          </a:p>
          <a:p>
            <a:pPr algn="ctr"/>
            <a:r>
              <a:rPr lang="tr-TR">
                <a:latin typeface="Comic Sans MS" pitchFamily="66" charset="0"/>
              </a:rPr>
              <a:t>ÇÖPLER</a:t>
            </a:r>
          </a:p>
        </p:txBody>
      </p:sp>
      <p:sp>
        <p:nvSpPr>
          <p:cNvPr id="231429" name="AutoShape 5"/>
          <p:cNvSpPr>
            <a:spLocks noChangeArrowheads="1"/>
          </p:cNvSpPr>
          <p:nvPr/>
        </p:nvSpPr>
        <p:spPr bwMode="auto">
          <a:xfrm>
            <a:off x="5219700" y="3500438"/>
            <a:ext cx="3384550" cy="1657350"/>
          </a:xfrm>
          <a:prstGeom prst="horizontalScroll">
            <a:avLst>
              <a:gd name="adj" fmla="val 13412"/>
            </a:avLst>
          </a:prstGeom>
          <a:solidFill>
            <a:schemeClr val="accent1"/>
          </a:solidFill>
          <a:ln w="9525">
            <a:solidFill>
              <a:schemeClr val="tx1"/>
            </a:solidFill>
            <a:round/>
            <a:headEnd/>
            <a:tailEnd/>
          </a:ln>
        </p:spPr>
        <p:txBody>
          <a:bodyPr wrap="none" anchor="ctr"/>
          <a:lstStyle/>
          <a:p>
            <a:pPr algn="ctr"/>
            <a:r>
              <a:rPr lang="tr-TR">
                <a:latin typeface="Comic Sans MS" pitchFamily="66" charset="0"/>
              </a:rPr>
              <a:t>SANAYİ</a:t>
            </a:r>
          </a:p>
          <a:p>
            <a:pPr algn="ctr"/>
            <a:r>
              <a:rPr lang="tr-TR">
                <a:latin typeface="Comic Sans MS" pitchFamily="66" charset="0"/>
              </a:rPr>
              <a:t>KURULUŞLARI</a:t>
            </a:r>
          </a:p>
        </p:txBody>
      </p:sp>
      <p:sp>
        <p:nvSpPr>
          <p:cNvPr id="231430" name="AutoShape 6"/>
          <p:cNvSpPr>
            <a:spLocks noChangeArrowheads="1"/>
          </p:cNvSpPr>
          <p:nvPr/>
        </p:nvSpPr>
        <p:spPr bwMode="auto">
          <a:xfrm>
            <a:off x="395288" y="4868863"/>
            <a:ext cx="3384550" cy="165735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r>
              <a:rPr lang="tr-TR">
                <a:latin typeface="Comic Sans MS" pitchFamily="66" charset="0"/>
              </a:rPr>
              <a:t>ÇÖPLERİN</a:t>
            </a:r>
          </a:p>
          <a:p>
            <a:pPr algn="ctr"/>
            <a:r>
              <a:rPr lang="tr-TR">
                <a:latin typeface="Comic Sans MS" pitchFamily="66" charset="0"/>
              </a:rPr>
              <a:t>TOPLANILDIĞI</a:t>
            </a:r>
          </a:p>
          <a:p>
            <a:pPr algn="ctr"/>
            <a:r>
              <a:rPr lang="tr-TR">
                <a:latin typeface="Comic Sans MS" pitchFamily="66" charset="0"/>
              </a:rPr>
              <a:t>ALANLAR</a:t>
            </a:r>
          </a:p>
        </p:txBody>
      </p:sp>
      <p:pic>
        <p:nvPicPr>
          <p:cNvPr id="231431" name="Picture 7" descr="fire013"/>
          <p:cNvPicPr>
            <a:picLocks noChangeAspect="1" noChangeArrowheads="1" noCrop="1"/>
          </p:cNvPicPr>
          <p:nvPr/>
        </p:nvPicPr>
        <p:blipFill>
          <a:blip r:embed="rId3" cstate="print"/>
          <a:srcRect/>
          <a:stretch>
            <a:fillRect/>
          </a:stretch>
        </p:blipFill>
        <p:spPr bwMode="auto">
          <a:xfrm>
            <a:off x="3995738" y="2924175"/>
            <a:ext cx="762000" cy="1428750"/>
          </a:xfrm>
          <a:prstGeom prst="rect">
            <a:avLst/>
          </a:prstGeom>
          <a:noFill/>
          <a:ln w="9525">
            <a:noFill/>
            <a:miter lim="800000"/>
            <a:headEnd/>
            <a:tailEnd/>
          </a:ln>
        </p:spPr>
      </p:pic>
      <p:sp>
        <p:nvSpPr>
          <p:cNvPr id="231432" name="WordArt 3"/>
          <p:cNvSpPr>
            <a:spLocks noChangeArrowheads="1" noChangeShapeType="1" noTextEdit="1"/>
          </p:cNvSpPr>
          <p:nvPr/>
        </p:nvSpPr>
        <p:spPr bwMode="auto">
          <a:xfrm>
            <a:off x="179388" y="333375"/>
            <a:ext cx="8675687" cy="647700"/>
          </a:xfrm>
          <a:prstGeom prst="rect">
            <a:avLst/>
          </a:prstGeom>
        </p:spPr>
        <p:txBody>
          <a:bodyPr wrap="none" fromWordArt="1">
            <a:prstTxWarp prst="textPlain">
              <a:avLst>
                <a:gd name="adj" fmla="val 50000"/>
              </a:avLst>
            </a:prstTxWarp>
          </a:bodyPr>
          <a:lstStyle/>
          <a:p>
            <a:pPr algn="ctr"/>
            <a:r>
              <a:rPr lang="tr-TR"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GÖRÜNTÜ KİRLİLİĞİNİN NEDENLERİ</a:t>
            </a: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descr="resim12"/>
          <p:cNvPicPr>
            <a:picLocks noChangeAspect="1" noChangeArrowheads="1"/>
          </p:cNvPicPr>
          <p:nvPr/>
        </p:nvPicPr>
        <p:blipFill>
          <a:blip r:embed="rId2" cstate="print"/>
          <a:srcRect l="3941" t="2760" r="1563" b="2551"/>
          <a:stretch>
            <a:fillRect/>
          </a:stretch>
        </p:blipFill>
        <p:spPr bwMode="auto">
          <a:xfrm>
            <a:off x="0" y="0"/>
            <a:ext cx="9144000" cy="6858000"/>
          </a:xfrm>
          <a:prstGeom prst="rect">
            <a:avLst/>
          </a:prstGeom>
          <a:noFill/>
          <a:ln w="9525">
            <a:noFill/>
            <a:miter lim="800000"/>
            <a:headEnd/>
            <a:tailEnd/>
          </a:ln>
        </p:spPr>
      </p:pic>
      <p:sp>
        <p:nvSpPr>
          <p:cNvPr id="232451" name="AutoShape 3"/>
          <p:cNvSpPr>
            <a:spLocks noChangeArrowheads="1"/>
          </p:cNvSpPr>
          <p:nvPr/>
        </p:nvSpPr>
        <p:spPr bwMode="auto">
          <a:xfrm>
            <a:off x="0" y="1219200"/>
            <a:ext cx="3240088" cy="1727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tr-TR">
                <a:latin typeface="Comic Sans MS" pitchFamily="66" charset="0"/>
              </a:rPr>
              <a:t>GECE KONDULAR</a:t>
            </a:r>
          </a:p>
          <a:p>
            <a:pPr algn="ctr"/>
            <a:r>
              <a:rPr lang="tr-TR">
                <a:latin typeface="Comic Sans MS" pitchFamily="66" charset="0"/>
              </a:rPr>
              <a:t>KALDIRILMALIDIR</a:t>
            </a:r>
          </a:p>
        </p:txBody>
      </p:sp>
      <p:sp>
        <p:nvSpPr>
          <p:cNvPr id="232452" name="AutoShape 4"/>
          <p:cNvSpPr>
            <a:spLocks noChangeArrowheads="1"/>
          </p:cNvSpPr>
          <p:nvPr/>
        </p:nvSpPr>
        <p:spPr bwMode="auto">
          <a:xfrm>
            <a:off x="5651500" y="4868863"/>
            <a:ext cx="3240088" cy="1989137"/>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tr-TR">
                <a:latin typeface="Comic Sans MS" pitchFamily="66" charset="0"/>
              </a:rPr>
              <a:t>ÇÖPLER</a:t>
            </a:r>
          </a:p>
          <a:p>
            <a:pPr algn="ctr"/>
            <a:r>
              <a:rPr lang="tr-TR">
                <a:latin typeface="Comic Sans MS" pitchFamily="66" charset="0"/>
              </a:rPr>
              <a:t>ŞEHİRDEN UZAKTA </a:t>
            </a:r>
          </a:p>
          <a:p>
            <a:pPr algn="ctr"/>
            <a:r>
              <a:rPr lang="tr-TR">
                <a:latin typeface="Comic Sans MS" pitchFamily="66" charset="0"/>
              </a:rPr>
              <a:t>TOPLANILMALI</a:t>
            </a:r>
          </a:p>
        </p:txBody>
      </p:sp>
      <p:sp>
        <p:nvSpPr>
          <p:cNvPr id="232453" name="AutoShape 5"/>
          <p:cNvSpPr>
            <a:spLocks noChangeArrowheads="1"/>
          </p:cNvSpPr>
          <p:nvPr/>
        </p:nvSpPr>
        <p:spPr bwMode="auto">
          <a:xfrm>
            <a:off x="228600" y="4343400"/>
            <a:ext cx="3240088" cy="1727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tr-TR">
                <a:latin typeface="Comic Sans MS" pitchFamily="66" charset="0"/>
              </a:rPr>
              <a:t>SANAYİ</a:t>
            </a:r>
          </a:p>
          <a:p>
            <a:pPr algn="ctr"/>
            <a:r>
              <a:rPr lang="tr-TR">
                <a:latin typeface="Comic Sans MS" pitchFamily="66" charset="0"/>
              </a:rPr>
              <a:t>KURULUŞLARI</a:t>
            </a:r>
          </a:p>
          <a:p>
            <a:pPr algn="ctr"/>
            <a:r>
              <a:rPr lang="tr-TR">
                <a:latin typeface="Comic Sans MS" pitchFamily="66" charset="0"/>
              </a:rPr>
              <a:t>ŞEHİRDEN UZAKTA</a:t>
            </a:r>
          </a:p>
          <a:p>
            <a:pPr algn="ctr"/>
            <a:r>
              <a:rPr lang="tr-TR">
                <a:latin typeface="Comic Sans MS" pitchFamily="66" charset="0"/>
              </a:rPr>
              <a:t>KURULMALIDIR</a:t>
            </a:r>
          </a:p>
        </p:txBody>
      </p:sp>
      <p:sp>
        <p:nvSpPr>
          <p:cNvPr id="232454" name="AutoShape 6"/>
          <p:cNvSpPr>
            <a:spLocks noChangeArrowheads="1"/>
          </p:cNvSpPr>
          <p:nvPr/>
        </p:nvSpPr>
        <p:spPr bwMode="auto">
          <a:xfrm>
            <a:off x="5638800" y="2514600"/>
            <a:ext cx="3240088" cy="1727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tr-TR">
                <a:latin typeface="Comic Sans MS" pitchFamily="66" charset="0"/>
              </a:rPr>
              <a:t>YERLERE</a:t>
            </a:r>
          </a:p>
          <a:p>
            <a:pPr algn="ctr"/>
            <a:r>
              <a:rPr lang="tr-TR">
                <a:latin typeface="Comic Sans MS" pitchFamily="66" charset="0"/>
              </a:rPr>
              <a:t>ÇÖP</a:t>
            </a:r>
          </a:p>
          <a:p>
            <a:pPr algn="ctr"/>
            <a:r>
              <a:rPr lang="tr-TR">
                <a:latin typeface="Comic Sans MS" pitchFamily="66" charset="0"/>
              </a:rPr>
              <a:t>ATILMAMALI</a:t>
            </a:r>
          </a:p>
        </p:txBody>
      </p:sp>
      <p:sp>
        <p:nvSpPr>
          <p:cNvPr id="232455" name="WordArt 3"/>
          <p:cNvSpPr>
            <a:spLocks noChangeArrowheads="1" noChangeShapeType="1" noTextEdit="1"/>
          </p:cNvSpPr>
          <p:nvPr/>
        </p:nvSpPr>
        <p:spPr bwMode="auto">
          <a:xfrm>
            <a:off x="0" y="0"/>
            <a:ext cx="9144000" cy="1125538"/>
          </a:xfrm>
          <a:prstGeom prst="rect">
            <a:avLst/>
          </a:prstGeom>
        </p:spPr>
        <p:txBody>
          <a:bodyPr wrap="none" fromWordArt="1">
            <a:prstTxWarp prst="textPlain">
              <a:avLst>
                <a:gd name="adj" fmla="val 50000"/>
              </a:avLst>
            </a:prstTxWarp>
          </a:bodyPr>
          <a:lstStyle/>
          <a:p>
            <a:pPr algn="ctr"/>
            <a:r>
              <a:rPr lang="tr-TR"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GÖRÜNTÜ KİRLİLİĞİNİN ÖNLENMESİ</a:t>
            </a: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Kuresel_Isinma"/>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3475" name="AutoShape 3"/>
          <p:cNvSpPr>
            <a:spLocks noChangeArrowheads="1"/>
          </p:cNvSpPr>
          <p:nvPr/>
        </p:nvSpPr>
        <p:spPr bwMode="auto">
          <a:xfrm>
            <a:off x="323850" y="1052513"/>
            <a:ext cx="8569325" cy="4321175"/>
          </a:xfrm>
          <a:prstGeom prst="flowChartDecision">
            <a:avLst/>
          </a:prstGeom>
          <a:solidFill>
            <a:srgbClr val="969696"/>
          </a:solidFill>
          <a:ln w="9525">
            <a:solidFill>
              <a:schemeClr val="bg1"/>
            </a:solidFill>
            <a:miter lim="800000"/>
            <a:headEnd/>
            <a:tailEnd/>
          </a:ln>
        </p:spPr>
        <p:txBody>
          <a:bodyPr wrap="none" anchor="ctr"/>
          <a:lstStyle/>
          <a:p>
            <a:endParaRPr lang="tr-TR"/>
          </a:p>
        </p:txBody>
      </p:sp>
      <p:sp>
        <p:nvSpPr>
          <p:cNvPr id="233476" name="WordArt 4"/>
          <p:cNvSpPr>
            <a:spLocks noChangeArrowheads="1" noChangeShapeType="1" noTextEdit="1"/>
          </p:cNvSpPr>
          <p:nvPr/>
        </p:nvSpPr>
        <p:spPr bwMode="auto">
          <a:xfrm>
            <a:off x="1258888" y="2924175"/>
            <a:ext cx="6696075" cy="647700"/>
          </a:xfrm>
          <a:prstGeom prst="rect">
            <a:avLst/>
          </a:prstGeom>
        </p:spPr>
        <p:txBody>
          <a:bodyPr wrap="none" fromWordArt="1">
            <a:prstTxWarp prst="textPlain">
              <a:avLst>
                <a:gd name="adj" fmla="val 50000"/>
              </a:avLst>
            </a:prstTxWarp>
          </a:bodyPr>
          <a:lstStyle/>
          <a:p>
            <a:pPr algn="ctr"/>
            <a:r>
              <a:rPr lang="tr-TR" sz="3600" kern="10">
                <a:ln w="9525">
                  <a:solidFill>
                    <a:srgbClr val="000000"/>
                  </a:solidFill>
                  <a:round/>
                  <a:headEnd/>
                  <a:tailEnd/>
                </a:ln>
                <a:solidFill>
                  <a:srgbClr val="FFFFFF"/>
                </a:solidFill>
                <a:latin typeface="Arial Black"/>
              </a:rPr>
              <a:t>DÜNYAMIZ YOK OLMASIN!</a:t>
            </a: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WordArt 5"/>
          <p:cNvSpPr>
            <a:spLocks noChangeArrowheads="1" noChangeShapeType="1" noTextEdit="1"/>
          </p:cNvSpPr>
          <p:nvPr/>
        </p:nvSpPr>
        <p:spPr bwMode="auto">
          <a:xfrm>
            <a:off x="762000" y="914400"/>
            <a:ext cx="7543800" cy="4343400"/>
          </a:xfrm>
          <a:prstGeom prst="rect">
            <a:avLst/>
          </a:prstGeom>
        </p:spPr>
        <p:txBody>
          <a:bodyPr wrap="none" fromWordArt="1">
            <a:prstTxWarp prst="textPlain">
              <a:avLst>
                <a:gd name="adj" fmla="val 50000"/>
              </a:avLst>
            </a:prstTxWarp>
          </a:bodyPr>
          <a:lstStyle/>
          <a:p>
            <a:pPr algn="ctr"/>
            <a:r>
              <a:rPr lang="tr-TR"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ÇEVREMİZİ TEMİZ TUTMA KONUSUNDA </a:t>
            </a:r>
          </a:p>
          <a:p>
            <a:pPr algn="ctr"/>
            <a:r>
              <a:rPr lang="tr-TR"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EĞİTİM ALMIŞ BİR BİREY OLARAK </a:t>
            </a:r>
          </a:p>
          <a:p>
            <a:pPr algn="ctr"/>
            <a:r>
              <a:rPr lang="tr-TR"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DAHA  BİLİNÇLİ OLABİLMENİZ </a:t>
            </a:r>
          </a:p>
          <a:p>
            <a:pPr algn="ctr"/>
            <a:r>
              <a:rPr lang="tr-TR"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TEMENNİSİYLE….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fade">
                                      <p:cBhvr>
                                        <p:cTn id="7" dur="1000"/>
                                        <p:tgtEl>
                                          <p:spTgt spid="52229"/>
                                        </p:tgtEl>
                                      </p:cBhvr>
                                    </p:animEffect>
                                    <p:anim calcmode="lin" valueType="num">
                                      <p:cBhvr>
                                        <p:cTn id="8" dur="1000" fill="hold"/>
                                        <p:tgtEl>
                                          <p:spTgt spid="52229"/>
                                        </p:tgtEl>
                                        <p:attrNameLst>
                                          <p:attrName>ppt_x</p:attrName>
                                        </p:attrNameLst>
                                      </p:cBhvr>
                                      <p:tavLst>
                                        <p:tav tm="0">
                                          <p:val>
                                            <p:strVal val="#ppt_x"/>
                                          </p:val>
                                        </p:tav>
                                        <p:tav tm="100000">
                                          <p:val>
                                            <p:strVal val="#ppt_x"/>
                                          </p:val>
                                        </p:tav>
                                      </p:tavLst>
                                    </p:anim>
                                    <p:anim calcmode="lin" valueType="num">
                                      <p:cBhvr>
                                        <p:cTn id="9" dur="1000" fill="hold"/>
                                        <p:tgtEl>
                                          <p:spTgt spid="52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idx="4294967295"/>
          </p:nvPr>
        </p:nvSpPr>
        <p:spPr>
          <a:xfrm>
            <a:off x="457200" y="279400"/>
            <a:ext cx="8229600" cy="598488"/>
          </a:xfrm>
        </p:spPr>
        <p:txBody>
          <a:bodyPr/>
          <a:lstStyle/>
          <a:p>
            <a:pPr eaLnBrk="1" hangingPunct="1"/>
            <a:r>
              <a:rPr lang="tr-TR" sz="2400" b="1" smtClean="0"/>
              <a:t>YARARLANILAN KAYNAKLAR</a:t>
            </a:r>
          </a:p>
        </p:txBody>
      </p:sp>
      <p:sp>
        <p:nvSpPr>
          <p:cNvPr id="235523" name="Rectangle 3"/>
          <p:cNvSpPr>
            <a:spLocks noGrp="1" noChangeArrowheads="1"/>
          </p:cNvSpPr>
          <p:nvPr>
            <p:ph type="body" idx="4294967295"/>
          </p:nvPr>
        </p:nvSpPr>
        <p:spPr>
          <a:xfrm>
            <a:off x="0" y="762000"/>
            <a:ext cx="9144000" cy="5867400"/>
          </a:xfrm>
        </p:spPr>
        <p:txBody>
          <a:bodyPr/>
          <a:lstStyle/>
          <a:p>
            <a:pPr eaLnBrk="1" hangingPunct="1">
              <a:lnSpc>
                <a:spcPct val="80000"/>
              </a:lnSpc>
            </a:pPr>
            <a:r>
              <a:rPr lang="tr-TR" sz="1600" smtClean="0"/>
              <a:t>1-Genel Kimya I ve  II, Petrucci, Harwood, Herring (8. Baskıdan Çeviri) Palme Yayıncılık, Ankara, 2002.</a:t>
            </a:r>
          </a:p>
          <a:p>
            <a:pPr eaLnBrk="1" hangingPunct="1">
              <a:lnSpc>
                <a:spcPct val="80000"/>
              </a:lnSpc>
            </a:pPr>
            <a:r>
              <a:rPr lang="tr-TR" sz="1600" smtClean="0"/>
              <a:t>2- Environmental Chemistry (Fifth Edition),Stanley  E. Manahan ,  Lewis Publishers,  (1991 ).</a:t>
            </a:r>
          </a:p>
          <a:p>
            <a:pPr eaLnBrk="1" hangingPunct="1">
              <a:lnSpc>
                <a:spcPct val="80000"/>
              </a:lnSpc>
            </a:pPr>
            <a:r>
              <a:rPr lang="tr-TR" sz="1600" smtClean="0"/>
              <a:t>3- Çevre Sorunları, Turgut Gündüz, Bilge Yayıncılık , Ankara, 1994.</a:t>
            </a:r>
          </a:p>
          <a:p>
            <a:pPr eaLnBrk="1" hangingPunct="1">
              <a:lnSpc>
                <a:spcPct val="80000"/>
              </a:lnSpc>
            </a:pPr>
            <a:r>
              <a:rPr lang="tr-TR" sz="1600" smtClean="0"/>
              <a:t>4- Environmental Chemistry, John Wright, Routledge Taylor and Francis Group, New York 2003.</a:t>
            </a:r>
          </a:p>
          <a:p>
            <a:pPr eaLnBrk="1" hangingPunct="1">
              <a:lnSpc>
                <a:spcPct val="80000"/>
              </a:lnSpc>
            </a:pPr>
            <a:r>
              <a:rPr lang="tr-TR" sz="1600" smtClean="0"/>
              <a:t>5- Environmental Chemistry: Asian Lessons, Vladimir N. Bashkin, Kluwer Academic Pblishers, Dordrecht, 2003.</a:t>
            </a:r>
          </a:p>
          <a:p>
            <a:pPr eaLnBrk="1" hangingPunct="1">
              <a:lnSpc>
                <a:spcPct val="80000"/>
              </a:lnSpc>
            </a:pPr>
            <a:r>
              <a:rPr lang="tr-TR" sz="1600" smtClean="0"/>
              <a:t>6- Environmental Chemistry (second edition) Peter O’Neill, Chapman &amp; Hall , London, 1993.</a:t>
            </a:r>
          </a:p>
          <a:p>
            <a:pPr eaLnBrk="1" hangingPunct="1">
              <a:lnSpc>
                <a:spcPct val="80000"/>
              </a:lnSpc>
            </a:pPr>
            <a:r>
              <a:rPr lang="tr-TR" sz="1600" smtClean="0"/>
              <a:t>7- Çevre Kirliliği</a:t>
            </a:r>
          </a:p>
          <a:p>
            <a:pPr eaLnBrk="1" hangingPunct="1">
              <a:lnSpc>
                <a:spcPct val="80000"/>
              </a:lnSpc>
            </a:pPr>
            <a:r>
              <a:rPr lang="tr-TR" sz="1600" smtClean="0"/>
              <a:t>8- </a:t>
            </a:r>
            <a:r>
              <a:rPr lang="tr-TR" sz="1600" smtClean="0">
                <a:hlinkClick r:id="rId2"/>
              </a:rPr>
              <a:t>www.rshm.gov.tr</a:t>
            </a:r>
            <a:endParaRPr lang="tr-TR" sz="1600" smtClean="0"/>
          </a:p>
          <a:p>
            <a:pPr eaLnBrk="1" hangingPunct="1">
              <a:lnSpc>
                <a:spcPct val="80000"/>
              </a:lnSpc>
            </a:pPr>
            <a:r>
              <a:rPr lang="tr-TR" sz="1600" smtClean="0"/>
              <a:t>9- </a:t>
            </a:r>
            <a:r>
              <a:rPr lang="tr-TR" sz="1600" smtClean="0">
                <a:hlinkClick r:id="rId3"/>
              </a:rPr>
              <a:t>www.cevreorman.gov.tr</a:t>
            </a:r>
            <a:endParaRPr lang="tr-TR" sz="1600" smtClean="0"/>
          </a:p>
          <a:p>
            <a:pPr eaLnBrk="1" hangingPunct="1">
              <a:lnSpc>
                <a:spcPct val="80000"/>
              </a:lnSpc>
            </a:pPr>
            <a:r>
              <a:rPr lang="tr-TR" sz="1600" smtClean="0"/>
              <a:t>10- (Molina et al., </a:t>
            </a:r>
            <a:r>
              <a:rPr lang="tr-TR" sz="1600" i="1" smtClean="0"/>
              <a:t>Science</a:t>
            </a:r>
            <a:r>
              <a:rPr lang="tr-TR" sz="1600" smtClean="0"/>
              <a:t>, 1987)</a:t>
            </a:r>
          </a:p>
          <a:p>
            <a:pPr eaLnBrk="1" hangingPunct="1">
              <a:lnSpc>
                <a:spcPct val="80000"/>
              </a:lnSpc>
            </a:pPr>
            <a:r>
              <a:rPr lang="tr-TR" sz="1600" smtClean="0"/>
              <a:t>11- www.aski.gov.tr </a:t>
            </a:r>
          </a:p>
          <a:p>
            <a:pPr eaLnBrk="1" hangingPunct="1">
              <a:lnSpc>
                <a:spcPct val="80000"/>
              </a:lnSpc>
            </a:pPr>
            <a:r>
              <a:rPr lang="tr-TR" sz="1600" smtClean="0"/>
              <a:t>12-Çevre Sorunları, Turgut Gündüz, Bilge Yayıcılık, Ankara, 1994</a:t>
            </a:r>
          </a:p>
          <a:p>
            <a:pPr eaLnBrk="1" hangingPunct="1">
              <a:lnSpc>
                <a:spcPct val="80000"/>
              </a:lnSpc>
            </a:pPr>
            <a:r>
              <a:rPr lang="tr-TR" sz="1600" smtClean="0"/>
              <a:t>13-Çevre Kirliliği ve Kontrolü, Özer Çınar, Nobel Yayın Dağıtım, Ankara, 2008</a:t>
            </a:r>
          </a:p>
          <a:p>
            <a:pPr eaLnBrk="1" hangingPunct="1">
              <a:lnSpc>
                <a:spcPct val="80000"/>
              </a:lnSpc>
            </a:pPr>
            <a:r>
              <a:rPr lang="tr-TR" sz="1600" smtClean="0"/>
              <a:t>14-wikipedia.org/wiki/Nükleer_enerji, 2011</a:t>
            </a:r>
          </a:p>
          <a:p>
            <a:pPr eaLnBrk="1" hangingPunct="1">
              <a:lnSpc>
                <a:spcPct val="80000"/>
              </a:lnSpc>
            </a:pPr>
            <a:endParaRPr lang="tr-TR" sz="16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73075" y="5900738"/>
            <a:ext cx="6813550" cy="701675"/>
          </a:xfrm>
          <a:prstGeom prst="rect">
            <a:avLst/>
          </a:prstGeom>
          <a:noFill/>
          <a:ln w="9525">
            <a:noFill/>
            <a:miter lim="800000"/>
            <a:headEnd/>
            <a:tailEnd/>
          </a:ln>
        </p:spPr>
        <p:txBody>
          <a:bodyPr lIns="91394" tIns="45697" rIns="91394" bIns="45697">
            <a:spAutoFit/>
          </a:bodyPr>
          <a:lstStyle/>
          <a:p>
            <a:pPr algn="ctr" defTabSz="912813" eaLnBrk="0" hangingPunct="0"/>
            <a:r>
              <a:rPr lang="tr-TR" sz="2000">
                <a:latin typeface="Verdana" pitchFamily="34" charset="0"/>
                <a:cs typeface="Arial" charset="0"/>
              </a:rPr>
              <a:t>Yerkürenin ortalama sıcaklığının ve CO</a:t>
            </a:r>
            <a:r>
              <a:rPr lang="tr-TR" sz="2000" b="1">
                <a:latin typeface="Verdana" pitchFamily="34" charset="0"/>
                <a:cs typeface="Arial" charset="0"/>
              </a:rPr>
              <a:t>2</a:t>
            </a:r>
            <a:r>
              <a:rPr lang="tr-TR" sz="2000">
                <a:latin typeface="Verdana" pitchFamily="34" charset="0"/>
                <a:cs typeface="Arial" charset="0"/>
              </a:rPr>
              <a:t> derişiminin zamanla değişimi</a:t>
            </a:r>
          </a:p>
        </p:txBody>
      </p:sp>
      <p:pic>
        <p:nvPicPr>
          <p:cNvPr id="25603" name="Picture 3" descr="Resim10"/>
          <p:cNvPicPr>
            <a:picLocks noChangeAspect="1" noChangeArrowheads="1"/>
          </p:cNvPicPr>
          <p:nvPr/>
        </p:nvPicPr>
        <p:blipFill>
          <a:blip r:embed="rId3" cstate="print"/>
          <a:srcRect/>
          <a:stretch>
            <a:fillRect/>
          </a:stretch>
        </p:blipFill>
        <p:spPr bwMode="auto">
          <a:xfrm>
            <a:off x="196850" y="284163"/>
            <a:ext cx="8712200" cy="557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lIns="91387" tIns="45695" rIns="91387" bIns="45695" anchor="t"/>
          <a:lstStyle/>
          <a:p>
            <a:pPr defTabSz="1014413" eaLnBrk="1" hangingPunct="1"/>
            <a:r>
              <a:rPr lang="tr-TR" sz="1900" smtClean="0">
                <a:cs typeface="Times New Roman" pitchFamily="18" charset="0"/>
              </a:rPr>
              <a:t>Son 50 yılda CO</a:t>
            </a:r>
            <a:r>
              <a:rPr lang="tr-TR" sz="1900" baseline="-25000" smtClean="0">
                <a:cs typeface="Times New Roman" pitchFamily="18" charset="0"/>
              </a:rPr>
              <a:t>2</a:t>
            </a:r>
            <a:r>
              <a:rPr lang="tr-TR" sz="1900" smtClean="0">
                <a:cs typeface="Times New Roman" pitchFamily="18" charset="0"/>
              </a:rPr>
              <a:t> derişimi</a:t>
            </a:r>
            <a:endParaRPr lang="en-US" sz="1900" smtClean="0">
              <a:cs typeface="Times New Roman" pitchFamily="18" charset="0"/>
            </a:endParaRPr>
          </a:p>
        </p:txBody>
      </p:sp>
      <p:pic>
        <p:nvPicPr>
          <p:cNvPr id="26627" name="Picture 3" descr="Resim11"/>
          <p:cNvPicPr>
            <a:picLocks noChangeAspect="1" noChangeArrowheads="1"/>
          </p:cNvPicPr>
          <p:nvPr/>
        </p:nvPicPr>
        <p:blipFill>
          <a:blip r:embed="rId2" cstate="print"/>
          <a:srcRect/>
          <a:stretch>
            <a:fillRect/>
          </a:stretch>
        </p:blipFill>
        <p:spPr bwMode="auto">
          <a:xfrm>
            <a:off x="528638" y="1173163"/>
            <a:ext cx="4818062" cy="4537075"/>
          </a:xfrm>
          <a:prstGeom prst="rect">
            <a:avLst/>
          </a:prstGeom>
          <a:noFill/>
          <a:ln w="9525">
            <a:noFill/>
            <a:miter lim="800000"/>
            <a:headEnd/>
            <a:tailEnd/>
          </a:ln>
        </p:spPr>
      </p:pic>
      <p:pic>
        <p:nvPicPr>
          <p:cNvPr id="26628" name="Picture 4"/>
          <p:cNvPicPr>
            <a:picLocks noGrp="1" noChangeAspect="1" noChangeArrowheads="1"/>
          </p:cNvPicPr>
          <p:nvPr>
            <p:ph idx="4294967295"/>
          </p:nvPr>
        </p:nvPicPr>
        <p:blipFill>
          <a:blip r:embed="rId3" cstate="print"/>
          <a:srcRect/>
          <a:stretch>
            <a:fillRect/>
          </a:stretch>
        </p:blipFill>
        <p:spPr>
          <a:xfrm>
            <a:off x="5568950" y="1173163"/>
            <a:ext cx="3378200" cy="451167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457200" y="274638"/>
            <a:ext cx="3757613" cy="511175"/>
          </a:xfrm>
        </p:spPr>
        <p:txBody>
          <a:bodyPr>
            <a:normAutofit fontScale="90000"/>
          </a:bodyPr>
          <a:lstStyle/>
          <a:p>
            <a:pPr eaLnBrk="1" hangingPunct="1">
              <a:defRPr/>
            </a:pPr>
            <a:r>
              <a:rPr lang="tr-TR" sz="4000" smtClean="0"/>
              <a:t>Azot çevrimi</a:t>
            </a:r>
          </a:p>
        </p:txBody>
      </p:sp>
      <p:pic>
        <p:nvPicPr>
          <p:cNvPr id="27651" name="Picture 2"/>
          <p:cNvPicPr>
            <a:picLocks noChangeAspect="1" noChangeArrowheads="1"/>
          </p:cNvPicPr>
          <p:nvPr/>
        </p:nvPicPr>
        <p:blipFill>
          <a:blip r:embed="rId2" cstate="print"/>
          <a:srcRect/>
          <a:stretch>
            <a:fillRect/>
          </a:stretch>
        </p:blipFill>
        <p:spPr bwMode="auto">
          <a:xfrm>
            <a:off x="571500" y="857250"/>
            <a:ext cx="8072438" cy="4214813"/>
          </a:xfrm>
          <a:prstGeom prst="rect">
            <a:avLst/>
          </a:prstGeom>
          <a:noFill/>
          <a:ln w="9525">
            <a:noFill/>
            <a:miter lim="800000"/>
            <a:headEnd/>
            <a:tailEnd/>
          </a:ln>
        </p:spPr>
      </p:pic>
      <p:sp>
        <p:nvSpPr>
          <p:cNvPr id="27652" name="5 Metin kutusu"/>
          <p:cNvSpPr txBox="1">
            <a:spLocks noChangeArrowheads="1"/>
          </p:cNvSpPr>
          <p:nvPr/>
        </p:nvSpPr>
        <p:spPr bwMode="auto">
          <a:xfrm>
            <a:off x="357188" y="5143500"/>
            <a:ext cx="8786812" cy="1477963"/>
          </a:xfrm>
          <a:prstGeom prst="rect">
            <a:avLst/>
          </a:prstGeom>
          <a:noFill/>
          <a:ln w="9525">
            <a:noFill/>
            <a:miter lim="800000"/>
            <a:headEnd/>
            <a:tailEnd/>
          </a:ln>
        </p:spPr>
        <p:txBody>
          <a:bodyPr>
            <a:spAutoFit/>
          </a:bodyPr>
          <a:lstStyle/>
          <a:p>
            <a:pPr algn="just"/>
            <a:r>
              <a:rPr lang="tr-TR" b="1">
                <a:latin typeface="Calibri" pitchFamily="34" charset="0"/>
                <a:cs typeface="Arial" charset="0"/>
              </a:rPr>
              <a:t>Nitratlar, yağışlarla toprağa girerek bitkiler tarafından kullanılır ve proteinlere dönüşür.</a:t>
            </a:r>
            <a:endParaRPr lang="tr-TR">
              <a:latin typeface="Calibri" pitchFamily="34" charset="0"/>
              <a:cs typeface="Arial" charset="0"/>
            </a:endParaRPr>
          </a:p>
          <a:p>
            <a:pPr algn="just"/>
            <a:r>
              <a:rPr lang="tr-TR" b="1">
                <a:latin typeface="Calibri" pitchFamily="34" charset="0"/>
                <a:cs typeface="Arial" charset="0"/>
              </a:rPr>
              <a:t>Azot besin zinciriyle bitkilerden otçullara, otçullardan da etçillere geçer.</a:t>
            </a:r>
            <a:endParaRPr lang="tr-TR">
              <a:latin typeface="Calibri" pitchFamily="34" charset="0"/>
              <a:cs typeface="Arial" charset="0"/>
            </a:endParaRPr>
          </a:p>
          <a:p>
            <a:pPr algn="just"/>
            <a:r>
              <a:rPr lang="tr-TR" b="1">
                <a:latin typeface="Calibri" pitchFamily="34" charset="0"/>
                <a:cs typeface="Arial" charset="0"/>
              </a:rPr>
              <a:t>Bitki ve hayvanların ölmesi sonucu proteinler çürükçül bakteriler tarafından ayrıştırılır ve amonyak gazı oluşur. Oluşan amonyak nitrifikasyon bakterilerince nitrit ve nitrata dönüştürülür. Oluşan bu tuzlar tekrar bitkiler tarafından protein yapımında kullanılır.</a:t>
            </a:r>
            <a:endParaRPr lang="tr-TR">
              <a:latin typeface="Calibri" pitchFamily="34"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1143000" y="357188"/>
            <a:ext cx="6869113" cy="4572000"/>
          </a:xfrm>
          <a:prstGeom prst="rect">
            <a:avLst/>
          </a:prstGeom>
          <a:noFill/>
          <a:ln w="9525">
            <a:noFill/>
            <a:miter lim="800000"/>
            <a:headEnd/>
            <a:tailEnd/>
          </a:ln>
        </p:spPr>
      </p:pic>
      <p:sp>
        <p:nvSpPr>
          <p:cNvPr id="28675" name="5 Metin kutusu"/>
          <p:cNvSpPr txBox="1">
            <a:spLocks noChangeArrowheads="1"/>
          </p:cNvSpPr>
          <p:nvPr/>
        </p:nvSpPr>
        <p:spPr bwMode="auto">
          <a:xfrm>
            <a:off x="500063" y="4929188"/>
            <a:ext cx="8001000" cy="1477962"/>
          </a:xfrm>
          <a:prstGeom prst="rect">
            <a:avLst/>
          </a:prstGeom>
          <a:noFill/>
          <a:ln w="9525">
            <a:noFill/>
            <a:miter lim="800000"/>
            <a:headEnd/>
            <a:tailEnd/>
          </a:ln>
        </p:spPr>
        <p:txBody>
          <a:bodyPr>
            <a:spAutoFit/>
          </a:bodyPr>
          <a:lstStyle/>
          <a:p>
            <a:pPr algn="just"/>
            <a:r>
              <a:rPr lang="tr-TR" b="1">
                <a:latin typeface="Calibri" pitchFamily="34" charset="0"/>
                <a:cs typeface="Arial" charset="0"/>
              </a:rPr>
              <a:t>Atmosferdeki serbest azot çeşitli şekillerde bağlanarak nitrit ve nitrat tuzlarına dönüştürülmekte ve miktarı azalmaktadır. </a:t>
            </a:r>
            <a:endParaRPr lang="tr-TR">
              <a:latin typeface="Calibri" pitchFamily="34" charset="0"/>
              <a:cs typeface="Arial" charset="0"/>
            </a:endParaRPr>
          </a:p>
          <a:p>
            <a:pPr algn="just"/>
            <a:r>
              <a:rPr lang="tr-TR" b="1">
                <a:latin typeface="Calibri" pitchFamily="34" charset="0"/>
                <a:cs typeface="Arial" charset="0"/>
              </a:rPr>
              <a:t>Azalan serbest azot miktarını tekrar artırmak için nitrit ve nitrat tuzları denitrifikasyon (azot çözücü bakteriler) bakterileri tarafından ayrıştırılarak serbest azot haline dönüştürülür.</a:t>
            </a:r>
            <a:endParaRPr lang="tr-TR">
              <a:latin typeface="Calibri" pitchFamily="34" charset="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idx="4294967295"/>
          </p:nvPr>
        </p:nvSpPr>
        <p:spPr/>
        <p:txBody>
          <a:bodyPr/>
          <a:lstStyle/>
          <a:p>
            <a:pPr eaLnBrk="1" hangingPunct="1"/>
            <a:r>
              <a:rPr lang="tr-TR" smtClean="0"/>
              <a:t>Su çevrimi</a:t>
            </a:r>
          </a:p>
        </p:txBody>
      </p:sp>
      <p:sp>
        <p:nvSpPr>
          <p:cNvPr id="29699" name="2 İçerik Yer Tutucusu"/>
          <p:cNvSpPr>
            <a:spLocks noGrp="1"/>
          </p:cNvSpPr>
          <p:nvPr>
            <p:ph sz="half" idx="4294967295"/>
          </p:nvPr>
        </p:nvSpPr>
        <p:spPr>
          <a:xfrm>
            <a:off x="457200" y="1600200"/>
            <a:ext cx="8329613" cy="3543300"/>
          </a:xfrm>
        </p:spPr>
        <p:txBody>
          <a:bodyPr/>
          <a:lstStyle/>
          <a:p>
            <a:pPr algn="ctr" eaLnBrk="1" hangingPunct="1"/>
            <a:r>
              <a:rPr lang="tr-TR" sz="2800" smtClean="0"/>
              <a:t>Bugün kullandığımız suyun milyonlarca yıldır dünyada bulunduğu ve miktarının çok fazla değişmediği doğrudur. Dünyada su hareket eder formu değişir bitkiler ve hayvanlar tarafından kullanılır fakat gerçekte asla yok olmaz. Buna Hidrolojik </a:t>
            </a:r>
            <a:br>
              <a:rPr lang="tr-TR" sz="2800" smtClean="0"/>
            </a:br>
            <a:r>
              <a:rPr lang="tr-TR" sz="2800" smtClean="0"/>
              <a:t>Döngü (Su Döngüsü) denir</a:t>
            </a:r>
          </a:p>
          <a:p>
            <a:pPr algn="ctr" eaLnBrk="1" hangingPunct="1"/>
            <a:endParaRPr lang="tr-TR" sz="28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idx="4294967295"/>
          </p:nvPr>
        </p:nvSpPr>
        <p:spPr>
          <a:xfrm>
            <a:off x="214313" y="214313"/>
            <a:ext cx="4929187" cy="428625"/>
          </a:xfrm>
        </p:spPr>
        <p:txBody>
          <a:bodyPr/>
          <a:lstStyle/>
          <a:p>
            <a:pPr eaLnBrk="1" hangingPunct="1"/>
            <a:r>
              <a:rPr lang="tr-TR" sz="2000" b="1" smtClean="0"/>
              <a:t>Su döngüsünü oluşturan basamaklar</a:t>
            </a:r>
            <a:endParaRPr lang="tr-TR" sz="2000" smtClean="0"/>
          </a:p>
        </p:txBody>
      </p:sp>
      <p:sp>
        <p:nvSpPr>
          <p:cNvPr id="30723" name="3 İçerik Yer Tutucusu"/>
          <p:cNvSpPr>
            <a:spLocks noGrp="1"/>
          </p:cNvSpPr>
          <p:nvPr>
            <p:ph sz="half" idx="4294967295"/>
          </p:nvPr>
        </p:nvSpPr>
        <p:spPr>
          <a:xfrm>
            <a:off x="5357813" y="571500"/>
            <a:ext cx="3714750" cy="5554663"/>
          </a:xfrm>
        </p:spPr>
        <p:txBody>
          <a:bodyPr/>
          <a:lstStyle/>
          <a:p>
            <a:pPr eaLnBrk="1" hangingPunct="1">
              <a:lnSpc>
                <a:spcPct val="80000"/>
              </a:lnSpc>
            </a:pPr>
            <a:r>
              <a:rPr lang="tr-TR" sz="2000" smtClean="0"/>
              <a:t>1- Yoğunlaşma (kondansasyon) </a:t>
            </a:r>
            <a:br>
              <a:rPr lang="tr-TR" sz="2000" smtClean="0"/>
            </a:br>
            <a:r>
              <a:rPr lang="tr-TR" sz="2000" smtClean="0"/>
              <a:t>2- Yağış (precipitation) </a:t>
            </a:r>
            <a:br>
              <a:rPr lang="tr-TR" sz="2000" smtClean="0"/>
            </a:br>
            <a:r>
              <a:rPr lang="tr-TR" sz="2000" smtClean="0"/>
              <a:t>3- Toprağa geçiş (Infiltration) ve yeraltı sularının oluşumu </a:t>
            </a:r>
            <a:br>
              <a:rPr lang="tr-TR" sz="2000" smtClean="0"/>
            </a:br>
            <a:r>
              <a:rPr lang="tr-TR" sz="2000" smtClean="0"/>
              <a:t>4- Yüzeyel akıntı (Runoff) ve yüzey suları ile yeraltı sularının oluşumu </a:t>
            </a:r>
            <a:br>
              <a:rPr lang="tr-TR" sz="2000" smtClean="0"/>
            </a:br>
            <a:r>
              <a:rPr lang="tr-TR" sz="2000" smtClean="0"/>
              <a:t>5- Buharlaşma (Evapotranspiration) </a:t>
            </a:r>
            <a:br>
              <a:rPr lang="tr-TR" sz="2000" smtClean="0"/>
            </a:br>
            <a:r>
              <a:rPr lang="tr-TR" sz="2000" smtClean="0"/>
              <a:t>Su buharı yoğunlaşarak bulutları oluşturur koşullar uygun olduğunda yağış meydana gelir. Yağış şeklinde yeryüzüne düşen su toprağa sızarak yeraltı sularına veya yüzeyel akıntı olarak okyanuslara denizlere karışır. Yüzey sularının buharlaşmasıyla su atmosfere geri döner.</a:t>
            </a:r>
          </a:p>
        </p:txBody>
      </p:sp>
      <p:pic>
        <p:nvPicPr>
          <p:cNvPr id="30724" name="Picture 2"/>
          <p:cNvPicPr>
            <a:picLocks noGrp="1" noChangeAspect="1" noChangeArrowheads="1"/>
          </p:cNvPicPr>
          <p:nvPr>
            <p:ph sz="half" idx="4294967295"/>
          </p:nvPr>
        </p:nvPicPr>
        <p:blipFill>
          <a:blip r:embed="rId2" cstate="print"/>
          <a:srcRect/>
          <a:stretch>
            <a:fillRect/>
          </a:stretch>
        </p:blipFill>
        <p:spPr>
          <a:xfrm>
            <a:off x="0" y="928688"/>
            <a:ext cx="5643563" cy="4500562"/>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Resim14"/>
          <p:cNvPicPr>
            <a:picLocks noGrp="1" noChangeAspect="1" noChangeArrowheads="1"/>
          </p:cNvPicPr>
          <p:nvPr>
            <p:ph sz="half" idx="4294967295"/>
          </p:nvPr>
        </p:nvPicPr>
        <p:blipFill>
          <a:blip r:embed="rId2" cstate="print"/>
          <a:srcRect/>
          <a:stretch>
            <a:fillRect/>
          </a:stretch>
        </p:blipFill>
        <p:spPr>
          <a:xfrm>
            <a:off x="214313" y="571500"/>
            <a:ext cx="8358187" cy="4357688"/>
          </a:xfrm>
        </p:spPr>
      </p:pic>
      <p:sp>
        <p:nvSpPr>
          <p:cNvPr id="31747" name="6 Metin kutusu"/>
          <p:cNvSpPr txBox="1">
            <a:spLocks noChangeArrowheads="1"/>
          </p:cNvSpPr>
          <p:nvPr/>
        </p:nvSpPr>
        <p:spPr bwMode="auto">
          <a:xfrm>
            <a:off x="500063" y="214313"/>
            <a:ext cx="2143125" cy="369887"/>
          </a:xfrm>
          <a:prstGeom prst="rect">
            <a:avLst/>
          </a:prstGeom>
          <a:noFill/>
          <a:ln w="9525">
            <a:noFill/>
            <a:miter lim="800000"/>
            <a:headEnd/>
            <a:tailEnd/>
          </a:ln>
        </p:spPr>
        <p:txBody>
          <a:bodyPr>
            <a:spAutoFit/>
          </a:bodyPr>
          <a:lstStyle/>
          <a:p>
            <a:r>
              <a:rPr lang="tr-TR">
                <a:latin typeface="Calibri" pitchFamily="34" charset="0"/>
                <a:cs typeface="Arial" charset="0"/>
              </a:rPr>
              <a:t>Oksijen çevrimi</a:t>
            </a:r>
          </a:p>
        </p:txBody>
      </p:sp>
      <p:sp>
        <p:nvSpPr>
          <p:cNvPr id="31748" name="7 Metin kutusu"/>
          <p:cNvSpPr txBox="1">
            <a:spLocks noChangeArrowheads="1"/>
          </p:cNvSpPr>
          <p:nvPr/>
        </p:nvSpPr>
        <p:spPr bwMode="auto">
          <a:xfrm>
            <a:off x="214313" y="5103813"/>
            <a:ext cx="8715375" cy="1754187"/>
          </a:xfrm>
          <a:prstGeom prst="rect">
            <a:avLst/>
          </a:prstGeom>
          <a:noFill/>
          <a:ln w="9525">
            <a:noFill/>
            <a:miter lim="800000"/>
            <a:headEnd/>
            <a:tailEnd/>
          </a:ln>
        </p:spPr>
        <p:txBody>
          <a:bodyPr>
            <a:spAutoFit/>
          </a:bodyPr>
          <a:lstStyle/>
          <a:p>
            <a:r>
              <a:rPr lang="tr-TR" b="1" i="1">
                <a:latin typeface="Calibri" pitchFamily="34" charset="0"/>
                <a:cs typeface="Arial" charset="0"/>
              </a:rPr>
              <a:t>Bu çevrimin karbon çevrimi ile sıkı ilişkisi vardır. Atmosferdeki mevcut oksijen, ekosistemlerin tüm bölümlerini aktif olarak etkiler. Bugün primer üretici olarak adlandırdığımız bitkiler tarafından üretilir. Oksijen kantitatif olarak canlı maddenin başlıca bileşimini oluştururlar. Dokudaki su göz önüne alınırsa insan vücudu %62,8 oksijen ve %19,4 karbon içerir. Biyosfer ölçeğinde bunu düşünürsek, hidrojen ve karbonun önünde oksijen birinci sırayı alır.</a:t>
            </a:r>
            <a:endParaRPr lang="tr-TR">
              <a:latin typeface="Calibri" pitchFamily="34"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p:txBody>
          <a:bodyPr/>
          <a:lstStyle/>
          <a:p>
            <a:pPr eaLnBrk="1" hangingPunct="1"/>
            <a:r>
              <a:rPr lang="tr-TR" smtClean="0"/>
              <a:t>ÇEVRE, ÇEVRE KİRLİLİĞİ </a:t>
            </a:r>
            <a:br>
              <a:rPr lang="tr-TR" smtClean="0"/>
            </a:br>
            <a:r>
              <a:rPr lang="tr-TR" smtClean="0"/>
              <a:t>ve MADDE DÖNGÜLERİ</a:t>
            </a:r>
          </a:p>
        </p:txBody>
      </p:sp>
      <p:sp>
        <p:nvSpPr>
          <p:cNvPr id="5123" name="Rectangle 5"/>
          <p:cNvSpPr>
            <a:spLocks noGrp="1" noChangeArrowheads="1"/>
          </p:cNvSpPr>
          <p:nvPr>
            <p:ph type="subTitle" idx="1"/>
          </p:nvPr>
        </p:nvSpPr>
        <p:spPr/>
        <p:txBody>
          <a:bodyPr/>
          <a:lstStyle/>
          <a:p>
            <a:pPr eaLnBrk="1" hangingPunct="1"/>
            <a:r>
              <a:rPr lang="tr-TR" smtClean="0"/>
              <a:t>(I. Bölüm)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Resim14"/>
          <p:cNvPicPr>
            <a:picLocks noGrp="1" noChangeAspect="1" noChangeArrowheads="1"/>
          </p:cNvPicPr>
          <p:nvPr>
            <p:ph sz="half" idx="4294967295"/>
          </p:nvPr>
        </p:nvPicPr>
        <p:blipFill>
          <a:blip r:embed="rId2" cstate="print"/>
          <a:srcRect/>
          <a:stretch>
            <a:fillRect/>
          </a:stretch>
        </p:blipFill>
        <p:spPr>
          <a:xfrm>
            <a:off x="214313" y="571500"/>
            <a:ext cx="8358187" cy="4357688"/>
          </a:xfrm>
        </p:spPr>
      </p:pic>
      <p:sp>
        <p:nvSpPr>
          <p:cNvPr id="32771" name="6 Metin kutusu"/>
          <p:cNvSpPr txBox="1">
            <a:spLocks noChangeArrowheads="1"/>
          </p:cNvSpPr>
          <p:nvPr/>
        </p:nvSpPr>
        <p:spPr bwMode="auto">
          <a:xfrm>
            <a:off x="500063" y="214313"/>
            <a:ext cx="2143125" cy="369887"/>
          </a:xfrm>
          <a:prstGeom prst="rect">
            <a:avLst/>
          </a:prstGeom>
          <a:noFill/>
          <a:ln w="9525">
            <a:noFill/>
            <a:miter lim="800000"/>
            <a:headEnd/>
            <a:tailEnd/>
          </a:ln>
        </p:spPr>
        <p:txBody>
          <a:bodyPr>
            <a:spAutoFit/>
          </a:bodyPr>
          <a:lstStyle/>
          <a:p>
            <a:r>
              <a:rPr lang="tr-TR">
                <a:latin typeface="Calibri" pitchFamily="34" charset="0"/>
                <a:cs typeface="Arial" charset="0"/>
              </a:rPr>
              <a:t>Oksijen çevrimi</a:t>
            </a:r>
          </a:p>
        </p:txBody>
      </p:sp>
      <p:sp>
        <p:nvSpPr>
          <p:cNvPr id="32772" name="7 Metin kutusu"/>
          <p:cNvSpPr txBox="1">
            <a:spLocks noChangeArrowheads="1"/>
          </p:cNvSpPr>
          <p:nvPr/>
        </p:nvSpPr>
        <p:spPr bwMode="auto">
          <a:xfrm>
            <a:off x="214313" y="5103813"/>
            <a:ext cx="8715375" cy="1754187"/>
          </a:xfrm>
          <a:prstGeom prst="rect">
            <a:avLst/>
          </a:prstGeom>
          <a:noFill/>
          <a:ln w="9525">
            <a:noFill/>
            <a:miter lim="800000"/>
            <a:headEnd/>
            <a:tailEnd/>
          </a:ln>
        </p:spPr>
        <p:txBody>
          <a:bodyPr>
            <a:spAutoFit/>
          </a:bodyPr>
          <a:lstStyle/>
          <a:p>
            <a:r>
              <a:rPr lang="tr-TR" b="1" i="1">
                <a:latin typeface="Calibri" pitchFamily="34" charset="0"/>
                <a:cs typeface="Arial" charset="0"/>
              </a:rPr>
              <a:t>Oksijen çevrimi çok karışıktır, çünkü çok sayıda uygun kimyasal yolların bileşimi sonucu ve çeşitli şekiller altında oluşur. Oksijen çevrimi litosfer ve atmosfer arasında veya hidrosferle çeşitli çevreler arasında gerçekleşir.</a:t>
            </a:r>
            <a:br>
              <a:rPr lang="tr-TR" b="1" i="1">
                <a:latin typeface="Calibri" pitchFamily="34" charset="0"/>
                <a:cs typeface="Arial" charset="0"/>
              </a:rPr>
            </a:br>
            <a:r>
              <a:rPr lang="tr-TR" b="1" i="1">
                <a:latin typeface="Calibri" pitchFamily="34" charset="0"/>
                <a:cs typeface="Arial" charset="0"/>
              </a:rPr>
              <a:t>Atmosfer oksijeninin kökeni biyojendir. ilk zamanlarda karasal ilkel atmosferde oksijen çok azdı. Oksijen daha sonra ototrof organizmalar tarafından gerçekleşmiştir.</a:t>
            </a:r>
            <a:br>
              <a:rPr lang="tr-TR" b="1" i="1">
                <a:latin typeface="Calibri" pitchFamily="34" charset="0"/>
                <a:cs typeface="Arial" charset="0"/>
              </a:rPr>
            </a:br>
            <a:endParaRPr lang="tr-TR">
              <a:latin typeface="Calibri" pitchFamily="34"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493838" y="6291263"/>
            <a:ext cx="6432550" cy="349250"/>
          </a:xfrm>
          <a:prstGeom prst="rect">
            <a:avLst/>
          </a:prstGeom>
          <a:noFill/>
          <a:ln w="9525">
            <a:noFill/>
            <a:miter lim="800000"/>
            <a:headEnd/>
            <a:tailEnd/>
          </a:ln>
        </p:spPr>
        <p:txBody>
          <a:bodyPr wrap="none" lIns="72390" tIns="36194" rIns="72390" bIns="36194" anchor="ctr">
            <a:spAutoFit/>
          </a:bodyPr>
          <a:lstStyle/>
          <a:p>
            <a:pPr algn="just"/>
            <a:r>
              <a:rPr lang="tr-TR" i="1">
                <a:latin typeface="Calibri" pitchFamily="34" charset="0"/>
                <a:cs typeface="Arial" charset="0"/>
              </a:rPr>
              <a:t>Şekil : Atmosfer, biyosfer, hidrosfer, litosfer arasında oksijen çevrimi</a:t>
            </a:r>
            <a:r>
              <a:rPr lang="tr-TR">
                <a:latin typeface="Calibri" pitchFamily="34" charset="0"/>
                <a:cs typeface="Arial" charset="0"/>
              </a:rPr>
              <a:t> </a:t>
            </a:r>
          </a:p>
        </p:txBody>
      </p:sp>
      <p:pic>
        <p:nvPicPr>
          <p:cNvPr id="33795" name="Picture 3" descr="Resim14"/>
          <p:cNvPicPr>
            <a:picLocks noChangeAspect="1" noChangeArrowheads="1"/>
          </p:cNvPicPr>
          <p:nvPr/>
        </p:nvPicPr>
        <p:blipFill>
          <a:blip r:embed="rId2" cstate="print"/>
          <a:srcRect/>
          <a:stretch>
            <a:fillRect/>
          </a:stretch>
        </p:blipFill>
        <p:spPr bwMode="auto">
          <a:xfrm>
            <a:off x="1081088" y="614363"/>
            <a:ext cx="6981825" cy="5630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idx="4294967295"/>
          </p:nvPr>
        </p:nvSpPr>
        <p:spPr/>
        <p:txBody>
          <a:bodyPr/>
          <a:lstStyle/>
          <a:p>
            <a:pPr eaLnBrk="1" hangingPunct="1"/>
            <a:r>
              <a:rPr lang="tr-TR" smtClean="0"/>
              <a:t>Kükürt Döngüsü</a:t>
            </a:r>
          </a:p>
        </p:txBody>
      </p:sp>
      <p:sp>
        <p:nvSpPr>
          <p:cNvPr id="3" name="2 İçerik Yer Tutucusu"/>
          <p:cNvSpPr>
            <a:spLocks noGrp="1"/>
          </p:cNvSpPr>
          <p:nvPr>
            <p:ph idx="4294967295"/>
          </p:nvPr>
        </p:nvSpPr>
        <p:spPr/>
        <p:txBody>
          <a:bodyPr>
            <a:normAutofit lnSpcReduction="10000"/>
          </a:bodyPr>
          <a:lstStyle/>
          <a:p>
            <a:pPr eaLnBrk="1" hangingPunct="1">
              <a:lnSpc>
                <a:spcPct val="80000"/>
              </a:lnSpc>
              <a:defRPr/>
            </a:pPr>
            <a:r>
              <a:rPr lang="tr-TR" sz="2200" smtClean="0"/>
              <a:t>Kükürt yaşam için gerekli kimyasal maddelerden biridir. Tüm canlılarda bulunan bazı amino asitlerin yapısında bulunur. Taşkürede bol miktarda bulunduğundan genellikle sınırlayıcı maddelerden biri sayılamaz. Bu nedenle önemi daha çok hava kirliliği açısındandır.</a:t>
            </a:r>
            <a:br>
              <a:rPr lang="tr-TR" sz="2200" smtClean="0"/>
            </a:br>
            <a:r>
              <a:rPr lang="tr-TR" sz="2200" smtClean="0"/>
              <a:t>Kükürdün başlıca doğal kaynakları yanardağlar ve bataklıklardan çıkan hidrojen sülfit gazı (H2S) ve kayalardaki demir sülfit (FeS) gibi kükürtlü bileşiklerdir. Bu bileşikler jeolojik aşınma sonucu taşkürenin yüzeyine çıkarlar : denizlerde sedimanter kayaların oluşması ile taşküreye geri dönerler. Taşkürenin yüzeyine çıkan kükürtlü bileşiklerdeki kükürt, havadaki oksijenle reaksiyona girerek kükürt dioksit (SO2), kükürt trioksit (SO3) ve sonunda su buharı ile temas edince sülfirik asit (H2SO4) şeklini alır. Havadaki kükürt genellikle bu biçimiyle, yani sülfirik asit olarak yağmurlarla toprağa döner ve çevrime girer. (Şekil –1 Kükürt Döngüsü)</a:t>
            </a:r>
            <a:br>
              <a:rPr lang="tr-TR" sz="2200" smtClean="0"/>
            </a:br>
            <a:endParaRPr lang="tr-TR" sz="22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233363" y="357188"/>
            <a:ext cx="8482012" cy="600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371475" y="357188"/>
            <a:ext cx="8401050" cy="614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685800" y="2286000"/>
            <a:ext cx="8001000" cy="1798638"/>
          </a:xfrm>
          <a:prstGeom prst="rect">
            <a:avLst/>
          </a:prstGeom>
          <a:noFill/>
          <a:ln w="9525">
            <a:noFill/>
            <a:miter lim="800000"/>
            <a:headEnd/>
            <a:tailEnd/>
          </a:ln>
        </p:spPr>
        <p:txBody>
          <a:bodyPr>
            <a:spAutoFit/>
          </a:bodyPr>
          <a:lstStyle/>
          <a:p>
            <a:pPr algn="ctr">
              <a:spcBef>
                <a:spcPct val="50000"/>
              </a:spcBef>
            </a:pPr>
            <a:r>
              <a:rPr lang="tr-TR" sz="3200"/>
              <a:t>ATMOSFER, ATMOSFER KİRLENMESİ ve OZON TABAKASI</a:t>
            </a:r>
          </a:p>
          <a:p>
            <a:pPr algn="ctr">
              <a:spcBef>
                <a:spcPct val="50000"/>
              </a:spcBef>
            </a:pPr>
            <a:r>
              <a:rPr lang="tr-TR" sz="3200"/>
              <a:t>(II. Bölüm)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28625" y="0"/>
            <a:ext cx="8228013" cy="642938"/>
          </a:xfrm>
        </p:spPr>
        <p:txBody>
          <a:bodyPr/>
          <a:lstStyle/>
          <a:p>
            <a:pPr eaLnBrk="1" hangingPunct="1"/>
            <a:r>
              <a:rPr lang="tr-TR" sz="3200" smtClean="0"/>
              <a:t>Atmosfer</a:t>
            </a:r>
          </a:p>
        </p:txBody>
      </p:sp>
      <p:sp>
        <p:nvSpPr>
          <p:cNvPr id="38915" name="Rectangle 3"/>
          <p:cNvSpPr>
            <a:spLocks noGrp="1" noChangeArrowheads="1"/>
          </p:cNvSpPr>
          <p:nvPr>
            <p:ph type="body" sz="half" idx="4294967295"/>
          </p:nvPr>
        </p:nvSpPr>
        <p:spPr>
          <a:xfrm>
            <a:off x="0" y="857250"/>
            <a:ext cx="8218488" cy="5143500"/>
          </a:xfrm>
        </p:spPr>
        <p:txBody>
          <a:bodyPr/>
          <a:lstStyle/>
          <a:p>
            <a:pPr algn="just" eaLnBrk="1" hangingPunct="1">
              <a:lnSpc>
                <a:spcPct val="80000"/>
              </a:lnSpc>
            </a:pPr>
            <a:r>
              <a:rPr lang="tr-TR" sz="2400" smtClean="0"/>
              <a:t>Atmosfer yeryüzündeki canlı hayatı sürdürmeye yarayan ve yeryüzünü dış uzaydan gelebilecek tehlikelere karşı koruyan bir battaniye olarak tanımlanabilir. Bitkilerin fotosentezi için karbondioksit diğer canlıların solunumu için gerekli oksijenin kaynağıdır. Ayrıca hayat zincirindeki önemli elementlerden biri olan azotun da kaynağıdır. Güneş enerjisiyle buharlaşan suyun atmosferde yoğunlaşmasıyla su çevrimine de katkıda bulunur. </a:t>
            </a:r>
          </a:p>
          <a:p>
            <a:pPr algn="just" eaLnBrk="1" hangingPunct="1">
              <a:lnSpc>
                <a:spcPct val="80000"/>
              </a:lnSpc>
            </a:pPr>
            <a:r>
              <a:rPr lang="tr-TR" sz="2400" smtClean="0"/>
              <a:t>Atmosfer olmadan yeryüzünün sıcaklığının -18°C olabileceği hesaplanmaktadır.  Yeryüzünün ortalama sıcaklığı 15 °C dir.  Güneş ışınlarının yaklaşık %50 si yeryüzüne ulaşır, geriye kalan %20si  ozon, CO</a:t>
            </a:r>
            <a:r>
              <a:rPr lang="tr-TR" sz="2400" baseline="-25000" smtClean="0"/>
              <a:t>2</a:t>
            </a:r>
            <a:r>
              <a:rPr lang="tr-TR" sz="2400" smtClean="0"/>
              <a:t> gibi gazlar tarafından absorplanır, %30’u bulutlar, kar, çöl kumları gibi yansıtıcı maddeler tarafından uzaya geri yansıtılır. Yeryüzünün sıcaklığının aynı kalabilmesi absorplanan ışık ve yansıyan ışık oranının korunmasına bağlıdır. </a:t>
            </a:r>
          </a:p>
          <a:p>
            <a:pPr algn="just" eaLnBrk="1" hangingPunct="1">
              <a:lnSpc>
                <a:spcPct val="80000"/>
              </a:lnSpc>
            </a:pPr>
            <a:endParaRPr lang="tr-TR" sz="24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Metin Yer Tutucusu"/>
          <p:cNvSpPr>
            <a:spLocks noGrp="1"/>
          </p:cNvSpPr>
          <p:nvPr>
            <p:ph type="body" sz="half" idx="4294967295"/>
          </p:nvPr>
        </p:nvSpPr>
        <p:spPr>
          <a:xfrm>
            <a:off x="457200" y="357188"/>
            <a:ext cx="7543800" cy="5773737"/>
          </a:xfrm>
        </p:spPr>
        <p:txBody>
          <a:bodyPr/>
          <a:lstStyle/>
          <a:p>
            <a:pPr algn="just" eaLnBrk="1" hangingPunct="1">
              <a:lnSpc>
                <a:spcPct val="80000"/>
              </a:lnSpc>
            </a:pPr>
            <a:r>
              <a:rPr lang="tr-TR" sz="2400" smtClean="0"/>
              <a:t>Atmosfer; insanoğlunun hayatını kısaltan ve kendi karekteristik özelliklerini değiştiren SO</a:t>
            </a:r>
            <a:r>
              <a:rPr lang="tr-TR" sz="2400" baseline="-25000" smtClean="0"/>
              <a:t>2</a:t>
            </a:r>
            <a:r>
              <a:rPr lang="tr-TR" sz="2400" smtClean="0"/>
              <a:t> den soğutucu Freon gazlarına kadar çeşitli türlerdeki kirleticilerin tehdidi altındadır.</a:t>
            </a:r>
          </a:p>
          <a:p>
            <a:pPr algn="just" eaLnBrk="1" hangingPunct="1">
              <a:lnSpc>
                <a:spcPct val="80000"/>
              </a:lnSpc>
            </a:pPr>
            <a:r>
              <a:rPr lang="tr-TR" sz="2400" smtClean="0"/>
              <a:t>Atmosfer hayatı koruyucu bir işlev üstlenir. Dış uzaydan gelen kozmik ışınları absorplar ve onların etkilerine karşı organizmaları korur, güneşin elektromanyetik ışınlarını absorplar, sadece 300nm ile 2500 nm arasındaki ışınların yeryüzüne ulaşmasına izin verir. 300 nm nin altındaki yaşayan organizmalara zararlı güneş ışınları absorplayarak yeryüzüne ulaştırmaz.</a:t>
            </a:r>
          </a:p>
          <a:p>
            <a:pPr algn="just" eaLnBrk="1" hangingPunct="1">
              <a:lnSpc>
                <a:spcPct val="80000"/>
              </a:lnSpc>
            </a:pPr>
            <a:r>
              <a:rPr lang="tr-TR" sz="2400" smtClean="0"/>
              <a:t>Atmosfer bilimi atmosferde hava kütlesinin taşınması, atmosferik ısı dengesi, atmosferin kimyasal bileşimi ve tepkimeleri ile ilgilenir. </a:t>
            </a:r>
          </a:p>
          <a:p>
            <a:pPr algn="just" eaLnBrk="1" hangingPunct="1">
              <a:lnSpc>
                <a:spcPct val="80000"/>
              </a:lnSpc>
            </a:pPr>
            <a:r>
              <a:rPr lang="tr-TR" sz="2400" smtClean="0"/>
              <a:t>Atmosferin yoğunluğu yerden yükseldikçe yerçekimi ve gaz kanunları nedeniyle azalır. Atmosferi kaplayan gazların %99 u yeryüzünden yaklaşık 30 km yükseklikteki bölgede bulunur.</a:t>
            </a:r>
          </a:p>
          <a:p>
            <a:pPr eaLnBrk="1" hangingPunct="1"/>
            <a:endParaRPr lang="tr-TR" sz="20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idx="4294967295"/>
          </p:nvPr>
        </p:nvSpPr>
        <p:spPr>
          <a:xfrm>
            <a:off x="500063" y="214313"/>
            <a:ext cx="8291512" cy="606425"/>
          </a:xfrm>
        </p:spPr>
        <p:txBody>
          <a:bodyPr/>
          <a:lstStyle/>
          <a:p>
            <a:pPr eaLnBrk="1" hangingPunct="1"/>
            <a:r>
              <a:rPr lang="tr-TR" sz="2400" smtClean="0"/>
              <a:t> Atmosferin Ana bölgeleri</a:t>
            </a:r>
          </a:p>
        </p:txBody>
      </p:sp>
      <p:pic>
        <p:nvPicPr>
          <p:cNvPr id="40963" name="Picture 10" descr="Resim1"/>
          <p:cNvPicPr>
            <a:picLocks noChangeAspect="1" noChangeArrowheads="1"/>
          </p:cNvPicPr>
          <p:nvPr/>
        </p:nvPicPr>
        <p:blipFill>
          <a:blip r:embed="rId2" cstate="print"/>
          <a:srcRect/>
          <a:stretch>
            <a:fillRect/>
          </a:stretch>
        </p:blipFill>
        <p:spPr bwMode="auto">
          <a:xfrm>
            <a:off x="357188" y="1071563"/>
            <a:ext cx="8275637" cy="5286375"/>
          </a:xfrm>
          <a:prstGeom prst="rect">
            <a:avLst/>
          </a:prstGeom>
          <a:noFill/>
          <a:ln w="9525">
            <a:noFill/>
            <a:miter lim="800000"/>
            <a:headEnd/>
            <a:tailEnd/>
          </a:ln>
        </p:spPr>
      </p:pic>
      <p:sp>
        <p:nvSpPr>
          <p:cNvPr id="40964" name="Text Box 15"/>
          <p:cNvSpPr txBox="1">
            <a:spLocks noChangeArrowheads="1"/>
          </p:cNvSpPr>
          <p:nvPr/>
        </p:nvSpPr>
        <p:spPr bwMode="auto">
          <a:xfrm>
            <a:off x="361950" y="3962400"/>
            <a:ext cx="3546475" cy="350838"/>
          </a:xfrm>
          <a:prstGeom prst="rect">
            <a:avLst/>
          </a:prstGeom>
          <a:noFill/>
          <a:ln w="9525">
            <a:noFill/>
            <a:miter lim="800000"/>
            <a:headEnd/>
            <a:tailEnd/>
          </a:ln>
        </p:spPr>
        <p:txBody>
          <a:bodyPr lIns="72402" tIns="36201" rIns="72402" bIns="36201">
            <a:spAutoFit/>
          </a:bodyPr>
          <a:lstStyle/>
          <a:p>
            <a:pPr defTabSz="912813"/>
            <a:r>
              <a:rPr lang="tr-TR">
                <a:latin typeface="Calibri" pitchFamily="34" charset="0"/>
                <a:cs typeface="Arial" charset="0"/>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pPr eaLnBrk="1" hangingPunct="1"/>
            <a:r>
              <a:rPr lang="tr-TR" sz="3200" u="sng" smtClean="0"/>
              <a:t>HAVA NEDİR??? </a:t>
            </a:r>
            <a:endParaRPr lang="tr-TR" sz="3200" smtClean="0"/>
          </a:p>
        </p:txBody>
      </p:sp>
      <p:sp>
        <p:nvSpPr>
          <p:cNvPr id="41987" name="Rectangle 3"/>
          <p:cNvSpPr>
            <a:spLocks noGrp="1" noChangeArrowheads="1"/>
          </p:cNvSpPr>
          <p:nvPr>
            <p:ph type="body" idx="4294967295"/>
          </p:nvPr>
        </p:nvSpPr>
        <p:spPr>
          <a:xfrm>
            <a:off x="457200" y="1266825"/>
            <a:ext cx="8229600" cy="4864100"/>
          </a:xfrm>
        </p:spPr>
        <p:txBody>
          <a:bodyPr/>
          <a:lstStyle/>
          <a:p>
            <a:pPr eaLnBrk="1" hangingPunct="1">
              <a:lnSpc>
                <a:spcPct val="80000"/>
              </a:lnSpc>
            </a:pPr>
            <a:r>
              <a:rPr lang="tr-TR" sz="2400" smtClean="0"/>
              <a:t>Hava yeryüzünden itibaren 10 km yukarıya kadar ki bölgede bulunur. Hava hacimce % 0,1 ile 5 arasında su içerir. Havdaki nem ve yağışların oluşması içerdiği su oranı ile ilgilidir.</a:t>
            </a:r>
          </a:p>
          <a:p>
            <a:pPr eaLnBrk="1" hangingPunct="1">
              <a:lnSpc>
                <a:spcPct val="80000"/>
              </a:lnSpc>
              <a:buFontTx/>
              <a:buNone/>
            </a:pPr>
            <a:endParaRPr lang="tr-TR" sz="2400" u="sng" smtClean="0"/>
          </a:p>
          <a:p>
            <a:pPr eaLnBrk="1" hangingPunct="1">
              <a:lnSpc>
                <a:spcPct val="80000"/>
              </a:lnSpc>
            </a:pPr>
            <a:r>
              <a:rPr lang="tr-TR" sz="2400" u="sng" smtClean="0"/>
              <a:t>- Kuru havanın bileşenleri % hacim ;</a:t>
            </a:r>
          </a:p>
          <a:p>
            <a:pPr eaLnBrk="1" hangingPunct="1">
              <a:lnSpc>
                <a:spcPct val="80000"/>
              </a:lnSpc>
            </a:pPr>
            <a:r>
              <a:rPr lang="tr-TR" sz="2400" u="sng" smtClean="0"/>
              <a:t>ana bileşenler</a:t>
            </a:r>
            <a:endParaRPr lang="tr-TR" sz="2400" smtClean="0"/>
          </a:p>
          <a:p>
            <a:pPr eaLnBrk="1" hangingPunct="1">
              <a:lnSpc>
                <a:spcPct val="80000"/>
              </a:lnSpc>
              <a:buFontTx/>
              <a:buNone/>
            </a:pPr>
            <a:r>
              <a:rPr lang="tr-TR" sz="2400" smtClean="0"/>
              <a:t>N</a:t>
            </a:r>
            <a:r>
              <a:rPr lang="tr-TR" sz="2400" baseline="-25000" smtClean="0"/>
              <a:t>2 </a:t>
            </a:r>
            <a:r>
              <a:rPr lang="tr-TR" sz="2400" smtClean="0"/>
              <a:t>: % 78,08		O</a:t>
            </a:r>
            <a:r>
              <a:rPr lang="tr-TR" sz="2400" baseline="-25000" smtClean="0"/>
              <a:t>2</a:t>
            </a:r>
            <a:r>
              <a:rPr lang="tr-TR" sz="2400" smtClean="0"/>
              <a:t> : % 20,95</a:t>
            </a:r>
            <a:endParaRPr lang="tr-TR" sz="2400" u="sng" smtClean="0"/>
          </a:p>
          <a:p>
            <a:pPr eaLnBrk="1" hangingPunct="1">
              <a:lnSpc>
                <a:spcPct val="80000"/>
              </a:lnSpc>
            </a:pPr>
            <a:r>
              <a:rPr lang="tr-TR" sz="2400" u="sng" smtClean="0"/>
              <a:t>- İkincil bileşenler ;</a:t>
            </a:r>
            <a:endParaRPr lang="tr-TR" sz="2400" smtClean="0"/>
          </a:p>
          <a:p>
            <a:pPr eaLnBrk="1" hangingPunct="1">
              <a:lnSpc>
                <a:spcPct val="80000"/>
              </a:lnSpc>
              <a:buFontTx/>
              <a:buNone/>
            </a:pPr>
            <a:r>
              <a:rPr lang="tr-TR" sz="2400" smtClean="0"/>
              <a:t>Ar : % 0,934		CO</a:t>
            </a:r>
            <a:r>
              <a:rPr lang="tr-TR" sz="2400" baseline="-25000" smtClean="0"/>
              <a:t>2</a:t>
            </a:r>
            <a:r>
              <a:rPr lang="tr-TR" sz="2400" smtClean="0"/>
              <a:t> : % 0,035</a:t>
            </a:r>
            <a:endParaRPr lang="tr-TR" sz="2400" u="sng" smtClean="0"/>
          </a:p>
          <a:p>
            <a:pPr eaLnBrk="1" hangingPunct="1">
              <a:lnSpc>
                <a:spcPct val="80000"/>
              </a:lnSpc>
            </a:pPr>
            <a:r>
              <a:rPr lang="tr-TR" sz="2400" u="sng" smtClean="0"/>
              <a:t>- Asal Gazlar ;</a:t>
            </a:r>
            <a:endParaRPr lang="tr-TR" sz="2400" smtClean="0"/>
          </a:p>
          <a:p>
            <a:pPr eaLnBrk="1" hangingPunct="1">
              <a:lnSpc>
                <a:spcPct val="80000"/>
              </a:lnSpc>
              <a:buFontTx/>
              <a:buNone/>
            </a:pPr>
            <a:r>
              <a:rPr lang="tr-TR" sz="2400" smtClean="0"/>
              <a:t>Ne : % 1,818 x 10</a:t>
            </a:r>
            <a:r>
              <a:rPr lang="tr-TR" sz="2400" baseline="30000" smtClean="0"/>
              <a:t>-3</a:t>
            </a:r>
            <a:r>
              <a:rPr lang="tr-TR" sz="2400" smtClean="0"/>
              <a:t>                       Xe : % 8,7 x 10</a:t>
            </a:r>
            <a:r>
              <a:rPr lang="tr-TR" sz="2400" baseline="30000" smtClean="0"/>
              <a:t>-6</a:t>
            </a:r>
          </a:p>
          <a:p>
            <a:pPr eaLnBrk="1" hangingPunct="1">
              <a:lnSpc>
                <a:spcPct val="80000"/>
              </a:lnSpc>
              <a:buFontTx/>
              <a:buNone/>
            </a:pPr>
            <a:r>
              <a:rPr lang="tr-TR" sz="2400" smtClean="0"/>
              <a:t>Kr: % 1,14 x 10</a:t>
            </a:r>
            <a:r>
              <a:rPr lang="tr-TR" sz="2400" baseline="30000" smtClean="0"/>
              <a:t>-4</a:t>
            </a:r>
            <a:r>
              <a:rPr lang="tr-TR" sz="2400" smtClean="0"/>
              <a:t>                             He : % 5,24 x 10</a:t>
            </a:r>
            <a:r>
              <a:rPr lang="tr-TR" sz="2400" baseline="30000" smtClean="0"/>
              <a:t>-4</a:t>
            </a:r>
            <a:r>
              <a:rPr lang="tr-TR" sz="240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Alt Başlık"/>
          <p:cNvSpPr>
            <a:spLocks noGrp="1"/>
          </p:cNvSpPr>
          <p:nvPr>
            <p:ph type="subTitle" idx="4294967295"/>
          </p:nvPr>
        </p:nvSpPr>
        <p:spPr>
          <a:xfrm>
            <a:off x="428625" y="285750"/>
            <a:ext cx="8358188" cy="6357938"/>
          </a:xfrm>
        </p:spPr>
        <p:txBody>
          <a:bodyPr/>
          <a:lstStyle/>
          <a:p>
            <a:pPr marL="0" indent="0" algn="ctr" eaLnBrk="1" hangingPunct="1">
              <a:lnSpc>
                <a:spcPct val="80000"/>
              </a:lnSpc>
              <a:buFontTx/>
              <a:buNone/>
              <a:tabLst>
                <a:tab pos="1797050" algn="l"/>
              </a:tabLst>
            </a:pPr>
            <a:r>
              <a:rPr lang="tr-TR" sz="2500" b="1" smtClean="0"/>
              <a:t>ÇEVRE NEDİR?</a:t>
            </a:r>
          </a:p>
          <a:p>
            <a:pPr marL="0" indent="0" algn="just" eaLnBrk="1" hangingPunct="1">
              <a:lnSpc>
                <a:spcPct val="80000"/>
              </a:lnSpc>
              <a:buFontTx/>
              <a:buNone/>
              <a:tabLst>
                <a:tab pos="1797050" algn="l"/>
              </a:tabLst>
            </a:pPr>
            <a:endParaRPr lang="tr-TR" sz="2500" b="1" smtClean="0"/>
          </a:p>
          <a:p>
            <a:pPr marL="0" indent="0" algn="just" eaLnBrk="1" hangingPunct="1">
              <a:lnSpc>
                <a:spcPct val="80000"/>
              </a:lnSpc>
              <a:buFontTx/>
              <a:buNone/>
              <a:tabLst>
                <a:tab pos="1797050" algn="l"/>
              </a:tabLst>
            </a:pPr>
            <a:r>
              <a:rPr lang="tr-TR" sz="2500" b="1" smtClean="0"/>
              <a:t> </a:t>
            </a:r>
            <a:r>
              <a:rPr lang="tr-TR" sz="2400" b="1" smtClean="0"/>
              <a:t>i</a:t>
            </a:r>
            <a:r>
              <a:rPr lang="tr-TR" sz="2400" smtClean="0"/>
              <a:t>nsanların ve diğer canlıların yaşamları boyunca ilişkilerini sürdürdükleri ve karşılıklı olarak etkileşim içinde bulundukları fiziki, biyolojik, sosyal, ekonomik ve kültürel ortamdır. </a:t>
            </a:r>
          </a:p>
          <a:p>
            <a:pPr marL="0" indent="0" algn="just" eaLnBrk="1" hangingPunct="1">
              <a:lnSpc>
                <a:spcPct val="80000"/>
              </a:lnSpc>
              <a:buFontTx/>
              <a:buNone/>
              <a:tabLst>
                <a:tab pos="1797050" algn="l"/>
              </a:tabLst>
            </a:pPr>
            <a:r>
              <a:rPr lang="tr-TR" sz="2400" smtClean="0"/>
              <a:t/>
            </a:r>
            <a:br>
              <a:rPr lang="tr-TR" sz="2400" smtClean="0"/>
            </a:br>
            <a:r>
              <a:rPr lang="tr-TR" sz="2400" smtClean="0"/>
              <a:t>Hava, su ve toprak çevrenin </a:t>
            </a:r>
            <a:r>
              <a:rPr lang="tr-TR" sz="2400" b="1" smtClean="0"/>
              <a:t>fiziksel unsurlarını</a:t>
            </a:r>
            <a:r>
              <a:rPr lang="tr-TR" sz="2400" smtClean="0"/>
              <a:t>, insan, hayvan ve diğer mikroorganizmalar ise </a:t>
            </a:r>
            <a:r>
              <a:rPr lang="tr-TR" sz="2400" b="1" smtClean="0"/>
              <a:t>biyolojik unsurlarını</a:t>
            </a:r>
            <a:r>
              <a:rPr lang="tr-TR" sz="2400" smtClean="0"/>
              <a:t> teşkil eder.</a:t>
            </a:r>
          </a:p>
          <a:p>
            <a:pPr marL="0" indent="0" algn="just" eaLnBrk="1" hangingPunct="1">
              <a:lnSpc>
                <a:spcPct val="80000"/>
              </a:lnSpc>
              <a:buFontTx/>
              <a:buNone/>
              <a:tabLst>
                <a:tab pos="1797050" algn="l"/>
              </a:tabLst>
            </a:pPr>
            <a:endParaRPr lang="tr-TR" sz="2400" smtClean="0"/>
          </a:p>
          <a:p>
            <a:pPr marL="0" indent="0" algn="just" eaLnBrk="1" hangingPunct="1">
              <a:lnSpc>
                <a:spcPct val="80000"/>
              </a:lnSpc>
              <a:buFontTx/>
              <a:buNone/>
              <a:tabLst>
                <a:tab pos="1797050" algn="l"/>
              </a:tabLst>
            </a:pPr>
            <a:r>
              <a:rPr lang="tr-TR" sz="2400" smtClean="0"/>
              <a:t>İnsan yaşamı çeşitli dengeler üzerine kurulmuştur. Bu denge insanlığın tarihi boyunca çeşitli etkileşimlerin sonucunda oluşmuştur. İnsanın çevresiyle oluşturduğu doğal dengeyi meydana getiren zincirin halkalarında meydana gelen kopmalar, zincirin tümünü etkileyip, bu dengenin bozulmasına sebep olmakta ve çevre sorunlarını oluşturmaktadır.</a:t>
            </a:r>
          </a:p>
          <a:p>
            <a:pPr marL="0" indent="0" algn="just" eaLnBrk="1" hangingPunct="1">
              <a:lnSpc>
                <a:spcPct val="80000"/>
              </a:lnSpc>
              <a:buFontTx/>
              <a:buNone/>
              <a:tabLst>
                <a:tab pos="1797050" algn="l"/>
              </a:tabLst>
            </a:pPr>
            <a:endParaRPr lang="tr-TR" sz="2400" smtClean="0"/>
          </a:p>
          <a:p>
            <a:pPr marL="0" indent="0" algn="just" eaLnBrk="1" hangingPunct="1">
              <a:lnSpc>
                <a:spcPct val="80000"/>
              </a:lnSpc>
              <a:buFontTx/>
              <a:buNone/>
              <a:tabLst>
                <a:tab pos="1797050" algn="l"/>
              </a:tabLst>
            </a:pPr>
            <a:endParaRPr lang="tr-TR" sz="2400" smtClean="0">
              <a:solidFill>
                <a:srgbClr val="898989"/>
              </a:solidFill>
            </a:endParaRPr>
          </a:p>
          <a:p>
            <a:pPr marL="0" indent="0" algn="ctr" eaLnBrk="1" hangingPunct="1">
              <a:lnSpc>
                <a:spcPct val="80000"/>
              </a:lnSpc>
              <a:buFontTx/>
              <a:buNone/>
              <a:tabLst>
                <a:tab pos="1797050" algn="l"/>
              </a:tabLst>
            </a:pPr>
            <a:endParaRPr lang="tr-TR" sz="2000" smtClean="0">
              <a:solidFill>
                <a:srgbClr val="89898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1" descr="Resim2"/>
          <p:cNvPicPr>
            <a:picLocks noGrp="1" noChangeAspect="1" noChangeArrowheads="1"/>
          </p:cNvPicPr>
          <p:nvPr>
            <p:ph idx="4294967295"/>
          </p:nvPr>
        </p:nvPicPr>
        <p:blipFill>
          <a:blip r:embed="rId2" cstate="print"/>
          <a:srcRect/>
          <a:stretch>
            <a:fillRect/>
          </a:stretch>
        </p:blipFill>
        <p:spPr>
          <a:xfrm>
            <a:off x="785813" y="428625"/>
            <a:ext cx="7358062" cy="5697538"/>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457200" y="274638"/>
            <a:ext cx="8229600" cy="368300"/>
          </a:xfrm>
        </p:spPr>
        <p:txBody>
          <a:bodyPr>
            <a:normAutofit fontScale="90000"/>
          </a:bodyPr>
          <a:lstStyle/>
          <a:p>
            <a:pPr eaLnBrk="1" hangingPunct="1">
              <a:defRPr/>
            </a:pPr>
            <a:r>
              <a:rPr lang="tr-TR" sz="2500" b="1" smtClean="0"/>
              <a:t>Güneşten Gelen Işınlara Atmosferin Etkisi</a:t>
            </a:r>
            <a:br>
              <a:rPr lang="tr-TR" sz="2500" b="1" smtClean="0"/>
            </a:br>
            <a:endParaRPr lang="tr-TR" sz="2500" smtClean="0"/>
          </a:p>
        </p:txBody>
      </p:sp>
      <p:pic>
        <p:nvPicPr>
          <p:cNvPr id="44035" name="Picture 2"/>
          <p:cNvPicPr>
            <a:picLocks noChangeAspect="1" noChangeArrowheads="1"/>
          </p:cNvPicPr>
          <p:nvPr/>
        </p:nvPicPr>
        <p:blipFill>
          <a:blip r:embed="rId2" cstate="print"/>
          <a:srcRect/>
          <a:stretch>
            <a:fillRect/>
          </a:stretch>
        </p:blipFill>
        <p:spPr bwMode="auto">
          <a:xfrm>
            <a:off x="357188" y="714375"/>
            <a:ext cx="8429625" cy="4452938"/>
          </a:xfrm>
          <a:prstGeom prst="rect">
            <a:avLst/>
          </a:prstGeom>
          <a:noFill/>
          <a:ln w="9525">
            <a:noFill/>
            <a:miter lim="800000"/>
            <a:headEnd/>
            <a:tailEnd/>
          </a:ln>
        </p:spPr>
      </p:pic>
      <p:sp>
        <p:nvSpPr>
          <p:cNvPr id="44036" name="4 Dikdörtgen"/>
          <p:cNvSpPr>
            <a:spLocks noChangeArrowheads="1"/>
          </p:cNvSpPr>
          <p:nvPr/>
        </p:nvSpPr>
        <p:spPr bwMode="auto">
          <a:xfrm>
            <a:off x="428625" y="5143500"/>
            <a:ext cx="8358188" cy="1477963"/>
          </a:xfrm>
          <a:prstGeom prst="rect">
            <a:avLst/>
          </a:prstGeom>
          <a:noFill/>
          <a:ln w="9525">
            <a:noFill/>
            <a:miter lim="800000"/>
            <a:headEnd/>
            <a:tailEnd/>
          </a:ln>
        </p:spPr>
        <p:txBody>
          <a:bodyPr>
            <a:spAutoFit/>
          </a:bodyPr>
          <a:lstStyle/>
          <a:p>
            <a:r>
              <a:rPr lang="tr-TR">
                <a:latin typeface="Calibri" pitchFamily="34" charset="0"/>
                <a:cs typeface="Arial" charset="0"/>
              </a:rPr>
              <a:t>Güneşten gelen solar radyasyonun yüzde 51 i yeryüzüne direk ulaşır, bu enerji yeri ve yere yakın atmosferi ısıtır. Buharlaşmayı sağlar, bitkilerin fotosentez olayını gerçekleştirir. Geriye kalan yüzde 49 un, yüzde 4 ü yer yüzeyinden yansır, yüzde 26 sı bulutlar ve atmosfer tarafından yansıtılır, Yüzde 19 ise atmosferik gazlar, partiküller ve bulutlar tarafından emilir.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457200" y="279400"/>
            <a:ext cx="8229600" cy="1143000"/>
          </a:xfrm>
        </p:spPr>
        <p:txBody>
          <a:bodyPr>
            <a:normAutofit fontScale="90000"/>
          </a:bodyPr>
          <a:lstStyle/>
          <a:p>
            <a:pPr eaLnBrk="1" hangingPunct="1">
              <a:defRPr/>
            </a:pPr>
            <a:r>
              <a:rPr lang="tr-TR" sz="4000" smtClean="0"/>
              <a:t/>
            </a:r>
            <a:br>
              <a:rPr lang="tr-TR" sz="4000" smtClean="0"/>
            </a:br>
            <a:endParaRPr lang="tr-TR" sz="4000" smtClean="0"/>
          </a:p>
        </p:txBody>
      </p:sp>
      <p:sp>
        <p:nvSpPr>
          <p:cNvPr id="3" name="2 Metin Yer Tutucusu"/>
          <p:cNvSpPr>
            <a:spLocks noGrp="1"/>
          </p:cNvSpPr>
          <p:nvPr>
            <p:ph type="body" sz="half" idx="4294967295"/>
          </p:nvPr>
        </p:nvSpPr>
        <p:spPr>
          <a:xfrm>
            <a:off x="539750" y="1052513"/>
            <a:ext cx="4248150" cy="4529137"/>
          </a:xfrm>
        </p:spPr>
        <p:txBody>
          <a:bodyPr>
            <a:normAutofit fontScale="92500" lnSpcReduction="10000"/>
          </a:bodyPr>
          <a:lstStyle/>
          <a:p>
            <a:pPr eaLnBrk="1" hangingPunct="1">
              <a:lnSpc>
                <a:spcPct val="80000"/>
              </a:lnSpc>
              <a:defRPr/>
            </a:pPr>
            <a:r>
              <a:rPr lang="tr-TR" sz="2200" b="1" smtClean="0"/>
              <a:t>Ozon Tabakası Nedir ?</a:t>
            </a:r>
          </a:p>
          <a:p>
            <a:pPr eaLnBrk="1" hangingPunct="1">
              <a:lnSpc>
                <a:spcPct val="80000"/>
              </a:lnSpc>
              <a:defRPr/>
            </a:pPr>
            <a:endParaRPr lang="tr-TR" sz="2200" b="1" smtClean="0"/>
          </a:p>
          <a:p>
            <a:pPr eaLnBrk="1" hangingPunct="1">
              <a:lnSpc>
                <a:spcPct val="80000"/>
              </a:lnSpc>
              <a:defRPr/>
            </a:pPr>
            <a:r>
              <a:rPr lang="tr-TR" sz="2200" smtClean="0"/>
              <a:t>Ozon (O3) üç adet Oksijen atomundan oluşan şeffaf bir gazdır.Ozon tabakası ozon gazından oluşan ve atmosferin yukarı seviyelerinde başka bir deyişle yer yüzeyinden 10-50 km yüksekte bulunan bir tabakadır. Bu tabakanın temel rolü Ultraviyole (UV) ışınları olarak adlandırılan güneşin zararlı ışınlarına karşı bizleri korumaktır.Ozon tabakası yeryüzüne ulaşan bu zararlı ışınlara karşı korumak için bir filtre gibi davranır. </a:t>
            </a:r>
            <a:br>
              <a:rPr lang="tr-TR" sz="2200" smtClean="0"/>
            </a:br>
            <a:endParaRPr lang="tr-TR" sz="2200" smtClean="0"/>
          </a:p>
        </p:txBody>
      </p:sp>
      <p:sp>
        <p:nvSpPr>
          <p:cNvPr id="5" name="Rectangle 2"/>
          <p:cNvSpPr txBox="1">
            <a:spLocks noChangeArrowheads="1"/>
          </p:cNvSpPr>
          <p:nvPr/>
        </p:nvSpPr>
        <p:spPr>
          <a:xfrm>
            <a:off x="539750" y="333375"/>
            <a:ext cx="8320088" cy="658813"/>
          </a:xfrm>
          <a:prstGeom prst="rect">
            <a:avLst/>
          </a:prstGeom>
        </p:spPr>
        <p:txBody>
          <a:bodyPr anchor="ctr"/>
          <a:lstStyle/>
          <a:p>
            <a:pPr algn="ctr" fontAlgn="auto">
              <a:spcAft>
                <a:spcPts val="0"/>
              </a:spcAft>
              <a:defRPr/>
            </a:pPr>
            <a:r>
              <a:rPr lang="tr-TR" sz="2400">
                <a:latin typeface="+mj-lt"/>
                <a:ea typeface="+mj-ea"/>
                <a:cs typeface="+mj-cs"/>
              </a:rPr>
              <a:t>KÜRESEL ÖLÇEKTE HAVA KİRLİLİĞİ</a:t>
            </a:r>
            <a:br>
              <a:rPr lang="tr-TR" sz="2400">
                <a:latin typeface="+mj-lt"/>
                <a:ea typeface="+mj-ea"/>
                <a:cs typeface="+mj-cs"/>
              </a:rPr>
            </a:br>
            <a:r>
              <a:rPr lang="tr-TR" sz="2400" u="sng">
                <a:latin typeface="+mj-lt"/>
                <a:ea typeface="+mj-ea"/>
                <a:cs typeface="+mj-cs"/>
              </a:rPr>
              <a:t>OZON TABAKASININ KİRLİLİKTEN ETKİLENMESİ</a:t>
            </a:r>
            <a:br>
              <a:rPr lang="tr-TR" sz="2400" u="sng">
                <a:latin typeface="+mj-lt"/>
                <a:ea typeface="+mj-ea"/>
                <a:cs typeface="+mj-cs"/>
              </a:rPr>
            </a:br>
            <a:endParaRPr lang="tr-TR" sz="2400" u="sng" dirty="0">
              <a:latin typeface="+mj-lt"/>
              <a:ea typeface="+mj-ea"/>
              <a:cs typeface="+mj-cs"/>
            </a:endParaRPr>
          </a:p>
        </p:txBody>
      </p:sp>
      <p:pic>
        <p:nvPicPr>
          <p:cNvPr id="45061" name="Picture 2"/>
          <p:cNvPicPr>
            <a:picLocks noChangeAspect="1" noChangeArrowheads="1"/>
          </p:cNvPicPr>
          <p:nvPr/>
        </p:nvPicPr>
        <p:blipFill>
          <a:blip r:embed="rId2" cstate="print"/>
          <a:srcRect/>
          <a:stretch>
            <a:fillRect/>
          </a:stretch>
        </p:blipFill>
        <p:spPr bwMode="auto">
          <a:xfrm>
            <a:off x="4859338" y="1268413"/>
            <a:ext cx="4095750" cy="432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Başlık"/>
          <p:cNvSpPr>
            <a:spLocks noGrp="1"/>
          </p:cNvSpPr>
          <p:nvPr>
            <p:ph type="title" idx="4294967295"/>
          </p:nvPr>
        </p:nvSpPr>
        <p:spPr>
          <a:xfrm>
            <a:off x="457200" y="279400"/>
            <a:ext cx="8229600" cy="1143000"/>
          </a:xfrm>
        </p:spPr>
        <p:txBody>
          <a:bodyPr/>
          <a:lstStyle/>
          <a:p>
            <a:pPr eaLnBrk="1" hangingPunct="1"/>
            <a:endParaRPr lang="tr-TR" smtClean="0"/>
          </a:p>
        </p:txBody>
      </p:sp>
      <p:pic>
        <p:nvPicPr>
          <p:cNvPr id="46083" name="Picture 3"/>
          <p:cNvPicPr>
            <a:picLocks noGrp="1" noChangeAspect="1" noChangeArrowheads="1"/>
          </p:cNvPicPr>
          <p:nvPr>
            <p:ph sz="half" idx="4294967295"/>
          </p:nvPr>
        </p:nvPicPr>
        <p:blipFill>
          <a:blip r:embed="rId2" cstate="print"/>
          <a:srcRect/>
          <a:stretch>
            <a:fillRect/>
          </a:stretch>
        </p:blipFill>
        <p:spPr>
          <a:xfrm>
            <a:off x="4427538" y="1628775"/>
            <a:ext cx="4338637" cy="4283075"/>
          </a:xfrm>
        </p:spPr>
      </p:pic>
      <p:sp>
        <p:nvSpPr>
          <p:cNvPr id="46084" name="Text Box 4"/>
          <p:cNvSpPr txBox="1">
            <a:spLocks noChangeArrowheads="1"/>
          </p:cNvSpPr>
          <p:nvPr/>
        </p:nvSpPr>
        <p:spPr bwMode="auto">
          <a:xfrm>
            <a:off x="827088" y="1989138"/>
            <a:ext cx="3168650" cy="3238500"/>
          </a:xfrm>
          <a:prstGeom prst="rect">
            <a:avLst/>
          </a:prstGeom>
          <a:noFill/>
          <a:ln w="9525">
            <a:noFill/>
            <a:miter lim="800000"/>
            <a:headEnd/>
            <a:tailEnd/>
          </a:ln>
        </p:spPr>
        <p:txBody>
          <a:bodyPr>
            <a:spAutoFit/>
          </a:bodyPr>
          <a:lstStyle/>
          <a:p>
            <a:pPr>
              <a:lnSpc>
                <a:spcPct val="80000"/>
              </a:lnSpc>
              <a:spcBef>
                <a:spcPct val="20000"/>
              </a:spcBef>
              <a:buFont typeface="Arial" charset="0"/>
              <a:buChar char="•"/>
            </a:pPr>
            <a:r>
              <a:rPr lang="tr-TR" sz="2000">
                <a:cs typeface="Arial" charset="0"/>
              </a:rPr>
              <a:t>Ultraviyole (UV) Işınları </a:t>
            </a:r>
            <a:br>
              <a:rPr lang="tr-TR" sz="2000">
                <a:cs typeface="Arial" charset="0"/>
              </a:rPr>
            </a:br>
            <a:r>
              <a:rPr lang="tr-TR" sz="2000">
                <a:cs typeface="Arial" charset="0"/>
              </a:rPr>
              <a:t>Bilindiği gibi güneş yeryüzündeki hayatın varolması için çok önemlidir. Isınmamızı sağlar ve bize ışık verir. Güneş radyasyonu veya ışınlarını gösterir. Bu ışınlardan bazıları Ultraviyole ışınları olarak adlandırılır.</a:t>
            </a:r>
          </a:p>
          <a:p>
            <a:pPr>
              <a:spcBef>
                <a:spcPct val="50000"/>
              </a:spcBef>
            </a:pPr>
            <a:endParaRPr lang="tr-TR" sz="2000">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title" idx="4294967295"/>
          </p:nvPr>
        </p:nvSpPr>
        <p:spPr>
          <a:xfrm>
            <a:off x="214313" y="279400"/>
            <a:ext cx="8472487" cy="1143000"/>
          </a:xfrm>
        </p:spPr>
        <p:txBody>
          <a:bodyPr/>
          <a:lstStyle/>
          <a:p>
            <a:pPr eaLnBrk="1" hangingPunct="1"/>
            <a:r>
              <a:rPr lang="tr-TR" sz="2400" smtClean="0"/>
              <a:t>Bilim adamları UV ışınlarını; Aynı karakteristiklere sahip olmadıkları ve canlılar üzerindeki etkilerinin farklı olması sebebiyle UV-A, UV-B ve UV-C olmak üzere üç kategoriye ayırmışlardır.</a:t>
            </a:r>
          </a:p>
        </p:txBody>
      </p:sp>
      <p:sp>
        <p:nvSpPr>
          <p:cNvPr id="47107" name="2 Metin Yer Tutucusu"/>
          <p:cNvSpPr>
            <a:spLocks noGrp="1"/>
          </p:cNvSpPr>
          <p:nvPr>
            <p:ph type="body" sz="half" idx="4294967295"/>
          </p:nvPr>
        </p:nvSpPr>
        <p:spPr>
          <a:xfrm>
            <a:off x="457200" y="1601788"/>
            <a:ext cx="7829550" cy="4899025"/>
          </a:xfrm>
        </p:spPr>
        <p:txBody>
          <a:bodyPr/>
          <a:lstStyle/>
          <a:p>
            <a:pPr eaLnBrk="1" hangingPunct="1">
              <a:lnSpc>
                <a:spcPct val="80000"/>
              </a:lnSpc>
            </a:pPr>
            <a:r>
              <a:rPr lang="tr-TR" sz="1300" smtClean="0"/>
              <a:t/>
            </a:r>
            <a:br>
              <a:rPr lang="tr-TR" sz="1300" smtClean="0"/>
            </a:br>
            <a:r>
              <a:rPr lang="tr-TR" sz="2000" smtClean="0"/>
              <a:t>•UV-A: En yaygın ve sağlığımız için en az tehlikeli olan ışınlardır. Ozon tabakası bu ışınların geçmesine izin verir. </a:t>
            </a:r>
          </a:p>
          <a:p>
            <a:pPr eaLnBrk="1" hangingPunct="1">
              <a:lnSpc>
                <a:spcPct val="80000"/>
              </a:lnSpc>
            </a:pPr>
            <a:r>
              <a:rPr lang="tr-TR" sz="2000" smtClean="0"/>
              <a:t/>
            </a:r>
            <a:br>
              <a:rPr lang="tr-TR" sz="2000" smtClean="0"/>
            </a:br>
            <a:r>
              <a:rPr lang="tr-TR" sz="2000" smtClean="0"/>
              <a:t>•UV-B: Oldukça tehlikelidir. Bu ışınların büyük bir kısmı, bizlere ulaşmaması için ozon tabakası tarafından engellenir. </a:t>
            </a:r>
          </a:p>
          <a:p>
            <a:pPr eaLnBrk="1" hangingPunct="1">
              <a:lnSpc>
                <a:spcPct val="80000"/>
              </a:lnSpc>
            </a:pPr>
            <a:r>
              <a:rPr lang="tr-TR" sz="2000" smtClean="0"/>
              <a:t/>
            </a:r>
            <a:br>
              <a:rPr lang="tr-TR" sz="2000" smtClean="0"/>
            </a:br>
            <a:r>
              <a:rPr lang="tr-TR" sz="2000" smtClean="0"/>
              <a:t>•UV-C: Sağlık için en tehlikeli ışınlardır. Ozon tabakası bu ışınların bizlere ulaşmasını önler. </a:t>
            </a:r>
          </a:p>
          <a:p>
            <a:pPr eaLnBrk="1" hangingPunct="1">
              <a:lnSpc>
                <a:spcPct val="80000"/>
              </a:lnSpc>
            </a:pPr>
            <a:r>
              <a:rPr lang="tr-TR" sz="2000" smtClean="0"/>
              <a:t/>
            </a:r>
            <a:br>
              <a:rPr lang="tr-TR" sz="2000" smtClean="0"/>
            </a:br>
            <a:r>
              <a:rPr lang="tr-TR" sz="2000" smtClean="0"/>
              <a:t>Bütün UV ışınlara deri ve gözlerimize nüfuz edebilir ve sağlık problemlerine yol açabilir. Ozon tabakası kalın olduğunda sadece UV-A ışınları ile UV-B ışınlarının bir kısmı bize ulaşabilir. Bu durumda sağlığımız nispeten korunmuş olur. Ozon tabakası bozulduğunda (incelendiğinde) UV-A, UV-B hatta bazen UV-C ışınları bize ulaşabilir ve bu durumda sağlığımız olumsuz yönde etkilenmiş olur. </a:t>
            </a:r>
            <a:r>
              <a:rPr lang="tr-TR" sz="1800" smtClean="0"/>
              <a:t/>
            </a:r>
            <a:br>
              <a:rPr lang="tr-TR" sz="1800" smtClean="0"/>
            </a:br>
            <a:r>
              <a:rPr lang="tr-TR" sz="1300" smtClean="0"/>
              <a:t/>
            </a:r>
            <a:br>
              <a:rPr lang="tr-TR" sz="1300" smtClean="0"/>
            </a:br>
            <a:endParaRPr lang="tr-TR" sz="13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457200" y="279400"/>
            <a:ext cx="8229600" cy="1143000"/>
          </a:xfrm>
        </p:spPr>
        <p:txBody>
          <a:bodyPr>
            <a:normAutofit fontScale="90000"/>
          </a:bodyPr>
          <a:lstStyle/>
          <a:p>
            <a:pPr eaLnBrk="1" hangingPunct="1">
              <a:defRPr/>
            </a:pPr>
            <a:r>
              <a:rPr lang="tr-TR" sz="4000" smtClean="0"/>
              <a:t>Maruz kaldığımız UV ışınlarının miktarını etkileyen faktörler</a:t>
            </a:r>
          </a:p>
        </p:txBody>
      </p:sp>
      <p:sp>
        <p:nvSpPr>
          <p:cNvPr id="48131" name="2 Metin Yer Tutucusu"/>
          <p:cNvSpPr>
            <a:spLocks noGrp="1"/>
          </p:cNvSpPr>
          <p:nvPr>
            <p:ph type="body" sz="half" idx="4294967295"/>
          </p:nvPr>
        </p:nvSpPr>
        <p:spPr>
          <a:xfrm>
            <a:off x="457200" y="1601788"/>
            <a:ext cx="7758113" cy="4529137"/>
          </a:xfrm>
        </p:spPr>
        <p:txBody>
          <a:bodyPr/>
          <a:lstStyle/>
          <a:p>
            <a:pPr algn="just" eaLnBrk="1" hangingPunct="1">
              <a:lnSpc>
                <a:spcPct val="80000"/>
              </a:lnSpc>
            </a:pPr>
            <a:r>
              <a:rPr lang="tr-TR" sz="2200" smtClean="0"/>
              <a:t>•Günün saatleri: 10.00-16.00 saatleri arasında güneş gökyüzünde yüksektedir. Bu saatler arasında büyük oranda UV-A ve UV-B ışınlarına maruz kalabiliriz. Bu nedenle uygun bir koruma olmaksızın dışarı çıkmak için tehlikeli bir zamandır.</a:t>
            </a:r>
          </a:p>
          <a:p>
            <a:pPr algn="just" eaLnBrk="1" hangingPunct="1">
              <a:lnSpc>
                <a:spcPct val="80000"/>
              </a:lnSpc>
            </a:pPr>
            <a:r>
              <a:rPr lang="tr-TR" sz="2200" smtClean="0"/>
              <a:t> </a:t>
            </a:r>
            <a:br>
              <a:rPr lang="tr-TR" sz="2200" smtClean="0"/>
            </a:br>
            <a:r>
              <a:rPr lang="tr-TR" sz="2200" smtClean="0"/>
              <a:t>•Ekvatora olan uzaklık: Ekvatora yakın olan ülkeler ekvatordan uzak olan ülkelere göre daha fazla risk altındadır. Bunun sebebi, ekvatorda UV ışınları atmosferin içini katetmek için daha kısa mesafeye sahiptir ve ekvatora ulaşmadan önce atmosfer tarafından daha az filtrasyona tabi olurlar. </a:t>
            </a:r>
            <a:br>
              <a:rPr lang="tr-TR" sz="2200" smtClean="0"/>
            </a:br>
            <a:r>
              <a:rPr lang="tr-TR" sz="2200" smtClean="0"/>
              <a:t> </a:t>
            </a:r>
          </a:p>
          <a:p>
            <a:pPr algn="just" eaLnBrk="1" hangingPunct="1">
              <a:lnSpc>
                <a:spcPct val="80000"/>
              </a:lnSpc>
            </a:pPr>
            <a:r>
              <a:rPr lang="tr-TR" sz="2200" smtClean="0"/>
              <a:t>Yükseklik: Deniz seviyesinin yukarıya doğru çıkıldıkça her 1000 m’de UV ışınları %8 oranında artış gösterir.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457200" y="279400"/>
            <a:ext cx="8229600" cy="863600"/>
          </a:xfrm>
        </p:spPr>
        <p:txBody>
          <a:bodyPr>
            <a:normAutofit fontScale="90000"/>
          </a:bodyPr>
          <a:lstStyle/>
          <a:p>
            <a:pPr eaLnBrk="1" hangingPunct="1">
              <a:defRPr/>
            </a:pPr>
            <a:r>
              <a:rPr lang="tr-TR" sz="4000" smtClean="0"/>
              <a:t>Ozon Deliği Nedir? </a:t>
            </a:r>
            <a:br>
              <a:rPr lang="tr-TR" sz="4000" smtClean="0"/>
            </a:br>
            <a:endParaRPr lang="tr-TR" sz="4000" smtClean="0"/>
          </a:p>
        </p:txBody>
      </p:sp>
      <p:sp>
        <p:nvSpPr>
          <p:cNvPr id="3" name="2 Metin Yer Tutucusu"/>
          <p:cNvSpPr>
            <a:spLocks noGrp="1"/>
          </p:cNvSpPr>
          <p:nvPr>
            <p:ph type="body" sz="half" idx="4294967295"/>
          </p:nvPr>
        </p:nvSpPr>
        <p:spPr>
          <a:xfrm>
            <a:off x="457200" y="1143000"/>
            <a:ext cx="8329613" cy="4987925"/>
          </a:xfrm>
        </p:spPr>
        <p:txBody>
          <a:bodyPr>
            <a:normAutofit lnSpcReduction="10000"/>
          </a:bodyPr>
          <a:lstStyle/>
          <a:p>
            <a:pPr eaLnBrk="1" hangingPunct="1">
              <a:lnSpc>
                <a:spcPct val="90000"/>
              </a:lnSpc>
              <a:defRPr/>
            </a:pPr>
            <a:r>
              <a:rPr lang="tr-TR" sz="2400" smtClean="0"/>
              <a:t>Ozon deliği gerçekten bir delik değildir. Ozon tabakasındaki bir incelmedir. Bu ozon tabakası gittikçe inceliyor anlamındadır. Bunun sebebi bizlerin havaya saldığı kimyasallardır. Bu kimyasallar günlük yaşamımızda kullanırlar ve ozon tabakasına zarar verirler. </a:t>
            </a:r>
            <a:br>
              <a:rPr lang="tr-TR" sz="2400" smtClean="0"/>
            </a:br>
            <a:r>
              <a:rPr lang="tr-TR" sz="2400" smtClean="0"/>
              <a:t> </a:t>
            </a:r>
          </a:p>
          <a:p>
            <a:pPr eaLnBrk="1" hangingPunct="1">
              <a:lnSpc>
                <a:spcPct val="90000"/>
              </a:lnSpc>
              <a:defRPr/>
            </a:pPr>
            <a:r>
              <a:rPr lang="tr-TR" sz="2400" b="1" smtClean="0"/>
              <a:t>Ozon Tabakasına Zarar Veren Kimyasallar </a:t>
            </a:r>
            <a:r>
              <a:rPr lang="tr-TR" sz="2400" smtClean="0"/>
              <a:t/>
            </a:r>
            <a:br>
              <a:rPr lang="tr-TR" sz="2400" smtClean="0"/>
            </a:br>
            <a:r>
              <a:rPr lang="tr-TR" sz="2400" smtClean="0"/>
              <a:t> </a:t>
            </a:r>
          </a:p>
          <a:p>
            <a:pPr eaLnBrk="1" hangingPunct="1">
              <a:lnSpc>
                <a:spcPct val="90000"/>
              </a:lnSpc>
              <a:defRPr/>
            </a:pPr>
            <a:r>
              <a:rPr lang="tr-TR" sz="2400" smtClean="0"/>
              <a:t>Kloroflorokarbonlar (CFC’ler), genel olarak klima sistemlerinde, buzdolaplarında köpük üretiminde (örneğin yataklar için) kullanılır. </a:t>
            </a:r>
            <a:br>
              <a:rPr lang="tr-TR" sz="2400" smtClean="0"/>
            </a:br>
            <a:r>
              <a:rPr lang="tr-TR" sz="2400" smtClean="0"/>
              <a:t>•Halonlar, yangın söndürme cihazlarında kullanılır. </a:t>
            </a:r>
            <a:br>
              <a:rPr lang="tr-TR" sz="2400" smtClean="0"/>
            </a:br>
            <a:r>
              <a:rPr lang="tr-TR" sz="2400" smtClean="0"/>
              <a:t>•Metil bromür, tarımda böcek ilacı olarak kullanılır. </a:t>
            </a:r>
            <a:br>
              <a:rPr lang="tr-TR" sz="2400" smtClean="0"/>
            </a:br>
            <a:endParaRPr lang="tr-TR" sz="24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p:cNvSpPr>
            <a:spLocks noGrp="1"/>
          </p:cNvSpPr>
          <p:nvPr>
            <p:ph type="title" idx="4294967295"/>
          </p:nvPr>
        </p:nvSpPr>
        <p:spPr>
          <a:xfrm>
            <a:off x="457200" y="279400"/>
            <a:ext cx="8229600" cy="1143000"/>
          </a:xfrm>
        </p:spPr>
        <p:txBody>
          <a:bodyPr/>
          <a:lstStyle/>
          <a:p>
            <a:pPr eaLnBrk="1" hangingPunct="1"/>
            <a:endParaRPr lang="tr-TR" smtClean="0"/>
          </a:p>
        </p:txBody>
      </p:sp>
      <p:sp>
        <p:nvSpPr>
          <p:cNvPr id="3" name="2 Metin Yer Tutucusu"/>
          <p:cNvSpPr>
            <a:spLocks noGrp="1"/>
          </p:cNvSpPr>
          <p:nvPr>
            <p:ph type="body" sz="half" idx="4294967295"/>
          </p:nvPr>
        </p:nvSpPr>
        <p:spPr>
          <a:xfrm>
            <a:off x="457200" y="1601788"/>
            <a:ext cx="8115300" cy="4529137"/>
          </a:xfrm>
        </p:spPr>
        <p:txBody>
          <a:bodyPr>
            <a:normAutofit lnSpcReduction="10000"/>
          </a:bodyPr>
          <a:lstStyle/>
          <a:p>
            <a:pPr eaLnBrk="1" hangingPunct="1">
              <a:lnSpc>
                <a:spcPct val="90000"/>
              </a:lnSpc>
              <a:defRPr/>
            </a:pPr>
            <a:r>
              <a:rPr lang="tr-TR" sz="2700" smtClean="0"/>
              <a:t>Modern cihazlar ozon tabakasındaki incelmeyi belirleyebilmektedir. Ölçümler Güney Kutbundaki (Antartika) incelmenin Kuzey Kutbuna göre daha büyük olduğunu göstermiştir. Ozon tabakasındaki bu incelme bir şey yapılmazsa daha da büyüyecektir. </a:t>
            </a:r>
            <a:br>
              <a:rPr lang="tr-TR" sz="2700" smtClean="0"/>
            </a:br>
            <a:r>
              <a:rPr lang="tr-TR" sz="2700" smtClean="0"/>
              <a:t>Ozon tabakasında incelme küresel bir problemdir. Ozon tabakasındaki incelme problemine herkesin duyarlı olması ve zararlı kimyasalları artık daha fazla kullanmamasıyla ozon tabakasının iyileştirilmesi mümkün olabilecektir. </a:t>
            </a:r>
            <a:br>
              <a:rPr lang="tr-TR" sz="2700" smtClean="0"/>
            </a:br>
            <a:endParaRPr lang="tr-TR" sz="27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457200" y="279400"/>
            <a:ext cx="8229600" cy="1143000"/>
          </a:xfrm>
        </p:spPr>
        <p:txBody>
          <a:bodyPr>
            <a:normAutofit fontScale="90000"/>
          </a:bodyPr>
          <a:lstStyle/>
          <a:p>
            <a:pPr eaLnBrk="1" hangingPunct="1">
              <a:defRPr/>
            </a:pPr>
            <a:r>
              <a:rPr lang="tr-TR" sz="4000" smtClean="0"/>
              <a:t>Ozon Tabakasındaki İncelmenin Sonuçları</a:t>
            </a:r>
          </a:p>
        </p:txBody>
      </p:sp>
      <p:sp>
        <p:nvSpPr>
          <p:cNvPr id="51203" name="2 Metin Yer Tutucusu"/>
          <p:cNvSpPr>
            <a:spLocks noGrp="1"/>
          </p:cNvSpPr>
          <p:nvPr>
            <p:ph type="body" sz="half" idx="4294967295"/>
          </p:nvPr>
        </p:nvSpPr>
        <p:spPr>
          <a:xfrm>
            <a:off x="179388" y="1628775"/>
            <a:ext cx="8796337" cy="4779963"/>
          </a:xfrm>
        </p:spPr>
        <p:txBody>
          <a:bodyPr/>
          <a:lstStyle/>
          <a:p>
            <a:pPr eaLnBrk="1" hangingPunct="1">
              <a:lnSpc>
                <a:spcPct val="80000"/>
              </a:lnSpc>
            </a:pPr>
            <a:r>
              <a:rPr lang="tr-TR" sz="2200" smtClean="0"/>
              <a:t>Ozon deliğinin ana sonucu yeryüzüne daha fazla UV ışınının (özellikle çok tehlikeli olan UV-B) ulaşmasıdır. </a:t>
            </a:r>
            <a:br>
              <a:rPr lang="tr-TR" sz="2200" smtClean="0"/>
            </a:br>
            <a:endParaRPr lang="tr-TR" sz="2200" smtClean="0"/>
          </a:p>
          <a:p>
            <a:pPr eaLnBrk="1" hangingPunct="1">
              <a:lnSpc>
                <a:spcPct val="80000"/>
              </a:lnSpc>
            </a:pPr>
            <a:r>
              <a:rPr lang="tr-TR" sz="2200" smtClean="0"/>
              <a:t>UV ışınları güneş yanıklarına, deri kanserine sebep olabilir, gözlere zarar verebilir (katarakt) ve insanlarda bağışıklık sisteminin zayıflamasına neden olabilir. Bilindiği gibi bağışıklık sistemi hastalıklara karşı koymamızı sağlayan bir sistemdir. Bu sistem zayıfladığı zaman hastalıklarla savaşma yeteneğimiz de zayıflamış olacaktır. </a:t>
            </a:r>
            <a:br>
              <a:rPr lang="tr-TR" sz="2200" smtClean="0"/>
            </a:br>
            <a:endParaRPr lang="tr-TR" sz="2200" smtClean="0"/>
          </a:p>
          <a:p>
            <a:pPr eaLnBrk="1" hangingPunct="1">
              <a:lnSpc>
                <a:spcPct val="80000"/>
              </a:lnSpc>
            </a:pPr>
            <a:r>
              <a:rPr lang="tr-TR" sz="2200" smtClean="0"/>
              <a:t>UV ışınları sadece sağlığımızı etkilemekle kalmaz çevre üzerine de olumsuz etki yapabilir. Tarımsal üretimi azaltabilir, ayrıca deniz besin zincirini bozarak balık nüfusunu etkiler. </a:t>
            </a:r>
            <a:br>
              <a:rPr lang="tr-TR" sz="2200" smtClean="0"/>
            </a:br>
            <a:endParaRPr lang="tr-TR" sz="2200" smtClean="0"/>
          </a:p>
          <a:p>
            <a:pPr eaLnBrk="1" hangingPunct="1">
              <a:lnSpc>
                <a:spcPct val="80000"/>
              </a:lnSpc>
            </a:pPr>
            <a:r>
              <a:rPr lang="tr-TR" sz="2000" smtClean="0"/>
              <a:t>Ozon tabakasındaki azalma, daha fazla UV-b (yeşil) radyasyonunun yeryüzüne ulaşarak canlılar üzerinde genetik zararlara yol açarken, insanlarda güneş yanığı ve cilt kanseri gibi sorunlara neden oluyor.</a:t>
            </a:r>
          </a:p>
          <a:p>
            <a:pPr eaLnBrk="1" hangingPunct="1">
              <a:lnSpc>
                <a:spcPct val="80000"/>
              </a:lnSpc>
            </a:pPr>
            <a:endParaRPr lang="tr-TR" sz="20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457200" y="279400"/>
            <a:ext cx="8229600" cy="1143000"/>
          </a:xfrm>
        </p:spPr>
        <p:txBody>
          <a:bodyPr>
            <a:normAutofit fontScale="90000"/>
          </a:bodyPr>
          <a:lstStyle/>
          <a:p>
            <a:pPr eaLnBrk="1" hangingPunct="1">
              <a:defRPr/>
            </a:pPr>
            <a:r>
              <a:rPr lang="tr-TR" sz="4000" smtClean="0"/>
              <a:t>Ülkemizin Ozon tabakası'nda delinme yok...</a:t>
            </a:r>
          </a:p>
        </p:txBody>
      </p:sp>
      <p:sp>
        <p:nvSpPr>
          <p:cNvPr id="52227" name="2 Metin Yer Tutucusu"/>
          <p:cNvSpPr>
            <a:spLocks noGrp="1"/>
          </p:cNvSpPr>
          <p:nvPr>
            <p:ph type="body" sz="half" idx="4294967295"/>
          </p:nvPr>
        </p:nvSpPr>
        <p:spPr>
          <a:xfrm>
            <a:off x="457200" y="1601788"/>
            <a:ext cx="8115300" cy="4529137"/>
          </a:xfrm>
        </p:spPr>
        <p:txBody>
          <a:bodyPr/>
          <a:lstStyle/>
          <a:p>
            <a:pPr eaLnBrk="1" hangingPunct="1">
              <a:lnSpc>
                <a:spcPct val="80000"/>
              </a:lnSpc>
            </a:pPr>
            <a:r>
              <a:rPr lang="tr-TR" sz="2000" smtClean="0"/>
              <a:t/>
            </a:r>
            <a:br>
              <a:rPr lang="tr-TR" sz="2000" smtClean="0"/>
            </a:br>
            <a:r>
              <a:rPr lang="tr-TR" sz="2000" smtClean="0"/>
              <a:t/>
            </a:r>
            <a:br>
              <a:rPr lang="tr-TR" sz="2000" smtClean="0"/>
            </a:br>
            <a:r>
              <a:rPr lang="tr-TR" sz="2000" smtClean="0"/>
              <a:t>Devlet Meteoroloji İşleri Genel Müdürlüğü tarafından yapılan gözlemler sonucu, Türkiye üzerindeki ozon tabakasında incelme olmadığı belirlendi. Devlet Meteoroloji İşleri Genel Müdürlüğü'nün ''Türkiye'de ozon gözlemleri'' başlıklı çalışması çerçevesinde 1994 yılından bu yana Türkiye üzerindeki ozon tabakasıyla ilgili 176 gözlem gerçekleştirildi. Gözlemlerde Türkiye için hesaplanan aylık ortalama en yüksek değer 388.49 DU (Dobson Birimi-ozon ölçüm birimi), en düşük ise 243.09 DU olarak ölçüldü. Ortalama değer de 312.66 DU olarak tespit edildi. Gözlemlerde, Türkiye'nin üzerindeki ozon tabakasında belirgin bir incelme (azalma, artma veya sıçrama) kaydedilmedi. Dünya Meteoroloji Teşkilatı'nca orta enlemler için yapılan değerlendirmeler sonucu Türkiye için toplam ozon kalınlığı 300-320 DU normal değer olarak kabul ediyor. </a:t>
            </a:r>
            <a:br>
              <a:rPr lang="tr-TR" sz="2000" smtClean="0"/>
            </a:br>
            <a:r>
              <a:rPr lang="tr-TR" sz="2000" smtClean="0"/>
              <a:t/>
            </a:r>
            <a:br>
              <a:rPr lang="tr-TR" sz="2000" smtClean="0"/>
            </a:br>
            <a:endParaRPr lang="tr-TR" sz="20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idx="4294967295"/>
          </p:nvPr>
        </p:nvSpPr>
        <p:spPr/>
        <p:txBody>
          <a:bodyPr/>
          <a:lstStyle/>
          <a:p>
            <a:pPr eaLnBrk="1" hangingPunct="1"/>
            <a:r>
              <a:rPr lang="tr-TR" smtClean="0"/>
              <a:t>ÇEVRE KİRLİLİĞİ</a:t>
            </a:r>
          </a:p>
        </p:txBody>
      </p:sp>
      <p:sp>
        <p:nvSpPr>
          <p:cNvPr id="3" name="2 İçerik Yer Tutucusu"/>
          <p:cNvSpPr>
            <a:spLocks noGrp="1"/>
          </p:cNvSpPr>
          <p:nvPr>
            <p:ph idx="4294967295"/>
          </p:nvPr>
        </p:nvSpPr>
        <p:spPr/>
        <p:txBody>
          <a:bodyPr>
            <a:normAutofit lnSpcReduction="10000"/>
          </a:bodyPr>
          <a:lstStyle/>
          <a:p>
            <a:pPr marL="0" indent="0" algn="just" eaLnBrk="1" hangingPunct="1">
              <a:lnSpc>
                <a:spcPct val="80000"/>
              </a:lnSpc>
              <a:buFontTx/>
              <a:buNone/>
              <a:defRPr/>
            </a:pPr>
            <a:r>
              <a:rPr lang="tr-TR" sz="3000" smtClean="0"/>
              <a:t>Doğanın temel fiziksel unsurları olan </a:t>
            </a:r>
            <a:r>
              <a:rPr lang="tr-TR" sz="3000" smtClean="0">
                <a:solidFill>
                  <a:srgbClr val="336600"/>
                </a:solidFill>
              </a:rPr>
              <a:t>hava, su ve toprak</a:t>
            </a:r>
            <a:r>
              <a:rPr lang="tr-TR" sz="3000" smtClean="0"/>
              <a:t> üzerinde olumsuz etkilerin ortaya çıkması ve canlı öğelerin hayati fonksiyonlarını, aktivitelerini, eylemlerini olumsuz yönde etkileyen çevre sorunlarına Çevre Kirliliği adı verilir.</a:t>
            </a:r>
            <a:endParaRPr lang="tr-TR" sz="3000" b="1" u="sng" smtClean="0"/>
          </a:p>
          <a:p>
            <a:pPr marL="0" indent="0" algn="just" eaLnBrk="1" hangingPunct="1">
              <a:lnSpc>
                <a:spcPct val="80000"/>
              </a:lnSpc>
              <a:buFontTx/>
              <a:buNone/>
              <a:defRPr/>
            </a:pPr>
            <a:endParaRPr lang="tr-TR" sz="3000" b="1" u="sng" smtClean="0"/>
          </a:p>
          <a:p>
            <a:pPr marL="0" indent="0" algn="just" eaLnBrk="1" hangingPunct="1">
              <a:lnSpc>
                <a:spcPct val="80000"/>
              </a:lnSpc>
              <a:buFontTx/>
              <a:buNone/>
              <a:defRPr/>
            </a:pPr>
            <a:r>
              <a:rPr lang="tr-TR" sz="3000" b="1" u="sng" smtClean="0"/>
              <a:t>ÇEVRE KİRLİLİĞİNİN SINIFLANDIRILMASI</a:t>
            </a:r>
          </a:p>
          <a:p>
            <a:pPr marL="0" indent="0" algn="just" eaLnBrk="1" hangingPunct="1">
              <a:lnSpc>
                <a:spcPct val="80000"/>
              </a:lnSpc>
              <a:buFontTx/>
              <a:buAutoNum type="arabicPeriod"/>
              <a:defRPr/>
            </a:pPr>
            <a:r>
              <a:rPr lang="tr-TR" sz="3000" smtClean="0"/>
              <a:t>Fiziksel Kirlenme</a:t>
            </a:r>
          </a:p>
          <a:p>
            <a:pPr marL="0" indent="0" algn="just" eaLnBrk="1" hangingPunct="1">
              <a:lnSpc>
                <a:spcPct val="80000"/>
              </a:lnSpc>
              <a:buFontTx/>
              <a:buAutoNum type="arabicPeriod"/>
              <a:defRPr/>
            </a:pPr>
            <a:r>
              <a:rPr lang="tr-TR" sz="3000" smtClean="0"/>
              <a:t>Kimyasal Kirlenme</a:t>
            </a:r>
          </a:p>
          <a:p>
            <a:pPr marL="0" indent="0" algn="just" eaLnBrk="1" hangingPunct="1">
              <a:lnSpc>
                <a:spcPct val="80000"/>
              </a:lnSpc>
              <a:buFontTx/>
              <a:buAutoNum type="arabicPeriod"/>
              <a:defRPr/>
            </a:pPr>
            <a:r>
              <a:rPr lang="tr-TR" sz="3000" smtClean="0"/>
              <a:t>Biyolojik Kirlenme </a:t>
            </a:r>
          </a:p>
          <a:p>
            <a:pPr marL="0" indent="0" algn="just" eaLnBrk="1" hangingPunct="1">
              <a:lnSpc>
                <a:spcPct val="80000"/>
              </a:lnSpc>
              <a:buFontTx/>
              <a:buAutoNum type="arabicPeriod"/>
              <a:defRPr/>
            </a:pPr>
            <a:endParaRPr lang="tr-TR" sz="3000" smtClean="0"/>
          </a:p>
          <a:p>
            <a:pPr marL="0" indent="0" algn="just" eaLnBrk="1" hangingPunct="1">
              <a:lnSpc>
                <a:spcPct val="80000"/>
              </a:lnSpc>
              <a:buFontTx/>
              <a:buAutoNum type="arabicPeriod"/>
              <a:defRPr/>
            </a:pPr>
            <a:endParaRPr lang="tr-TR" sz="3000" b="1" smtClean="0"/>
          </a:p>
          <a:p>
            <a:pPr marL="0" indent="0" algn="just" eaLnBrk="1" hangingPunct="1">
              <a:lnSpc>
                <a:spcPct val="80000"/>
              </a:lnSpc>
              <a:buFontTx/>
              <a:buAutoNum type="arabicPeriod"/>
              <a:defRPr/>
            </a:pPr>
            <a:endParaRPr lang="tr-TR" sz="3000" b="1"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ctrTitle"/>
          </p:nvPr>
        </p:nvSpPr>
        <p:spPr/>
        <p:txBody>
          <a:bodyPr/>
          <a:lstStyle/>
          <a:p>
            <a:pPr eaLnBrk="1" hangingPunct="1"/>
            <a:r>
              <a:rPr lang="tr-TR" sz="4000" smtClean="0"/>
              <a:t>GÜNÜMÜZDE KULLANILAN ENERJİ KAYNAKLARI ve ÇEVRE KİRLİLİĞİ</a:t>
            </a:r>
          </a:p>
        </p:txBody>
      </p:sp>
      <p:sp>
        <p:nvSpPr>
          <p:cNvPr id="53251" name="Rectangle 5"/>
          <p:cNvSpPr>
            <a:spLocks noGrp="1" noChangeArrowheads="1"/>
          </p:cNvSpPr>
          <p:nvPr>
            <p:ph type="subTitle" idx="1"/>
          </p:nvPr>
        </p:nvSpPr>
        <p:spPr/>
        <p:txBody>
          <a:bodyPr/>
          <a:lstStyle/>
          <a:p>
            <a:pPr eaLnBrk="1" hangingPunct="1"/>
            <a:r>
              <a:rPr lang="tr-TR" smtClean="0"/>
              <a:t>(III. Bölüm)</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tr-TR" sz="4000" smtClean="0"/>
              <a:t>ENERJİ KAYNAKLARI ve KULLANIMLARI</a:t>
            </a:r>
          </a:p>
        </p:txBody>
      </p:sp>
      <p:sp>
        <p:nvSpPr>
          <p:cNvPr id="54275" name="Rectangle 3"/>
          <p:cNvSpPr>
            <a:spLocks noGrp="1" noChangeArrowheads="1"/>
          </p:cNvSpPr>
          <p:nvPr>
            <p:ph type="body" idx="1"/>
          </p:nvPr>
        </p:nvSpPr>
        <p:spPr/>
        <p:txBody>
          <a:bodyPr/>
          <a:lstStyle/>
          <a:p>
            <a:pPr eaLnBrk="1" hangingPunct="1">
              <a:buFontTx/>
              <a:buNone/>
            </a:pPr>
            <a:endParaRPr lang="tr-TR" smtClean="0"/>
          </a:p>
          <a:p>
            <a:pPr eaLnBrk="1" hangingPunct="1">
              <a:buFontTx/>
              <a:buNone/>
            </a:pPr>
            <a:r>
              <a:rPr lang="tr-TR" smtClean="0"/>
              <a:t>Günümüzde yenilenebilir ve yenilenemez olmak üzere iki tür enerji kaynağı kullanılmaktadır.</a:t>
            </a:r>
          </a:p>
          <a:p>
            <a:pPr eaLnBrk="1" hangingPunct="1">
              <a:buFontTx/>
              <a:buNone/>
            </a:pPr>
            <a:r>
              <a:rPr lang="tr-TR" smtClean="0"/>
              <a:t>Çevre kirliliğinin oluşumunda ve süreklilik göstermesinde yenilenemez enerji kaynaklarının kullanımının yaygın olması önemli bir rol oynamaktadır.</a:t>
            </a:r>
          </a:p>
          <a:p>
            <a:pPr eaLnBrk="1" hangingPunct="1">
              <a:buFontTx/>
              <a:buNone/>
            </a:pPr>
            <a:endParaRPr lang="tr-TR"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rganization Chart 2"/>
          <p:cNvGraphicFramePr>
            <a:graphicFrameLocks/>
          </p:cNvGraphicFramePr>
          <p:nvPr>
            <p:ph type="dgm" idx="1"/>
          </p:nvPr>
        </p:nvGraphicFramePr>
        <p:xfrm>
          <a:off x="0" y="381000"/>
          <a:ext cx="9021763" cy="6203950"/>
        </p:xfrm>
        <a:graphic>
          <a:graphicData uri="http://schemas.openxmlformats.org/drawingml/2006/compatibility">
            <com:legacyDrawing xmlns:com="http://schemas.openxmlformats.org/drawingml/2006/compatibility" spid="_x0000_s1026"/>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tr-TR" smtClean="0"/>
              <a:t>FOSİL YAKITLAR</a:t>
            </a:r>
          </a:p>
        </p:txBody>
      </p:sp>
      <p:sp>
        <p:nvSpPr>
          <p:cNvPr id="55299" name="Rectangle 3"/>
          <p:cNvSpPr>
            <a:spLocks noGrp="1" noChangeArrowheads="1"/>
          </p:cNvSpPr>
          <p:nvPr>
            <p:ph type="body" idx="1"/>
          </p:nvPr>
        </p:nvSpPr>
        <p:spPr>
          <a:xfrm>
            <a:off x="228600" y="1600200"/>
            <a:ext cx="8915400" cy="4525963"/>
          </a:xfrm>
        </p:spPr>
        <p:txBody>
          <a:bodyPr/>
          <a:lstStyle/>
          <a:p>
            <a:pPr eaLnBrk="1" hangingPunct="1">
              <a:lnSpc>
                <a:spcPct val="80000"/>
              </a:lnSpc>
              <a:buFontTx/>
              <a:buNone/>
            </a:pPr>
            <a:r>
              <a:rPr lang="tr-TR" sz="2000" smtClean="0"/>
              <a:t>	Küresel ısınmaya karşı alınacak önlemleri içeren uluslararası </a:t>
            </a:r>
            <a:r>
              <a:rPr lang="tr-TR" sz="2400" b="1" smtClean="0"/>
              <a:t>Kyoto Sözleşmesi, 16 şubat 2005'te</a:t>
            </a:r>
            <a:r>
              <a:rPr lang="tr-TR" sz="2000" smtClean="0"/>
              <a:t> yürürlüğe girmiştir. Japonya'nın eski imparatorluk başkenti Kyoto'da Nisan 1997'de imzalanan ve şimdiye kadar 140 ülke tarafından onaylanan Uluslararası Kyoto iklim sözleşmesi başta petrol olmak üzere fosil yakıtların kullanımına kısıtlama getirilmesini gerektirmektedir. Birleşmiş Milletler'e göre, atmosferdeki karbondioksitin yüzde 80'i, fosil enerji kaynaklarının ulaşım, ısınma ve sanayi alanlarında kullanılmasından kaynaklanmaktadır.</a:t>
            </a:r>
          </a:p>
          <a:p>
            <a:pPr eaLnBrk="1" hangingPunct="1">
              <a:lnSpc>
                <a:spcPct val="80000"/>
              </a:lnSpc>
              <a:buFontTx/>
              <a:buNone/>
            </a:pPr>
            <a:endParaRPr lang="tr-TR" sz="2000" smtClean="0"/>
          </a:p>
          <a:p>
            <a:pPr eaLnBrk="1" hangingPunct="1">
              <a:lnSpc>
                <a:spcPct val="80000"/>
              </a:lnSpc>
              <a:buFontTx/>
              <a:buNone/>
            </a:pPr>
            <a:r>
              <a:rPr lang="tr-TR" sz="2000" smtClean="0"/>
              <a:t>	Kömür, petrol ve doğalgaz dünyanın bugünkü enerji ihtiyacının büyük bir çoğunluğunu karşılamaktadır. Yapılarında karbon ve hidrojen elementlerini bulunduran bu fosil yakıtlar, uzun süreçler içerisinde oluşmakta fakat çok çabuk tüketilmektedir. Dünyanın belirli bölgelerinde toplanmış bu yakıtların günümüz teknolojisiyle ¾'ünün yarısının çıkarılması imkansız; diğer yarısının ise çıkarılması teknik olarak çok pahalıdır. Bu da fosil yakıtları yenilenemeyen ve sınırlı yakıtlar sınıfına sokmaktadır.</a:t>
            </a:r>
          </a:p>
          <a:p>
            <a:pPr eaLnBrk="1" hangingPunct="1">
              <a:lnSpc>
                <a:spcPct val="80000"/>
              </a:lnSpc>
              <a:buFontTx/>
              <a:buNone/>
            </a:pPr>
            <a:endParaRPr lang="tr-TR" sz="20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Başlık"/>
          <p:cNvSpPr>
            <a:spLocks noGrp="1"/>
          </p:cNvSpPr>
          <p:nvPr>
            <p:ph type="title" idx="4294967295"/>
          </p:nvPr>
        </p:nvSpPr>
        <p:spPr/>
        <p:txBody>
          <a:bodyPr/>
          <a:lstStyle/>
          <a:p>
            <a:pPr eaLnBrk="1" hangingPunct="1"/>
            <a:r>
              <a:rPr lang="tr-TR" smtClean="0"/>
              <a:t>Asit yağmurları</a:t>
            </a:r>
          </a:p>
        </p:txBody>
      </p:sp>
      <p:sp>
        <p:nvSpPr>
          <p:cNvPr id="56323" name="2 İçerik Yer Tutucusu"/>
          <p:cNvSpPr>
            <a:spLocks noGrp="1"/>
          </p:cNvSpPr>
          <p:nvPr>
            <p:ph idx="4294967295"/>
          </p:nvPr>
        </p:nvSpPr>
        <p:spPr/>
        <p:txBody>
          <a:bodyPr/>
          <a:lstStyle/>
          <a:p>
            <a:pPr eaLnBrk="1" hangingPunct="1">
              <a:lnSpc>
                <a:spcPct val="80000"/>
              </a:lnSpc>
            </a:pPr>
            <a:r>
              <a:rPr lang="tr-TR" sz="2200" smtClean="0"/>
              <a:t>Asit yağmurları, fosil yakıt atıklarının doğal su döngüsüne karışmasıyla oluşur. Kömür ve petrol gibi fosil yakıtların yakılması sonucu atmosferde kükürt ve azot içeren gazlar birikir. Bu gazlar havadaki su buharıyla birleşince bir kimyasal tepkime meydana gelir. Bu tepkime sonucunda sülfürik asit ve nitrik asit damlaları oluşur.</a:t>
            </a:r>
          </a:p>
          <a:p>
            <a:pPr eaLnBrk="1" hangingPunct="1">
              <a:lnSpc>
                <a:spcPct val="80000"/>
              </a:lnSpc>
            </a:pPr>
            <a:r>
              <a:rPr lang="tr-TR" sz="2200" smtClean="0"/>
              <a:t>Güneş ışığı bu tepkimelerin hızını artırır. Yeryüzündeki sular Güneş’in etkisiyle ısınınca, bunların bir kısmı buharlaşarak yükselir ve atmosfere karışır. Böylece yükselen nemli havadaki su buharı yoğunlaşarak yeniden sıvı durumuna geçer. Bunlar da bulutları oluşturur. Sonuçta oluşan, çok miktarda kükürt ve azot içeren bu tip yağmurlara “asit yağmurları”denir. Atmosferdeki asit, yalnızca yağmurlarla değil, kar, sis, havadaki gazlar ve tanecikler yoluyla da yeryüzüne iner. </a:t>
            </a:r>
          </a:p>
          <a:p>
            <a:pPr eaLnBrk="1" hangingPunct="1">
              <a:lnSpc>
                <a:spcPct val="80000"/>
              </a:lnSpc>
            </a:pPr>
            <a:endParaRPr lang="tr-TR" sz="22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p:cNvSpPr>
            <a:spLocks noGrp="1"/>
          </p:cNvSpPr>
          <p:nvPr>
            <p:ph type="title" idx="4294967295"/>
          </p:nvPr>
        </p:nvSpPr>
        <p:spPr/>
        <p:txBody>
          <a:bodyPr/>
          <a:lstStyle/>
          <a:p>
            <a:pPr eaLnBrk="1" hangingPunct="1"/>
            <a:r>
              <a:rPr lang="tr-TR" smtClean="0"/>
              <a:t>Asit yağmurları</a:t>
            </a:r>
          </a:p>
        </p:txBody>
      </p:sp>
      <p:pic>
        <p:nvPicPr>
          <p:cNvPr id="57347" name="Picture 2"/>
          <p:cNvPicPr>
            <a:picLocks noGrp="1" noChangeAspect="1" noChangeArrowheads="1"/>
          </p:cNvPicPr>
          <p:nvPr>
            <p:ph idx="4294967295"/>
          </p:nvPr>
        </p:nvPicPr>
        <p:blipFill>
          <a:blip r:embed="rId2" cstate="print"/>
          <a:srcRect/>
          <a:stretch>
            <a:fillRect/>
          </a:stretch>
        </p:blipFill>
        <p:spPr>
          <a:xfrm>
            <a:off x="428625" y="1428750"/>
            <a:ext cx="8501063" cy="5072063"/>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idx="4294967295"/>
          </p:nvPr>
        </p:nvSpPr>
        <p:spPr/>
        <p:txBody>
          <a:bodyPr/>
          <a:lstStyle/>
          <a:p>
            <a:pPr eaLnBrk="1" hangingPunct="1"/>
            <a:r>
              <a:rPr lang="tr-TR" smtClean="0"/>
              <a:t>Hava Kirliliği ve Asit Yağmurları</a:t>
            </a:r>
          </a:p>
        </p:txBody>
      </p:sp>
      <p:sp>
        <p:nvSpPr>
          <p:cNvPr id="58371" name="2 İçerik Yer Tutucusu"/>
          <p:cNvSpPr>
            <a:spLocks noGrp="1"/>
          </p:cNvSpPr>
          <p:nvPr>
            <p:ph idx="4294967295"/>
          </p:nvPr>
        </p:nvSpPr>
        <p:spPr/>
        <p:txBody>
          <a:bodyPr/>
          <a:lstStyle/>
          <a:p>
            <a:pPr eaLnBrk="1" hangingPunct="1">
              <a:lnSpc>
                <a:spcPct val="80000"/>
              </a:lnSpc>
            </a:pPr>
            <a:r>
              <a:rPr lang="tr-TR" sz="2200" smtClean="0"/>
              <a:t>İnsanların faaliyetleri sonucu meydana gelen üretim ve tüketim faaliyetleri sırasında ortaya çıkan atıklarla hava tabakası kirlenerek, yeryüzündeki canlı hayatını tehdit eder bir konuma gelir. Yeryüzündeki canlı hayatın sürmesi için vazgeçilmez bir yere ve öneme sahip olan hava tüm hayatı etkileyecek biçimde endüstriyel artıklarla değişik yollardan kirlenmektedir. Bu kirlenme ilk kez 1940-1950’li yıllarda gelişen sanayileşmenin bir sonucu olarak dünyanın çeşitli şehirlerinde havanın aşırı kirlenmesiyle görülmeye başlandı. İşte bundan dolayı “insanlar tarafından atmosfere karıştırılan yabancı maddelerle hava bileşiminin bozulmasına” hava kirliliği denildi. Dünya Sağlık Örgütü’ne göre: “Hava kirliliği, canlıların sağlığını olumsuz yönden etkileyen veya maddî zararlar meydana getiren havadaki yabancı maddelerin, normalin üzerindeki yoğunluğudur.”</a:t>
            </a:r>
            <a:br>
              <a:rPr lang="tr-TR" sz="2200" smtClean="0"/>
            </a:br>
            <a:endParaRPr lang="tr-TR" sz="22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p:txBody>
          <a:bodyPr>
            <a:normAutofit fontScale="92500"/>
          </a:bodyPr>
          <a:lstStyle/>
          <a:p>
            <a:pPr eaLnBrk="1" hangingPunct="1">
              <a:lnSpc>
                <a:spcPct val="80000"/>
              </a:lnSpc>
              <a:defRPr/>
            </a:pPr>
            <a:r>
              <a:rPr lang="tr-TR" sz="2200" smtClean="0"/>
              <a:t>Hava kirliliğine yol açan unsurlar ya doğrudan fabrika bacalarından, egzoz gazlarından havaya karışıyor yada havadaki diğer gazlarla birleşerek, havanın kirlenmesine yol açıyor.</a:t>
            </a:r>
            <a:br>
              <a:rPr lang="tr-TR" sz="2200" smtClean="0"/>
            </a:br>
            <a:r>
              <a:rPr lang="tr-TR" sz="2200" smtClean="0"/>
              <a:t/>
            </a:r>
            <a:br>
              <a:rPr lang="tr-TR" sz="2200" smtClean="0"/>
            </a:br>
            <a:r>
              <a:rPr lang="tr-TR" sz="2200" smtClean="0"/>
              <a:t>Ayrıca sanayi işletmelerinin çıkardığı baca gazları havadaki oksijen ve su buharı ile birleşerek, bir dizi kimyasal reaksiyonlar sonucu asit yağmurlarına dönüşür. Asit yağmurları toprağın yavaş yavaş asitlenmesine yol açarak, ağaçların ve bitkilerin topraktan beslenmesine engel olur. Asit yağmurları ayrıca çeşitli yollardan sulara karışarak, sulardaki canlıların hayatını da etkiler.</a:t>
            </a:r>
            <a:br>
              <a:rPr lang="tr-TR" sz="2200" smtClean="0"/>
            </a:br>
            <a:r>
              <a:rPr lang="tr-TR" sz="2200" smtClean="0"/>
              <a:t/>
            </a:r>
            <a:br>
              <a:rPr lang="tr-TR" sz="2200" smtClean="0"/>
            </a:br>
            <a:r>
              <a:rPr lang="tr-TR" sz="2200" smtClean="0"/>
              <a:t>Havadaki karbon tozları, katı parçacıklar, karbonmonoksit, kükürt dioksit, doymamış hidrokarbonlar, aldehitler ve diğer kanserojen maddeler insanlarda solunum yolları hastalıkları, nefes darlığı ve akciğer kanseri gibi değişik hastalıklara yol açarlar.</a:t>
            </a:r>
            <a:br>
              <a:rPr lang="tr-TR" sz="2200" smtClean="0"/>
            </a:br>
            <a:endParaRPr lang="tr-TR" sz="22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2 İçerik Yer Tutucusu"/>
          <p:cNvSpPr>
            <a:spLocks noGrp="1"/>
          </p:cNvSpPr>
          <p:nvPr>
            <p:ph idx="4294967295"/>
          </p:nvPr>
        </p:nvSpPr>
        <p:spPr>
          <a:xfrm>
            <a:off x="0" y="0"/>
            <a:ext cx="9144000" cy="4837113"/>
          </a:xfrm>
        </p:spPr>
        <p:txBody>
          <a:bodyPr/>
          <a:lstStyle/>
          <a:p>
            <a:pPr eaLnBrk="1" hangingPunct="1">
              <a:buFontTx/>
              <a:buNone/>
            </a:pPr>
            <a:r>
              <a:rPr lang="tr-TR" sz="2000" smtClean="0"/>
              <a:t>	Sanayileşme ile büyük hız kazanan hava kirlenmesi özellikle büyük kentlerin çevresinde yoğunlaşmaktadır. Çünkü büyük kentler ve onların çevresinde yoğunlaşan üretim ve tüketim faaliyetleriyle artıklar hızla çoğalıyor. Ayrıca egzoz gazları, trafik tıkanıklıkları ve gürültü de hayatın kalitesini hızla düşürmektedir.</a:t>
            </a:r>
            <a:br>
              <a:rPr lang="tr-TR" sz="2000" smtClean="0"/>
            </a:br>
            <a:r>
              <a:rPr lang="tr-TR" sz="2000" smtClean="0"/>
              <a:t/>
            </a:r>
            <a:br>
              <a:rPr lang="tr-TR" sz="2000" smtClean="0"/>
            </a:br>
            <a:r>
              <a:rPr lang="tr-TR" sz="2000" smtClean="0"/>
              <a:t>Havanın gaz halinde ve sürekli hareket içinde olması rüzgarlarla kirlenmeyi yeryüzü ölçüsünde yaygınlaştırıyor. Bu bağlamda en çok zararı ise ormanlara veriyor. Büyük kentlerde alt yapı yatırımlarının hazır olması, deniz, hava ve kara yolu ulaşımının kolaylığı yatırımların büyük kentlerin çevresinde yoğunlaşmasına yol açıyor. İşgücü ve pazar açısından çok uygun olan büyük kentler, üretim ve tüketim faaliyetlerinin en yoğun olduğu yörelerdir. Bu yoğunluk, hava kirlenmesinin büyük kentlerde ileri boyutlara ulaşmasına neden olmaktadır.</a:t>
            </a:r>
            <a:br>
              <a:rPr lang="tr-TR" sz="2000" smtClean="0"/>
            </a:br>
            <a:r>
              <a:rPr lang="tr-TR" sz="2000" smtClean="0"/>
              <a:t/>
            </a:r>
            <a:br>
              <a:rPr lang="tr-TR" sz="2000" smtClean="0"/>
            </a:br>
            <a:r>
              <a:rPr lang="tr-TR" sz="2000" smtClean="0"/>
              <a:t>Bütün bunların en önemli sebeplerinden birisi sanayi ve teknolojilerimizin bir sonucu olan asit yağmurları. Uzmanların bildirdiklerine göre bunun kaynağı sanayi kuruluşlarıdır. Özellikle termik santrallerin bacalarından çıkan dumanların içinde bol miktarda kükürtdioksit ve azot oksit gibi gazlar bulunmaktadır. Bunlar atmosferdeki nem ile birleşince yakıcı asitlere (sülfirik asit, nitrik asit vb.) dönüşmekte kar, yağmur, sis yağışlarıyla da yeryüzüne ulaşmaktadır. İşte bunlara asit yağmuru deniliyor.</a:t>
            </a:r>
            <a:br>
              <a:rPr lang="tr-TR" sz="2000" smtClean="0"/>
            </a:br>
            <a:endParaRPr lang="tr-TR" sz="20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p:txBody>
          <a:bodyPr>
            <a:normAutofit fontScale="90000"/>
          </a:bodyPr>
          <a:lstStyle/>
          <a:p>
            <a:pPr eaLnBrk="1" hangingPunct="1">
              <a:defRPr/>
            </a:pPr>
            <a:r>
              <a:rPr lang="tr-TR" sz="4000" smtClean="0"/>
              <a:t>Asit Yağmurları ve Çevreye Verdiği Zararlar</a:t>
            </a:r>
          </a:p>
        </p:txBody>
      </p:sp>
      <p:sp>
        <p:nvSpPr>
          <p:cNvPr id="61443" name="2 İçerik Yer Tutucusu"/>
          <p:cNvSpPr>
            <a:spLocks noGrp="1"/>
          </p:cNvSpPr>
          <p:nvPr>
            <p:ph idx="4294967295"/>
          </p:nvPr>
        </p:nvSpPr>
        <p:spPr/>
        <p:txBody>
          <a:bodyPr/>
          <a:lstStyle/>
          <a:p>
            <a:pPr eaLnBrk="1" hangingPunct="1">
              <a:lnSpc>
                <a:spcPct val="80000"/>
              </a:lnSpc>
            </a:pPr>
            <a:r>
              <a:rPr lang="tr-TR" sz="2000" smtClean="0"/>
              <a:t>Asit yağmurları, göller ve nehirler gibi sular dünyasına düştüğünde bunların asitlik derecesini arttırır. Balıklar sudaki asitlik değişimine çok duyarlı oldukları için böyle sularda yaşayamazlar. Gerçekten de, Baltık ülkelerindeki göller İngiltere’deki ağır sanayi bölgelerinden kaynaklanan asit yağmurları ile asitleşmiş ve bu göllerde birçok balık türü ortadan kalkmıştır.</a:t>
            </a:r>
            <a:br>
              <a:rPr lang="tr-TR" sz="2000" smtClean="0"/>
            </a:br>
            <a:r>
              <a:rPr lang="tr-TR" sz="2000" smtClean="0"/>
              <a:t/>
            </a:r>
            <a:br>
              <a:rPr lang="tr-TR" sz="2000" smtClean="0"/>
            </a:br>
            <a:r>
              <a:rPr lang="tr-TR" sz="2000" smtClean="0"/>
              <a:t>Asit yağmurları hayvanlar ve bitkiler gibi canlı varlıklara zarar vermekle kalmaz, taşınmaz kültür varlıklarını da olumsuz yönde etkiler. Örneğin, kent içi ya da kent dışındaki tarihî binalar, açık hava müzeleri, binlerce yıllık antik kentlere ait yapılar veya Nemrut dağında olduğu gibi taş anıtlar asit yağmurlarıyla yıpranmakta ve dağılmaktadır. Asit yağmurları bitki toplumlarının, örneğin geniş ormanların toprak üstü kısımlarında yakıcı zararlar oluşturduğu gibi, toprakların yapısını da bozmakta, toprak içindeki bitki köklerinin hastalanmasına ve toprağa can veren mikroorganizmaların ölmesine neden olmaktadırlar.  </a:t>
            </a:r>
          </a:p>
          <a:p>
            <a:pPr eaLnBrk="1" hangingPunct="1">
              <a:lnSpc>
                <a:spcPct val="80000"/>
              </a:lnSpc>
            </a:pPr>
            <a:endParaRPr lang="tr-TR" sz="20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428625" y="214313"/>
            <a:ext cx="8229600" cy="6429375"/>
          </a:xfrm>
        </p:spPr>
        <p:txBody>
          <a:bodyPr>
            <a:normAutofit lnSpcReduction="10000"/>
          </a:bodyPr>
          <a:lstStyle/>
          <a:p>
            <a:pPr marL="0" indent="0" algn="just" eaLnBrk="1" hangingPunct="1">
              <a:lnSpc>
                <a:spcPct val="90000"/>
              </a:lnSpc>
              <a:buFontTx/>
              <a:buNone/>
              <a:defRPr/>
            </a:pPr>
            <a:r>
              <a:rPr lang="tr-TR" sz="3000" b="1" smtClean="0"/>
              <a:t>1. Fiziksel Kirlenme</a:t>
            </a:r>
            <a:endParaRPr lang="tr-TR" sz="3000" smtClean="0"/>
          </a:p>
          <a:p>
            <a:pPr marL="0" indent="0" algn="just" eaLnBrk="1" hangingPunct="1">
              <a:lnSpc>
                <a:spcPct val="90000"/>
              </a:lnSpc>
              <a:buFontTx/>
              <a:buNone/>
              <a:defRPr/>
            </a:pPr>
            <a:r>
              <a:rPr lang="tr-TR" sz="3000" smtClean="0"/>
              <a:t>Çevreyi meydana getiren toprak, su ve havanın fiziksel özelliklerinin tamamının, canlı sağlığını tehdit edecek, olumsuz yönde etkileyecek biçimde bozulması ve değişmesi olayıdır. Fiziksel kirlenme renk, tanecik boyutu gibi fiziksel özelliklerin değişimine yol açar. </a:t>
            </a:r>
          </a:p>
          <a:p>
            <a:pPr marL="0" indent="0" algn="just" eaLnBrk="1" hangingPunct="1">
              <a:lnSpc>
                <a:spcPct val="90000"/>
              </a:lnSpc>
              <a:buFontTx/>
              <a:buNone/>
              <a:defRPr/>
            </a:pPr>
            <a:r>
              <a:rPr lang="tr-TR" sz="3000" smtClean="0"/>
              <a:t>Atmosfere salınan toz, duman gibi kirleticiler havada koyu renkli bir görünüm ortaya çıkarır. Fabrika atıklarının akarsu ve göllere boşaltılması ve erozyon nedeniyle hem akarsular daha bulanık görünür hem de dibi yabancı maddelerle dolar. Ayrıca arazilere atılan çöpler toprakta fiziksel kirlenmeler meydana getirir.  </a:t>
            </a:r>
            <a:endParaRPr lang="tr-TR" sz="3000" b="1" smtClean="0"/>
          </a:p>
          <a:p>
            <a:pPr marL="0" indent="0" algn="just" eaLnBrk="1" hangingPunct="1">
              <a:lnSpc>
                <a:spcPct val="90000"/>
              </a:lnSpc>
              <a:buFontTx/>
              <a:buNone/>
              <a:defRPr/>
            </a:pPr>
            <a:endParaRPr lang="tr-TR" sz="3000" b="1" smtClean="0"/>
          </a:p>
          <a:p>
            <a:pPr marL="0" indent="0" algn="just" eaLnBrk="1" hangingPunct="1">
              <a:lnSpc>
                <a:spcPct val="90000"/>
              </a:lnSpc>
              <a:buFontTx/>
              <a:buNone/>
              <a:defRPr/>
            </a:pPr>
            <a:endParaRPr lang="tr-TR" sz="3000" b="1" smtClean="0"/>
          </a:p>
          <a:p>
            <a:pPr marL="0" indent="0" algn="just" eaLnBrk="1" hangingPunct="1">
              <a:lnSpc>
                <a:spcPct val="90000"/>
              </a:lnSpc>
              <a:buFontTx/>
              <a:buNone/>
              <a:defRPr/>
            </a:pPr>
            <a:endParaRPr lang="tr-TR" sz="3000" b="1"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p:txBody>
          <a:bodyPr>
            <a:normAutofit fontScale="90000"/>
          </a:bodyPr>
          <a:lstStyle/>
          <a:p>
            <a:pPr eaLnBrk="1" hangingPunct="1">
              <a:defRPr/>
            </a:pPr>
            <a:r>
              <a:rPr lang="tr-TR" sz="4000" b="1" smtClean="0"/>
              <a:t>Asit Yağmurlarının Oluşmasını Engellemek İçin Yapılabilecekler</a:t>
            </a:r>
            <a:endParaRPr lang="tr-TR" sz="4000" smtClean="0"/>
          </a:p>
        </p:txBody>
      </p:sp>
      <p:sp>
        <p:nvSpPr>
          <p:cNvPr id="3" name="2 İçerik Yer Tutucusu"/>
          <p:cNvSpPr>
            <a:spLocks noGrp="1"/>
          </p:cNvSpPr>
          <p:nvPr>
            <p:ph idx="4294967295"/>
          </p:nvPr>
        </p:nvSpPr>
        <p:spPr/>
        <p:txBody>
          <a:bodyPr>
            <a:normAutofit lnSpcReduction="10000"/>
          </a:bodyPr>
          <a:lstStyle/>
          <a:p>
            <a:pPr eaLnBrk="1" hangingPunct="1">
              <a:lnSpc>
                <a:spcPct val="80000"/>
              </a:lnSpc>
              <a:defRPr/>
            </a:pPr>
            <a:endParaRPr lang="tr-TR" sz="2700" smtClean="0"/>
          </a:p>
          <a:p>
            <a:pPr eaLnBrk="1" hangingPunct="1">
              <a:lnSpc>
                <a:spcPct val="80000"/>
              </a:lnSpc>
              <a:defRPr/>
            </a:pPr>
            <a:r>
              <a:rPr lang="tr-TR" sz="2700" smtClean="0"/>
              <a:t>Sanayide fosil yakıtlar yerine kükürt ve azot içermeyen doğalgaz, güneş enerjisi, jeotermal enerji tercih edilmeli</a:t>
            </a:r>
          </a:p>
          <a:p>
            <a:pPr eaLnBrk="1" hangingPunct="1">
              <a:lnSpc>
                <a:spcPct val="80000"/>
              </a:lnSpc>
              <a:defRPr/>
            </a:pPr>
            <a:r>
              <a:rPr lang="tr-TR" sz="2700" smtClean="0"/>
              <a:t>Yeşil alanlar artırılmalı ve orman yangınları engellenmelidir</a:t>
            </a:r>
          </a:p>
          <a:p>
            <a:pPr eaLnBrk="1" hangingPunct="1">
              <a:lnSpc>
                <a:spcPct val="80000"/>
              </a:lnSpc>
              <a:defRPr/>
            </a:pPr>
            <a:r>
              <a:rPr lang="tr-TR" sz="2700" smtClean="0"/>
              <a:t>Toplu taşıma araçları yaygınlaştırılmalı</a:t>
            </a:r>
          </a:p>
          <a:p>
            <a:pPr eaLnBrk="1" hangingPunct="1">
              <a:lnSpc>
                <a:spcPct val="80000"/>
              </a:lnSpc>
              <a:defRPr/>
            </a:pPr>
            <a:r>
              <a:rPr lang="tr-TR" sz="2700" smtClean="0"/>
              <a:t>Kalorisi düşük olan ve havayı daha çok kirleten kaçak kömür kullanımı engellenmeli</a:t>
            </a:r>
          </a:p>
          <a:p>
            <a:pPr eaLnBrk="1" hangingPunct="1">
              <a:lnSpc>
                <a:spcPct val="80000"/>
              </a:lnSpc>
              <a:defRPr/>
            </a:pPr>
            <a:r>
              <a:rPr lang="tr-TR" sz="2700" smtClean="0"/>
              <a:t>Sanayi tesislerinin bacalarına filtre takılması sağlanmalı</a:t>
            </a:r>
          </a:p>
          <a:p>
            <a:pPr eaLnBrk="1" hangingPunct="1">
              <a:lnSpc>
                <a:spcPct val="80000"/>
              </a:lnSpc>
              <a:defRPr/>
            </a:pPr>
            <a:r>
              <a:rPr lang="tr-TR" sz="2700" smtClean="0"/>
              <a:t>Her yıl bacalar ve soba boruları temizlenmeli</a:t>
            </a:r>
          </a:p>
          <a:p>
            <a:pPr eaLnBrk="1" hangingPunct="1">
              <a:lnSpc>
                <a:spcPct val="80000"/>
              </a:lnSpc>
              <a:defRPr/>
            </a:pPr>
            <a:endParaRPr lang="tr-TR" sz="27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61" name="Picture 5" descr="image009"/>
          <p:cNvPicPr>
            <a:picLocks noChangeAspect="1" noChangeArrowheads="1"/>
          </p:cNvPicPr>
          <p:nvPr/>
        </p:nvPicPr>
        <p:blipFill>
          <a:blip r:embed="rId3" cstate="print"/>
          <a:srcRect/>
          <a:stretch>
            <a:fillRect/>
          </a:stretch>
        </p:blipFill>
        <p:spPr bwMode="auto">
          <a:xfrm>
            <a:off x="0" y="0"/>
            <a:ext cx="2820988" cy="2971800"/>
          </a:xfrm>
          <a:prstGeom prst="rect">
            <a:avLst/>
          </a:prstGeom>
          <a:noFill/>
          <a:ln w="9525">
            <a:noFill/>
            <a:miter lim="800000"/>
            <a:headEnd/>
            <a:tailEnd/>
          </a:ln>
        </p:spPr>
      </p:pic>
      <p:pic>
        <p:nvPicPr>
          <p:cNvPr id="63491" name="Picture 6" descr="Resim22"/>
          <p:cNvPicPr>
            <a:picLocks noChangeAspect="1" noChangeArrowheads="1"/>
          </p:cNvPicPr>
          <p:nvPr/>
        </p:nvPicPr>
        <p:blipFill>
          <a:blip r:embed="rId4" cstate="print"/>
          <a:srcRect/>
          <a:stretch>
            <a:fillRect/>
          </a:stretch>
        </p:blipFill>
        <p:spPr bwMode="auto">
          <a:xfrm>
            <a:off x="500063" y="2428875"/>
            <a:ext cx="4143375" cy="4000500"/>
          </a:xfrm>
          <a:prstGeom prst="rect">
            <a:avLst/>
          </a:prstGeom>
          <a:noFill/>
          <a:ln w="9525">
            <a:noFill/>
            <a:miter lim="800000"/>
            <a:headEnd/>
            <a:tailEnd/>
          </a:ln>
        </p:spPr>
      </p:pic>
      <p:pic>
        <p:nvPicPr>
          <p:cNvPr id="63492" name="Picture 7" descr="Resim23"/>
          <p:cNvPicPr>
            <a:picLocks noChangeAspect="1" noChangeArrowheads="1"/>
          </p:cNvPicPr>
          <p:nvPr/>
        </p:nvPicPr>
        <p:blipFill>
          <a:blip r:embed="rId5" cstate="print"/>
          <a:srcRect/>
          <a:stretch>
            <a:fillRect/>
          </a:stretch>
        </p:blipFill>
        <p:spPr bwMode="auto">
          <a:xfrm>
            <a:off x="5000625" y="2428875"/>
            <a:ext cx="3960813" cy="3994150"/>
          </a:xfrm>
          <a:prstGeom prst="rect">
            <a:avLst/>
          </a:prstGeom>
          <a:noFill/>
          <a:ln w="9525">
            <a:noFill/>
            <a:miter lim="800000"/>
            <a:headEnd/>
            <a:tailEnd/>
          </a:ln>
        </p:spPr>
      </p:pic>
      <p:sp>
        <p:nvSpPr>
          <p:cNvPr id="377864" name="Rectangle 8"/>
          <p:cNvSpPr>
            <a:spLocks noChangeArrowheads="1"/>
          </p:cNvSpPr>
          <p:nvPr/>
        </p:nvSpPr>
        <p:spPr bwMode="auto">
          <a:xfrm>
            <a:off x="2965450" y="995363"/>
            <a:ext cx="5238750" cy="381000"/>
          </a:xfrm>
          <a:prstGeom prst="rect">
            <a:avLst/>
          </a:prstGeom>
          <a:noFill/>
          <a:ln w="9525">
            <a:noFill/>
            <a:miter lim="800000"/>
            <a:headEnd/>
            <a:tailEnd/>
          </a:ln>
          <a:effectLst/>
        </p:spPr>
        <p:txBody>
          <a:bodyPr wrap="none" lIns="72402" tIns="36201" rIns="72402" bIns="36201">
            <a:spAutoFit/>
          </a:bodyPr>
          <a:lstStyle/>
          <a:p>
            <a:pPr defTabSz="913827" fontAlgn="auto">
              <a:spcBef>
                <a:spcPts val="0"/>
              </a:spcBef>
              <a:spcAft>
                <a:spcPts val="0"/>
              </a:spcAft>
              <a:defRPr/>
            </a:pPr>
            <a:r>
              <a:rPr lang="tr-TR" sz="2000" b="1" dirty="0">
                <a:solidFill>
                  <a:schemeClr val="tx2"/>
                </a:solidFill>
                <a:effectLst>
                  <a:outerShdw blurRad="38100" dist="38100" dir="2700000" algn="tl">
                    <a:srgbClr val="000000"/>
                  </a:outerShdw>
                </a:effectLst>
                <a:latin typeface="+mn-lt"/>
              </a:rPr>
              <a:t>Asit Yağmurlarının Ormanlara ve Göllere etkileri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7861"/>
                                        </p:tgtEl>
                                        <p:attrNameLst>
                                          <p:attrName>style.visibility</p:attrName>
                                        </p:attrNameLst>
                                      </p:cBhvr>
                                      <p:to>
                                        <p:strVal val="visible"/>
                                      </p:to>
                                    </p:set>
                                    <p:animEffect transition="in" filter="fade">
                                      <p:cBhvr>
                                        <p:cTn id="7" dur="2000"/>
                                        <p:tgtEl>
                                          <p:spTgt spid="377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200400" y="274638"/>
            <a:ext cx="5486400" cy="1143000"/>
          </a:xfrm>
        </p:spPr>
        <p:txBody>
          <a:bodyPr/>
          <a:lstStyle/>
          <a:p>
            <a:pPr eaLnBrk="1" hangingPunct="1"/>
            <a:r>
              <a:rPr lang="tr-TR" smtClean="0"/>
              <a:t>NÜKLEER ENERJİ</a:t>
            </a:r>
          </a:p>
        </p:txBody>
      </p:sp>
      <p:sp>
        <p:nvSpPr>
          <p:cNvPr id="64515" name="Rectangle 3"/>
          <p:cNvSpPr>
            <a:spLocks noGrp="1" noChangeArrowheads="1"/>
          </p:cNvSpPr>
          <p:nvPr>
            <p:ph type="body" idx="1"/>
          </p:nvPr>
        </p:nvSpPr>
        <p:spPr>
          <a:xfrm>
            <a:off x="3429000" y="1600200"/>
            <a:ext cx="5257800" cy="4525963"/>
          </a:xfrm>
        </p:spPr>
        <p:txBody>
          <a:bodyPr/>
          <a:lstStyle/>
          <a:p>
            <a:pPr eaLnBrk="1" hangingPunct="1"/>
            <a:r>
              <a:rPr lang="tr-TR" b="1" smtClean="0"/>
              <a:t>Nükleer enerji</a:t>
            </a:r>
            <a:r>
              <a:rPr lang="tr-TR" smtClean="0"/>
              <a:t>, atomun çekirdeğinden elde edilen bir </a:t>
            </a:r>
            <a:r>
              <a:rPr lang="tr-TR" smtClean="0">
                <a:hlinkClick r:id="rId2" tooltip="Enerji"/>
              </a:rPr>
              <a:t>enerji</a:t>
            </a:r>
            <a:r>
              <a:rPr lang="tr-TR" smtClean="0"/>
              <a:t> türüdür. </a:t>
            </a:r>
          </a:p>
          <a:p>
            <a:pPr eaLnBrk="1" hangingPunct="1"/>
            <a:r>
              <a:rPr lang="tr-TR" smtClean="0"/>
              <a:t>Nükleer enerjiyi ortaya çıkarmak ve diğer enerji tiplerine dönüştürmek için </a:t>
            </a:r>
            <a:r>
              <a:rPr lang="tr-TR" smtClean="0">
                <a:hlinkClick r:id="rId3" tooltip="Nükleer reaktör"/>
              </a:rPr>
              <a:t>nükleer reaktörler</a:t>
            </a:r>
            <a:r>
              <a:rPr lang="tr-TR" smtClean="0"/>
              <a:t> kullanılır.</a:t>
            </a:r>
          </a:p>
        </p:txBody>
      </p:sp>
      <p:pic>
        <p:nvPicPr>
          <p:cNvPr id="64516" name="Picture 5" descr="Dosya:Nuclear fission.svg"/>
          <p:cNvPicPr>
            <a:picLocks noChangeAspect="1" noChangeArrowheads="1"/>
          </p:cNvPicPr>
          <p:nvPr/>
        </p:nvPicPr>
        <p:blipFill>
          <a:blip r:embed="rId4" cstate="print"/>
          <a:srcRect/>
          <a:stretch>
            <a:fillRect/>
          </a:stretch>
        </p:blipFill>
        <p:spPr bwMode="auto">
          <a:xfrm>
            <a:off x="304800" y="-152400"/>
            <a:ext cx="2943225" cy="4591050"/>
          </a:xfrm>
          <a:prstGeom prst="rect">
            <a:avLst/>
          </a:prstGeom>
          <a:noFill/>
          <a:ln w="9525">
            <a:noFill/>
            <a:miter lim="800000"/>
            <a:headEnd/>
            <a:tailEnd/>
          </a:ln>
        </p:spPr>
      </p:pic>
      <p:sp>
        <p:nvSpPr>
          <p:cNvPr id="64517" name="Text Box 6"/>
          <p:cNvSpPr txBox="1">
            <a:spLocks noChangeArrowheads="1"/>
          </p:cNvSpPr>
          <p:nvPr/>
        </p:nvSpPr>
        <p:spPr bwMode="auto">
          <a:xfrm>
            <a:off x="304800" y="4343400"/>
            <a:ext cx="3124200" cy="2289175"/>
          </a:xfrm>
          <a:prstGeom prst="rect">
            <a:avLst/>
          </a:prstGeom>
          <a:noFill/>
          <a:ln w="9525">
            <a:noFill/>
            <a:miter lim="800000"/>
            <a:headEnd/>
            <a:tailEnd/>
          </a:ln>
        </p:spPr>
        <p:txBody>
          <a:bodyPr>
            <a:spAutoFit/>
          </a:bodyPr>
          <a:lstStyle/>
          <a:p>
            <a:pPr>
              <a:spcBef>
                <a:spcPct val="50000"/>
              </a:spcBef>
            </a:pPr>
            <a:r>
              <a:rPr lang="tr-TR" b="1"/>
              <a:t>Fisyon Tepkimesi:</a:t>
            </a:r>
            <a:r>
              <a:rPr lang="tr-TR"/>
              <a:t> Uranyum, nötron bombardımanına tutulur. Karasız hale gelen ağır atomik yapı daha hafif atomlara parçalanır. Nükleer santrallerde yaygın şekilde kullanılır.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endParaRPr lang="tr-TR" smtClean="0"/>
          </a:p>
        </p:txBody>
      </p:sp>
      <p:sp>
        <p:nvSpPr>
          <p:cNvPr id="65539" name="Rectangle 3"/>
          <p:cNvSpPr>
            <a:spLocks noGrp="1" noChangeArrowheads="1"/>
          </p:cNvSpPr>
          <p:nvPr>
            <p:ph type="body" idx="1"/>
          </p:nvPr>
        </p:nvSpPr>
        <p:spPr/>
        <p:txBody>
          <a:bodyPr/>
          <a:lstStyle/>
          <a:p>
            <a:pPr marL="609600" indent="-609600" eaLnBrk="1" hangingPunct="1">
              <a:lnSpc>
                <a:spcPct val="90000"/>
              </a:lnSpc>
              <a:buFontTx/>
              <a:buNone/>
            </a:pPr>
            <a:r>
              <a:rPr lang="tr-TR" sz="2800" smtClean="0"/>
              <a:t>Nükleer enerji, üç nükleer reaksiyondan biri ile oluşur:</a:t>
            </a:r>
          </a:p>
          <a:p>
            <a:pPr marL="609600" indent="-609600" eaLnBrk="1" hangingPunct="1">
              <a:lnSpc>
                <a:spcPct val="90000"/>
              </a:lnSpc>
            </a:pPr>
            <a:r>
              <a:rPr lang="tr-TR" sz="2800" smtClean="0">
                <a:hlinkClick r:id="rId2" tooltip="Füzyon"/>
              </a:rPr>
              <a:t>Füzyon</a:t>
            </a:r>
            <a:r>
              <a:rPr lang="tr-TR" sz="2800" smtClean="0"/>
              <a:t>: Atomik parçacıkların birleşme reaksiyonu.</a:t>
            </a:r>
          </a:p>
          <a:p>
            <a:pPr marL="609600" indent="-609600" eaLnBrk="1" hangingPunct="1">
              <a:lnSpc>
                <a:spcPct val="90000"/>
              </a:lnSpc>
            </a:pPr>
            <a:r>
              <a:rPr lang="tr-TR" sz="2800" smtClean="0">
                <a:hlinkClick r:id="rId3" tooltip="Fisyon"/>
              </a:rPr>
              <a:t>Fisyon</a:t>
            </a:r>
            <a:r>
              <a:rPr lang="tr-TR" sz="2800" smtClean="0"/>
              <a:t>: Atom çekirdeğinin zorlanmış olarak parçalanması.</a:t>
            </a:r>
          </a:p>
          <a:p>
            <a:pPr marL="609600" indent="-609600" eaLnBrk="1" hangingPunct="1">
              <a:lnSpc>
                <a:spcPct val="90000"/>
              </a:lnSpc>
            </a:pPr>
            <a:r>
              <a:rPr lang="tr-TR" sz="2800" smtClean="0">
                <a:hlinkClick r:id="rId4" tooltip="Yarılanma (sayfa mevcut değil)"/>
              </a:rPr>
              <a:t>Yarılanma</a:t>
            </a:r>
            <a:r>
              <a:rPr lang="tr-TR" sz="2800" smtClean="0"/>
              <a:t>: Çekirdeğin parçalanarak daha kararlı hale geçmesi. Doğal (yavaş) fisyon (çekirdek parçalanması) olarak da tanımlanabilir.</a:t>
            </a:r>
          </a:p>
          <a:p>
            <a:pPr marL="609600" indent="-609600" eaLnBrk="1" hangingPunct="1">
              <a:lnSpc>
                <a:spcPct val="90000"/>
              </a:lnSpc>
              <a:buFontTx/>
              <a:buNone/>
            </a:pPr>
            <a:endParaRPr lang="tr-TR" sz="28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endParaRPr lang="tr-TR" smtClean="0"/>
          </a:p>
        </p:txBody>
      </p:sp>
      <p:sp>
        <p:nvSpPr>
          <p:cNvPr id="66563" name="Rectangle 3"/>
          <p:cNvSpPr>
            <a:spLocks noGrp="1" noChangeArrowheads="1"/>
          </p:cNvSpPr>
          <p:nvPr>
            <p:ph type="body" idx="1"/>
          </p:nvPr>
        </p:nvSpPr>
        <p:spPr/>
        <p:txBody>
          <a:bodyPr/>
          <a:lstStyle/>
          <a:p>
            <a:pPr eaLnBrk="1" hangingPunct="1">
              <a:lnSpc>
                <a:spcPct val="90000"/>
              </a:lnSpc>
              <a:buFontTx/>
              <a:buNone/>
            </a:pPr>
            <a:r>
              <a:rPr lang="tr-TR" sz="2400" smtClean="0"/>
              <a:t>Nükleer enerji,günümüzün ve geleceğin en önemli enerji kaynaklarından biri olarak kabul görmektedir.</a:t>
            </a:r>
            <a:r>
              <a:rPr lang="tr-TR" sz="2400" smtClean="0">
                <a:hlinkClick r:id="rId2" tooltip="Petrol"/>
              </a:rPr>
              <a:t>Petrol</a:t>
            </a:r>
            <a:r>
              <a:rPr lang="tr-TR" sz="2400" smtClean="0"/>
              <a:t> ve </a:t>
            </a:r>
            <a:r>
              <a:rPr lang="tr-TR" sz="2400" smtClean="0">
                <a:hlinkClick r:id="rId3" tooltip="Doğalgaz"/>
              </a:rPr>
              <a:t>doğalgaz</a:t>
            </a:r>
            <a:r>
              <a:rPr lang="tr-TR" sz="2400" smtClean="0"/>
              <a:t>'ın bazı ülkede geniş rezervler halinde bulunması,ve bu kaynakların yenilenemez oluşu birçok ülkeyi nükleer araştırmalara ve nükleer enerjiden faydalanmaya yönlendirmiştir.</a:t>
            </a:r>
          </a:p>
          <a:p>
            <a:pPr eaLnBrk="1" hangingPunct="1">
              <a:lnSpc>
                <a:spcPct val="90000"/>
              </a:lnSpc>
              <a:buFontTx/>
              <a:buNone/>
            </a:pPr>
            <a:r>
              <a:rPr lang="tr-TR" sz="2400" smtClean="0"/>
              <a:t>Bugün bakıldığında dünya üzerinde 400'den fazla nükleer enerji santrali vardır ve bunlar Dünya'nın toplam elektrik ihtiyacının %15'ini sağlayacak kapasitede çalışmaktadılar.</a:t>
            </a:r>
          </a:p>
          <a:p>
            <a:pPr eaLnBrk="1" hangingPunct="1">
              <a:lnSpc>
                <a:spcPct val="90000"/>
              </a:lnSpc>
              <a:buFontTx/>
              <a:buNone/>
            </a:pPr>
            <a:r>
              <a:rPr lang="tr-TR" sz="2400" smtClean="0"/>
              <a:t>Örneğin </a:t>
            </a:r>
            <a:r>
              <a:rPr lang="tr-TR" sz="2400" smtClean="0">
                <a:hlinkClick r:id="rId4" tooltip="Fransa"/>
              </a:rPr>
              <a:t>Fransa</a:t>
            </a:r>
            <a:r>
              <a:rPr lang="tr-TR" sz="2400" smtClean="0"/>
              <a:t>,elektrik ihtiyacının %77'sini nükleer reaktörlerinden sağlamaktadır.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tr-TR" smtClean="0"/>
              <a:t>Nükleer Enerjinin Sorunları </a:t>
            </a:r>
          </a:p>
        </p:txBody>
      </p:sp>
      <p:sp>
        <p:nvSpPr>
          <p:cNvPr id="67587" name="Rectangle 3"/>
          <p:cNvSpPr>
            <a:spLocks noGrp="1" noChangeArrowheads="1"/>
          </p:cNvSpPr>
          <p:nvPr>
            <p:ph type="body" idx="1"/>
          </p:nvPr>
        </p:nvSpPr>
        <p:spPr/>
        <p:txBody>
          <a:bodyPr/>
          <a:lstStyle/>
          <a:p>
            <a:pPr eaLnBrk="1" hangingPunct="1">
              <a:lnSpc>
                <a:spcPct val="80000"/>
              </a:lnSpc>
            </a:pPr>
            <a:r>
              <a:rPr lang="tr-TR" sz="2400" smtClean="0"/>
              <a:t>Yetişmiş eleman,</a:t>
            </a:r>
          </a:p>
          <a:p>
            <a:pPr eaLnBrk="1" hangingPunct="1">
              <a:lnSpc>
                <a:spcPct val="80000"/>
              </a:lnSpc>
            </a:pPr>
            <a:r>
              <a:rPr lang="tr-TR" sz="2400" smtClean="0"/>
              <a:t>atıkların depolanması ve </a:t>
            </a:r>
          </a:p>
          <a:p>
            <a:pPr eaLnBrk="1" hangingPunct="1">
              <a:lnSpc>
                <a:spcPct val="80000"/>
              </a:lnSpc>
            </a:pPr>
            <a:r>
              <a:rPr lang="tr-TR" sz="2400" smtClean="0"/>
              <a:t>yeterli güvenlik çalışması nükleer santrallerin en önemli sorunlarıdır. </a:t>
            </a:r>
          </a:p>
          <a:p>
            <a:pPr eaLnBrk="1" hangingPunct="1">
              <a:lnSpc>
                <a:spcPct val="80000"/>
              </a:lnSpc>
              <a:buFontTx/>
              <a:buNone/>
            </a:pPr>
            <a:r>
              <a:rPr lang="tr-TR" sz="2400" smtClean="0"/>
              <a:t>Bu nedenlerle bu güne kadar çevreye zarar verebilecek ölçüde büyük 4 tane nükleer santral kazası gerçekleştiği bilinmektedir, açıklanmayan ve gizlenen başka facialar olabilir. Bunlardan ilk 2'si alınan önlemlerle çevrelerine herhangi bir zarar vermediği söylenirken, 3.olarak gerçekleşen Çernobil Faciası doğaya ve insanlara çok feci zararlar verdiği bilinmektedir, 4. Fukuşima Faciası ise Çernobil Faciasını tehlike seviyesi olarak geçtiği belirtilmiştir.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0" y="381000"/>
            <a:ext cx="9144000" cy="6172200"/>
          </a:xfrm>
        </p:spPr>
        <p:txBody>
          <a:bodyPr/>
          <a:lstStyle/>
          <a:p>
            <a:pPr eaLnBrk="1" hangingPunct="1">
              <a:lnSpc>
                <a:spcPct val="80000"/>
              </a:lnSpc>
              <a:buFontTx/>
              <a:buNone/>
            </a:pPr>
            <a:r>
              <a:rPr lang="tr-TR" sz="2000" smtClean="0"/>
              <a:t>Bu kazalar:</a:t>
            </a:r>
            <a:endParaRPr lang="tr-TR" sz="2000" b="1" smtClean="0"/>
          </a:p>
          <a:p>
            <a:pPr eaLnBrk="1" hangingPunct="1">
              <a:lnSpc>
                <a:spcPct val="80000"/>
              </a:lnSpc>
            </a:pPr>
            <a:r>
              <a:rPr lang="tr-TR" sz="2000" b="1" smtClean="0"/>
              <a:t>1)</a:t>
            </a:r>
            <a:r>
              <a:rPr lang="tr-TR" sz="2000" smtClean="0"/>
              <a:t> 1957 yılında </a:t>
            </a:r>
            <a:r>
              <a:rPr lang="tr-TR" sz="2000" smtClean="0">
                <a:hlinkClick r:id="rId2" tooltip="İskoçya"/>
              </a:rPr>
              <a:t>İskoçya</a:t>
            </a:r>
            <a:r>
              <a:rPr lang="tr-TR" sz="2000" smtClean="0"/>
              <a:t>'da meydana gelen Windscale kazası; bu kazada reaktörün civarına bir miktar radyasyon yayılmakla beraber ölümle veya akut radyasyon hastalığıyla sonuçlanan bir olay meydana gelmemiştir.</a:t>
            </a:r>
            <a:endParaRPr lang="tr-TR" sz="2000" b="1" smtClean="0"/>
          </a:p>
          <a:p>
            <a:pPr eaLnBrk="1" hangingPunct="1">
              <a:lnSpc>
                <a:spcPct val="80000"/>
              </a:lnSpc>
            </a:pPr>
            <a:r>
              <a:rPr lang="tr-TR" sz="2000" b="1" smtClean="0"/>
              <a:t>2)</a:t>
            </a:r>
            <a:r>
              <a:rPr lang="tr-TR" sz="2000" smtClean="0"/>
              <a:t> 1979 yılında </a:t>
            </a:r>
            <a:r>
              <a:rPr lang="tr-TR" sz="2000" smtClean="0">
                <a:hlinkClick r:id="rId3" tooltip="Amerika Birleşik Devletleri"/>
              </a:rPr>
              <a:t>ABD</a:t>
            </a:r>
            <a:r>
              <a:rPr lang="tr-TR" sz="2000" smtClean="0"/>
              <a:t>'de meydana gelen Three Mile Island kazası; normal bir işletim arızası, ekipman kaybı ve operatör hatası ile kazaya dönüşmüş, ancak kısmi reaktör kalbi ergimesi meydana gelmesine rağmen reaktörü çevreleyen beton koruyucu kabuğun sayesinde çevreye ciddi bir radyasyon sızıntısı olmadığı söylenmiştir.</a:t>
            </a:r>
            <a:endParaRPr lang="tr-TR" sz="2000" b="1" smtClean="0"/>
          </a:p>
          <a:p>
            <a:pPr eaLnBrk="1" hangingPunct="1">
              <a:lnSpc>
                <a:spcPct val="80000"/>
              </a:lnSpc>
            </a:pPr>
            <a:r>
              <a:rPr lang="tr-TR" sz="2000" b="1" smtClean="0"/>
              <a:t>3)</a:t>
            </a:r>
            <a:r>
              <a:rPr lang="tr-TR" sz="2000" smtClean="0"/>
              <a:t> 1986 yılında Ukrayna'da meydana gelen </a:t>
            </a:r>
            <a:r>
              <a:rPr lang="tr-TR" sz="2000" smtClean="0">
                <a:hlinkClick r:id="rId4" tooltip="Çernobil reaktör kazası"/>
              </a:rPr>
              <a:t>Çernobil reaktör kazası</a:t>
            </a:r>
            <a:r>
              <a:rPr lang="tr-TR" sz="2000" smtClean="0"/>
              <a:t>; tek kelimeyle bir faciadır. Kazanın nedenleri; operatörlerin güvenlik mevzuatına aykırı olarak santralde deney yapmaları sonucunda reaktördeki ani güç artışı ve santral tasarımında derinliğine güvenlik prensibine aykırı olarak, reaktörü çevrelemesi gereken bir beton koruyucu kabuğun inşa edilmemiş olması olarak özetlenebilir.</a:t>
            </a:r>
            <a:endParaRPr lang="tr-TR" sz="2000" b="1" smtClean="0"/>
          </a:p>
          <a:p>
            <a:pPr eaLnBrk="1" hangingPunct="1">
              <a:lnSpc>
                <a:spcPct val="80000"/>
              </a:lnSpc>
            </a:pPr>
            <a:r>
              <a:rPr lang="tr-TR" sz="2000" b="1" smtClean="0"/>
              <a:t>4)</a:t>
            </a:r>
            <a:r>
              <a:rPr lang="tr-TR" sz="2000" smtClean="0"/>
              <a:t> 2011 yılında Japonya'da meydana gelen </a:t>
            </a:r>
            <a:r>
              <a:rPr lang="tr-TR" sz="2000" smtClean="0">
                <a:hlinkClick r:id="rId5" tooltip="Fukuşima I Nükleer Santrali kazaları"/>
              </a:rPr>
              <a:t>Fukuşima I Nükleer Santrali kazaları</a:t>
            </a:r>
            <a:r>
              <a:rPr lang="tr-TR" sz="2000" smtClean="0"/>
              <a:t> Fukuşima I Nükleer Santrali kazaları 9.0 büyüklüğündeki 11 Mart günü olan 2011 Tōhoku depremi ve tsunamisi sonrasında meydana geldi. Honşu adası açıklarında meydana gelen bu deprem,[6] Japonya'da büyük bir tsunamiye yol açtı. </a:t>
            </a:r>
            <a:r>
              <a:rPr lang="tr-TR" sz="2000" smtClean="0">
                <a:hlinkClick r:id="rId6" tooltip="Tsunami"/>
              </a:rPr>
              <a:t>Tsunami</a:t>
            </a:r>
            <a:r>
              <a:rPr lang="tr-TR" sz="2000" smtClean="0"/>
              <a:t> Japonyaya çok büyük zarar verdi, ve nükleer enerji santrallerinde arızalar meydana getirdi.</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Başlık"/>
          <p:cNvSpPr>
            <a:spLocks noGrp="1"/>
          </p:cNvSpPr>
          <p:nvPr>
            <p:ph type="title" idx="4294967295"/>
          </p:nvPr>
        </p:nvSpPr>
        <p:spPr>
          <a:xfrm>
            <a:off x="500063" y="142875"/>
            <a:ext cx="8229600" cy="654050"/>
          </a:xfrm>
        </p:spPr>
        <p:txBody>
          <a:bodyPr/>
          <a:lstStyle/>
          <a:p>
            <a:pPr eaLnBrk="1" hangingPunct="1"/>
            <a:r>
              <a:rPr lang="tr-TR" sz="4000" smtClean="0"/>
              <a:t>Yenilenebilir Enerji Nedir ?</a:t>
            </a:r>
          </a:p>
        </p:txBody>
      </p:sp>
      <p:sp>
        <p:nvSpPr>
          <p:cNvPr id="69635" name="2 İçerik Yer Tutucusu"/>
          <p:cNvSpPr>
            <a:spLocks noGrp="1"/>
          </p:cNvSpPr>
          <p:nvPr>
            <p:ph idx="4294967295"/>
          </p:nvPr>
        </p:nvSpPr>
        <p:spPr>
          <a:xfrm>
            <a:off x="428625" y="857250"/>
            <a:ext cx="8229600" cy="4525963"/>
          </a:xfrm>
        </p:spPr>
        <p:txBody>
          <a:bodyPr/>
          <a:lstStyle/>
          <a:p>
            <a:pPr eaLnBrk="1" hangingPunct="1"/>
            <a:r>
              <a:rPr lang="tr-TR" sz="2000" smtClean="0"/>
              <a:t>Halen çoğu ülkede enerji için ağırlıklı olarak kömür, petrol, doğalgaz kullanılmaktadır. Fosil yakıtlar denilen bu kaynaklar yenilenebilir değildir. Bu kaynaklar hem sınırlıdır bir gün bitebilir, hem de rezervler azaldıkça fiyatı pahalanacaktır.</a:t>
            </a:r>
          </a:p>
          <a:p>
            <a:pPr eaLnBrk="1" hangingPunct="1"/>
            <a:r>
              <a:rPr lang="tr-TR" sz="2000" smtClean="0"/>
              <a:t>Bunun aksine yenilenebilir enerji kaynakları sürekli olarak kendilerini yeniledikleri için tükenmezler. Yenilenebilir enerjilerin çoğu direkt ya da indirekt olarak güneşten kaynaklanır. </a:t>
            </a:r>
          </a:p>
          <a:p>
            <a:pPr eaLnBrk="1" hangingPunct="1"/>
            <a:r>
              <a:rPr lang="tr-TR" sz="2000" smtClean="0"/>
              <a:t>Günümüzde en çok kullanılan enerji türü elektriktir. Elektrik enerjisi ise çoğunlukla, fosil yakıtların yakılması sonucunda elde edilen su buharının hareketi sayesinde elde edilir. Nükleer santrallerde veya termik santrallerde yakıttan elde edilen ısı suyu buharlaştırır, buharlaşan suyun oluşturduğu gaz hareketi, elektrik üreten jeneratörlerin pervanelerini döndürür ve böylelikle elektrik üretilir.</a:t>
            </a:r>
          </a:p>
          <a:p>
            <a:pPr eaLnBrk="1" hangingPunct="1"/>
            <a:r>
              <a:rPr lang="tr-TR" sz="2000" smtClean="0"/>
              <a:t>Kısacası elektrik üretilebilmesi için elektrik üreten jeneratörlerin pervanelerinin dönmesi gerekir. Aslında bu işlem yenilenebilir enerji kaynakları tarafından daha kolay yapılabilmektedir.</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endParaRPr lang="tr-TR" smtClean="0"/>
          </a:p>
        </p:txBody>
      </p:sp>
      <p:sp>
        <p:nvSpPr>
          <p:cNvPr id="70659" name="Rectangle 3"/>
          <p:cNvSpPr>
            <a:spLocks noGrp="1" noChangeArrowheads="1"/>
          </p:cNvSpPr>
          <p:nvPr>
            <p:ph type="body" idx="1"/>
          </p:nvPr>
        </p:nvSpPr>
        <p:spPr/>
        <p:txBody>
          <a:bodyPr/>
          <a:lstStyle/>
          <a:p>
            <a:pPr eaLnBrk="1" hangingPunct="1"/>
            <a:r>
              <a:rPr lang="tr-TR" sz="2000" smtClean="0"/>
              <a:t>Güneş ışığı ya da güneş enerjisi ısınmak ve aydınlanmak için evlerde ve diğer binalarda doğrudan kullanılırken, elektrik üretmek, su ısıtmak, soğutmak ve çeşitli ticari ve endüstriyel amaçlarla da indirekt olarak kullanılmaktadır. Güneşin ısıtmasındaki farklılıklar sonucu rüzgarlar oluşur, rüzgardaki enerji rüzgar türbünleri yardımıyla yakalanır. Güneşin ısıtmasıyla okyanus ve derelerden su kütleleri buharlaşır. Bu su buharı yağmur ya da kara dönüşüp tekrar ırmak ya da dere içlerine ulaştığı zaman, </a:t>
            </a:r>
            <a:r>
              <a:rPr lang="tr-TR" sz="2400" b="1" smtClean="0"/>
              <a:t>hidro enerji</a:t>
            </a:r>
            <a:r>
              <a:rPr lang="tr-TR" sz="2000" smtClean="0"/>
              <a:t> hidroelektrik santraller tarafından yakalanabilir. Yağmur ve karla beraber güneş ısı ve ışığı bitkilerin büyümesini sağlar. Bu bitkileri oluşturan organik maddeler biyokütle olarak bilinir</a:t>
            </a:r>
          </a:p>
          <a:p>
            <a:pPr eaLnBrk="1" hangingPunct="1"/>
            <a:endParaRPr lang="tr-TR"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2 İçerik Yer Tutucusu"/>
          <p:cNvSpPr>
            <a:spLocks noGrp="1"/>
          </p:cNvSpPr>
          <p:nvPr>
            <p:ph idx="4294967295"/>
          </p:nvPr>
        </p:nvSpPr>
        <p:spPr/>
        <p:txBody>
          <a:bodyPr/>
          <a:lstStyle/>
          <a:p>
            <a:pPr eaLnBrk="1" hangingPunct="1">
              <a:lnSpc>
                <a:spcPct val="80000"/>
              </a:lnSpc>
            </a:pPr>
            <a:r>
              <a:rPr lang="tr-TR" sz="2000" smtClean="0"/>
              <a:t>Biyomass elektrik üretmek için kullanılabilir. Biyomass'in kullanılmasıyla </a:t>
            </a:r>
            <a:r>
              <a:rPr lang="tr-TR" sz="2400" b="1" smtClean="0"/>
              <a:t>biyokütle enerjisi</a:t>
            </a:r>
            <a:r>
              <a:rPr lang="tr-TR" sz="2000" smtClean="0"/>
              <a:t> elde edilir. Hidrojen de su gibi, organik bileşiklerin çoğunda bulunur. Yerküremizde en bol bulunan elementtir. Fakat doğal halde gaz olarak bulunmaz. Su için oksijenle birleştiği gibi daima diğer elementlerle bileşik haldedir. Diğer elementlerinden ayrıştırıldığında hidrojen enerjisi bir yakıt olarak kullanılabilir ya da elektriğe dönüştürülebilir. Tüm yenilenebilir enerji kaynakları güneşten kaynaklanmaz. </a:t>
            </a:r>
          </a:p>
          <a:p>
            <a:pPr eaLnBrk="1" hangingPunct="1">
              <a:lnSpc>
                <a:spcPct val="80000"/>
              </a:lnSpc>
            </a:pPr>
            <a:r>
              <a:rPr lang="tr-TR" sz="2000" smtClean="0"/>
              <a:t>Okyanusların gelgit enerjisi güneş ve ayın birbirlerini kütlesel olarak çekmelerinden kaynaklanır. Gerçekte okyanus enerjisi bir çok kaynaktan meydana gelir. Gelgit enerjisine ilave olarak okyanus dalgalarının, rüzgarlar ve gelgitlerle birlikte oluşturduğu okyanus enerjisi vardır. Güneş okyanusun yüzeyini okyanusun derinliklerinden daha fazla ısıttığı için arada bir sıcaklık farkı oluşur, bu fark bir enerji kaynağı olarak kullanılabilir. Okyanus enerjisinin bütün bu şekilleri elektrik üretiminde kullanılabilir.</a:t>
            </a:r>
          </a:p>
          <a:p>
            <a:pPr eaLnBrk="1" hangingPunct="1">
              <a:lnSpc>
                <a:spcPct val="80000"/>
              </a:lnSpc>
            </a:pPr>
            <a:r>
              <a:rPr lang="tr-TR" sz="2000" smtClean="0"/>
              <a:t>Güneş enerjisi, güneş pilleri, güneş bacaları sayesinde elektrik üretiminde kullanılabilinir.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p:txBody>
          <a:bodyPr>
            <a:normAutofit fontScale="92500" lnSpcReduction="10000"/>
          </a:bodyPr>
          <a:lstStyle/>
          <a:p>
            <a:pPr marL="0" indent="0" algn="just" eaLnBrk="1" hangingPunct="1">
              <a:lnSpc>
                <a:spcPct val="80000"/>
              </a:lnSpc>
              <a:buFontTx/>
              <a:buNone/>
              <a:defRPr/>
            </a:pPr>
            <a:r>
              <a:rPr lang="tr-TR" sz="3000" b="1" smtClean="0"/>
              <a:t>2. Kimyasal Kirlenme</a:t>
            </a:r>
          </a:p>
          <a:p>
            <a:pPr marL="0" indent="0" algn="just" eaLnBrk="1" hangingPunct="1">
              <a:lnSpc>
                <a:spcPct val="80000"/>
              </a:lnSpc>
              <a:buFontTx/>
              <a:buNone/>
              <a:defRPr/>
            </a:pPr>
            <a:endParaRPr lang="tr-TR" sz="3000" smtClean="0"/>
          </a:p>
          <a:p>
            <a:pPr marL="0" indent="0" algn="just" eaLnBrk="1" hangingPunct="1">
              <a:lnSpc>
                <a:spcPct val="80000"/>
              </a:lnSpc>
              <a:buFontTx/>
              <a:buNone/>
              <a:defRPr/>
            </a:pPr>
            <a:r>
              <a:rPr lang="tr-TR" sz="3000" smtClean="0"/>
              <a:t>Doğal çevreyi oluşturan toprak, su ve havanın kimyasal özelliklerinin, canlıların hayati faaliyetlerini olumsuz yönde etkileyecek şekilde bozulmasıdır. </a:t>
            </a:r>
          </a:p>
          <a:p>
            <a:pPr marL="0" indent="0" algn="just" eaLnBrk="1" hangingPunct="1">
              <a:lnSpc>
                <a:spcPct val="80000"/>
              </a:lnSpc>
              <a:buFontTx/>
              <a:buNone/>
              <a:defRPr/>
            </a:pPr>
            <a:r>
              <a:rPr lang="tr-TR" sz="3000" smtClean="0"/>
              <a:t>Örneğin CO</a:t>
            </a:r>
            <a:r>
              <a:rPr lang="tr-TR" sz="3000" baseline="-25000" smtClean="0"/>
              <a:t>2</a:t>
            </a:r>
            <a:r>
              <a:rPr lang="tr-TR" sz="3000" smtClean="0"/>
              <a:t> , SO</a:t>
            </a:r>
            <a:r>
              <a:rPr lang="tr-TR" sz="3000" baseline="-25000" smtClean="0"/>
              <a:t>2</a:t>
            </a:r>
            <a:r>
              <a:rPr lang="tr-TR" sz="3000" smtClean="0"/>
              <a:t> , CO derişiminin artmasıyla havanın kimyasal özellikleri değişir. Bu türler bir takım tepkimelere de girmek suretiyle canlı hayatını tehdit eder. Akarsulara atılan ağır metaller suyun kimyasal bileşimini değiştirir. Tarım ilacı olarak kullanılan maddelerin toprağın organik yapısına olumsuz etkisi olabilir.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Başlık"/>
          <p:cNvSpPr>
            <a:spLocks noGrp="1"/>
          </p:cNvSpPr>
          <p:nvPr>
            <p:ph type="title" idx="4294967295"/>
          </p:nvPr>
        </p:nvSpPr>
        <p:spPr/>
        <p:txBody>
          <a:bodyPr/>
          <a:lstStyle/>
          <a:p>
            <a:pPr eaLnBrk="1" hangingPunct="1"/>
            <a:r>
              <a:rPr lang="tr-TR" smtClean="0"/>
              <a:t>Yenilenebilir enerjinin faydaları</a:t>
            </a:r>
          </a:p>
        </p:txBody>
      </p:sp>
      <p:sp>
        <p:nvSpPr>
          <p:cNvPr id="72707" name="2 İçerik Yer Tutucusu"/>
          <p:cNvSpPr>
            <a:spLocks noGrp="1"/>
          </p:cNvSpPr>
          <p:nvPr>
            <p:ph idx="4294967295"/>
          </p:nvPr>
        </p:nvSpPr>
        <p:spPr/>
        <p:txBody>
          <a:bodyPr/>
          <a:lstStyle/>
          <a:p>
            <a:pPr eaLnBrk="1" hangingPunct="1">
              <a:lnSpc>
                <a:spcPct val="90000"/>
              </a:lnSpc>
            </a:pPr>
            <a:r>
              <a:rPr lang="tr-TR" sz="2700" b="1" smtClean="0"/>
              <a:t>Çevresel Faydaları: </a:t>
            </a:r>
            <a:endParaRPr lang="tr-TR" sz="2700" smtClean="0"/>
          </a:p>
          <a:p>
            <a:pPr eaLnBrk="1" hangingPunct="1">
              <a:lnSpc>
                <a:spcPct val="90000"/>
              </a:lnSpc>
            </a:pPr>
            <a:r>
              <a:rPr lang="tr-TR" sz="2700" smtClean="0"/>
              <a:t>Yenilenebilir enerji teknolojileri çevreyi fosil enerji teknolojilerinden daha az etkiler. Çünkü kirleticisi yoktur. Kaynağının bitmesi söz konusu değildir. Her zaman da var olacaktır. </a:t>
            </a:r>
            <a:r>
              <a:rPr lang="tr-TR" sz="2700" b="1" smtClean="0">
                <a:hlinkClick r:id="rId2" tooltip="sera etkisi"/>
              </a:rPr>
              <a:t>Sera etkisi</a:t>
            </a:r>
            <a:r>
              <a:rPr lang="tr-TR" sz="2700" b="1" smtClean="0"/>
              <a:t> </a:t>
            </a:r>
            <a:r>
              <a:rPr lang="tr-TR" sz="2700" smtClean="0"/>
              <a:t>ve </a:t>
            </a:r>
            <a:r>
              <a:rPr lang="tr-TR" sz="2700" b="1" smtClean="0">
                <a:hlinkClick r:id="rId3" tooltip="küresel ısınma"/>
              </a:rPr>
              <a:t>küresel ısınma</a:t>
            </a:r>
            <a:r>
              <a:rPr lang="tr-TR" sz="2700" smtClean="0"/>
              <a:t> konuları sebebiyle önem verilmesi gerekmektedir.</a:t>
            </a:r>
          </a:p>
          <a:p>
            <a:pPr eaLnBrk="1" hangingPunct="1">
              <a:lnSpc>
                <a:spcPct val="90000"/>
              </a:lnSpc>
            </a:pPr>
            <a:r>
              <a:rPr lang="tr-TR" sz="2700" b="1" smtClean="0"/>
              <a:t>Torunlarımızın da kullanacağı bir enerjidir.</a:t>
            </a:r>
            <a:endParaRPr lang="tr-TR" sz="2700" smtClean="0"/>
          </a:p>
          <a:p>
            <a:pPr eaLnBrk="1" hangingPunct="1">
              <a:lnSpc>
                <a:spcPct val="90000"/>
              </a:lnSpc>
            </a:pPr>
            <a:r>
              <a:rPr lang="tr-TR" sz="2700" smtClean="0"/>
              <a:t>Diğer enerji kaynakları sonlu ve sınırlı iken yenilenebilir enerjiler hiç tükenmezler. </a:t>
            </a:r>
          </a:p>
          <a:p>
            <a:pPr eaLnBrk="1" hangingPunct="1">
              <a:lnSpc>
                <a:spcPct val="90000"/>
              </a:lnSpc>
            </a:pPr>
            <a:r>
              <a:rPr lang="tr-TR" sz="2700" smtClean="0"/>
              <a:t/>
            </a:r>
            <a:br>
              <a:rPr lang="tr-TR" sz="2700" smtClean="0"/>
            </a:br>
            <a:endParaRPr lang="tr-TR" sz="2700" smtClean="0"/>
          </a:p>
          <a:p>
            <a:pPr eaLnBrk="1" hangingPunct="1">
              <a:lnSpc>
                <a:spcPct val="90000"/>
              </a:lnSpc>
            </a:pPr>
            <a:endParaRPr lang="tr-TR" sz="270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Başlık"/>
          <p:cNvSpPr>
            <a:spLocks noGrp="1"/>
          </p:cNvSpPr>
          <p:nvPr>
            <p:ph type="title" idx="4294967295"/>
          </p:nvPr>
        </p:nvSpPr>
        <p:spPr/>
        <p:txBody>
          <a:bodyPr/>
          <a:lstStyle/>
          <a:p>
            <a:pPr eaLnBrk="1" hangingPunct="1"/>
            <a:endParaRPr lang="tr-TR" smtClean="0"/>
          </a:p>
        </p:txBody>
      </p:sp>
      <p:sp>
        <p:nvSpPr>
          <p:cNvPr id="73731" name="2 İçerik Yer Tutucusu"/>
          <p:cNvSpPr>
            <a:spLocks noGrp="1"/>
          </p:cNvSpPr>
          <p:nvPr>
            <p:ph idx="4294967295"/>
          </p:nvPr>
        </p:nvSpPr>
        <p:spPr/>
        <p:txBody>
          <a:bodyPr/>
          <a:lstStyle/>
          <a:p>
            <a:pPr eaLnBrk="1" hangingPunct="1">
              <a:lnSpc>
                <a:spcPct val="80000"/>
              </a:lnSpc>
            </a:pPr>
            <a:r>
              <a:rPr lang="tr-TR" sz="2200" b="1" smtClean="0"/>
              <a:t>İş ve ekonomi:</a:t>
            </a:r>
            <a:endParaRPr lang="tr-TR" sz="2200" smtClean="0"/>
          </a:p>
          <a:p>
            <a:pPr eaLnBrk="1" hangingPunct="1">
              <a:lnSpc>
                <a:spcPct val="80000"/>
              </a:lnSpc>
            </a:pPr>
            <a:r>
              <a:rPr lang="tr-TR" sz="2200" smtClean="0"/>
              <a:t>Yenilenebilir enerji yatırımlarının çoğu, yüksek maliyetli enerji dış alımları yerine, tesislerin kurulması için malzeme ve insan gücüne yapılır. Yenilenebilir enerji için yapılan yatırımlar yapıldığı yörede kalır, iş ve lokal ekonomiler için enerji kaynağı olur.</a:t>
            </a:r>
          </a:p>
          <a:p>
            <a:pPr eaLnBrk="1" hangingPunct="1">
              <a:lnSpc>
                <a:spcPct val="80000"/>
              </a:lnSpc>
            </a:pPr>
            <a:r>
              <a:rPr lang="tr-TR" sz="2200" smtClean="0"/>
              <a:t>Yenilenebilir enerji teknolojileri  zaman içinde oldukça gelişmiştir, enerji üreten çoğu ülke yenilenebilir enerji ve teknolojilerini satarak ticari açıklarını kapatmaktadırlar.  </a:t>
            </a:r>
          </a:p>
          <a:p>
            <a:pPr eaLnBrk="1" hangingPunct="1">
              <a:lnSpc>
                <a:spcPct val="80000"/>
              </a:lnSpc>
            </a:pPr>
            <a:r>
              <a:rPr lang="tr-TR" sz="2200" b="1" smtClean="0"/>
              <a:t>Enerji güvenliği: </a:t>
            </a:r>
            <a:r>
              <a:rPr lang="tr-TR" sz="2200" smtClean="0"/>
              <a:t>1970'lerin başında petrol teminindeki zorluklardan sonra, bazı ülkeler yabancı petrole olan bağımlılıklarını azaltma girişimlerinde bulundular. Bazıları da azaltmak yerine dışa bağımlılığı artırarak sürdürdüler. Her iki durum, ülkelerde enerji politikalarının üzerinde oldukça etkili olmuştur.</a:t>
            </a:r>
          </a:p>
          <a:p>
            <a:pPr eaLnBrk="1" hangingPunct="1">
              <a:lnSpc>
                <a:spcPct val="80000"/>
              </a:lnSpc>
            </a:pPr>
            <a:endParaRPr lang="tr-TR" sz="22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ctrTitle"/>
          </p:nvPr>
        </p:nvSpPr>
        <p:spPr/>
        <p:txBody>
          <a:bodyPr/>
          <a:lstStyle/>
          <a:p>
            <a:pPr eaLnBrk="1" hangingPunct="1"/>
            <a:r>
              <a:rPr lang="tr-TR" smtClean="0"/>
              <a:t>KÜRESEL ISINMA</a:t>
            </a:r>
            <a:br>
              <a:rPr lang="tr-TR" smtClean="0"/>
            </a:br>
            <a:r>
              <a:rPr lang="tr-TR" sz="2400" smtClean="0"/>
              <a:t>(IV. Bölüm)</a:t>
            </a:r>
            <a:endParaRPr lang="tr-TR" smtClean="0"/>
          </a:p>
        </p:txBody>
      </p:sp>
      <p:sp>
        <p:nvSpPr>
          <p:cNvPr id="74755" name="Rectangle 3"/>
          <p:cNvSpPr>
            <a:spLocks noGrp="1" noChangeArrowheads="1"/>
          </p:cNvSpPr>
          <p:nvPr>
            <p:ph type="subTitle" idx="1"/>
          </p:nvPr>
        </p:nvSpPr>
        <p:spPr/>
        <p:txBody>
          <a:bodyPr/>
          <a:lstStyle/>
          <a:p>
            <a:pPr eaLnBrk="1" hangingPunct="1"/>
            <a:endParaRPr lang="tr-TR" smtClean="0"/>
          </a:p>
          <a:p>
            <a:pPr eaLnBrk="1" hangingPunct="1"/>
            <a:endParaRPr lang="tr-TR"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Başlık"/>
          <p:cNvSpPr>
            <a:spLocks noGrp="1"/>
          </p:cNvSpPr>
          <p:nvPr>
            <p:ph type="title" idx="4294967295"/>
          </p:nvPr>
        </p:nvSpPr>
        <p:spPr>
          <a:xfrm>
            <a:off x="500063" y="500063"/>
            <a:ext cx="8229600" cy="857250"/>
          </a:xfrm>
        </p:spPr>
        <p:txBody>
          <a:bodyPr/>
          <a:lstStyle/>
          <a:p>
            <a:pPr eaLnBrk="1" hangingPunct="1"/>
            <a:r>
              <a:rPr lang="tr-TR" sz="7200" smtClean="0"/>
              <a:t>Küresel ısınma</a:t>
            </a:r>
          </a:p>
        </p:txBody>
      </p:sp>
      <p:sp>
        <p:nvSpPr>
          <p:cNvPr id="75779" name="2 İçerik Yer Tutucusu"/>
          <p:cNvSpPr>
            <a:spLocks noGrp="1"/>
          </p:cNvSpPr>
          <p:nvPr>
            <p:ph idx="4294967295"/>
          </p:nvPr>
        </p:nvSpPr>
        <p:spPr/>
        <p:txBody>
          <a:bodyPr/>
          <a:lstStyle/>
          <a:p>
            <a:pPr algn="just" eaLnBrk="1" hangingPunct="1">
              <a:lnSpc>
                <a:spcPct val="80000"/>
              </a:lnSpc>
            </a:pPr>
            <a:r>
              <a:rPr lang="tr-TR" sz="2000" smtClean="0"/>
              <a:t>İnsanlar tarafından atmosfere salınan gazların sera etkisi yaratması sonucunda dünya yüzeyinde sıcaklığın artmasına küresel ısınma denir. </a:t>
            </a:r>
          </a:p>
          <a:p>
            <a:pPr algn="just" eaLnBrk="1" hangingPunct="1">
              <a:lnSpc>
                <a:spcPct val="80000"/>
              </a:lnSpc>
            </a:pPr>
            <a:r>
              <a:rPr lang="tr-TR" sz="2000" smtClean="0"/>
              <a:t>Daha ayrıntılı açıklamak gerekirse dünyanın yüzeyi güneş ışınları tarafından ısıtılıyor. Dünya bu ışınları tekrar atmosfere yansıtıyor ama bazı ışınlar su buharı, karbondioksit ve metan gazının dünyanın üzerinde oluşturduğu doğal bir örtü tarafından tutuluyor. Bu da yeryüzünün yeterince sıcak kalmasını sağlıyor</a:t>
            </a:r>
            <a:r>
              <a:rPr lang="tr-TR" sz="2000" smtClean="0">
                <a:hlinkClick r:id="rId2" tooltip="küresel ısınma, küresel ısınma nedir, küresel ısınmanın nedenleri, küresel ısınmanın sebepleri, küresel ısınma videoları, küresel ısınma resimleri, küresel ısınmanın etkileri"/>
              </a:rPr>
              <a:t>.</a:t>
            </a:r>
            <a:r>
              <a:rPr lang="tr-TR" sz="2000" smtClean="0"/>
              <a:t> </a:t>
            </a:r>
          </a:p>
          <a:p>
            <a:pPr algn="just" eaLnBrk="1" hangingPunct="1">
              <a:lnSpc>
                <a:spcPct val="80000"/>
              </a:lnSpc>
            </a:pPr>
            <a:r>
              <a:rPr lang="tr-TR" sz="2000" smtClean="0"/>
              <a:t>Ama son dönemlerde fosil yakıtların yakılması, ormansızlaşma, hızlı nüfus artışı ve toplumlardaki tüketim eğiliminin artması gibi nedenlerle karbondioksit, metan ve diazot monoksit gazların atmosferdeki yığılması artış gösterdi. Bilim adamlarına göre, bu artış küresel ısınmaya neden oluyor. </a:t>
            </a:r>
          </a:p>
          <a:p>
            <a:pPr algn="just" eaLnBrk="1" hangingPunct="1">
              <a:lnSpc>
                <a:spcPct val="80000"/>
              </a:lnSpc>
            </a:pPr>
            <a:r>
              <a:rPr lang="tr-TR" sz="2000" smtClean="0"/>
              <a:t>1860’tan günümüze kadar tutulan kayıtlar, ortalama küresel sıcaklığın 0.5 ila 0.8 derece kadar artığını gösteriyor.</a:t>
            </a:r>
            <a:br>
              <a:rPr lang="tr-TR" sz="2000" smtClean="0"/>
            </a:br>
            <a:r>
              <a:rPr lang="tr-TR" sz="2000" smtClean="0"/>
              <a:t>Bilim adamları son 50 yıldaki sıcaklık artışının insan hayatı üzerinde fark edilebilir etkileri olduğu görüşündedir.</a:t>
            </a:r>
          </a:p>
          <a:p>
            <a:pPr algn="just" eaLnBrk="1" hangingPunct="1">
              <a:lnSpc>
                <a:spcPct val="80000"/>
              </a:lnSpc>
            </a:pPr>
            <a:endParaRPr lang="tr-TR" sz="20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Başlık"/>
          <p:cNvSpPr>
            <a:spLocks noGrp="1"/>
          </p:cNvSpPr>
          <p:nvPr>
            <p:ph type="title" idx="4294967295"/>
          </p:nvPr>
        </p:nvSpPr>
        <p:spPr>
          <a:xfrm>
            <a:off x="395288" y="0"/>
            <a:ext cx="8229600" cy="1143000"/>
          </a:xfrm>
        </p:spPr>
        <p:txBody>
          <a:bodyPr/>
          <a:lstStyle/>
          <a:p>
            <a:pPr eaLnBrk="1" hangingPunct="1"/>
            <a:r>
              <a:rPr lang="tr-TR" sz="2800" b="1" smtClean="0"/>
              <a:t>Peki bu sıcaklık artışı yani </a:t>
            </a:r>
            <a:r>
              <a:rPr lang="tr-TR" sz="2800" b="1" smtClean="0">
                <a:hlinkClick r:id="rId2" tooltip="küresel ısınma"/>
              </a:rPr>
              <a:t>küresel ısınma</a:t>
            </a:r>
            <a:r>
              <a:rPr lang="tr-TR" sz="2800" b="1" smtClean="0"/>
              <a:t> nelere yol açıyor, hayatımızı nasıl etkiliyor?</a:t>
            </a:r>
            <a:endParaRPr lang="tr-TR" sz="2800" smtClean="0"/>
          </a:p>
        </p:txBody>
      </p:sp>
      <p:sp>
        <p:nvSpPr>
          <p:cNvPr id="76803" name="2 İçerik Yer Tutucusu"/>
          <p:cNvSpPr>
            <a:spLocks noGrp="1"/>
          </p:cNvSpPr>
          <p:nvPr>
            <p:ph idx="4294967295"/>
          </p:nvPr>
        </p:nvSpPr>
        <p:spPr/>
        <p:txBody>
          <a:bodyPr/>
          <a:lstStyle/>
          <a:p>
            <a:pPr eaLnBrk="1" hangingPunct="1">
              <a:lnSpc>
                <a:spcPct val="80000"/>
              </a:lnSpc>
              <a:buFontTx/>
              <a:buNone/>
            </a:pPr>
            <a:r>
              <a:rPr lang="tr-TR" sz="2400" smtClean="0"/>
              <a:t>     </a:t>
            </a:r>
          </a:p>
          <a:p>
            <a:pPr eaLnBrk="1" hangingPunct="1">
              <a:lnSpc>
                <a:spcPct val="80000"/>
              </a:lnSpc>
              <a:buFontTx/>
              <a:buNone/>
            </a:pPr>
            <a:r>
              <a:rPr lang="tr-TR" sz="2400" smtClean="0"/>
              <a:t>	Dünya iklim sisteminde değişikliklere neden olan küresel ısınmanın etkileri en yüksek zirvelerden, okyanus derinliklerine, ekvatordan kutuplara kadar dünyanın her yerinde hissediliyor. </a:t>
            </a:r>
            <a:br>
              <a:rPr lang="tr-TR" sz="2400" smtClean="0"/>
            </a:br>
            <a:r>
              <a:rPr lang="tr-TR" sz="2400" smtClean="0"/>
              <a:t/>
            </a:r>
            <a:br>
              <a:rPr lang="tr-TR" sz="2400" smtClean="0"/>
            </a:br>
            <a:r>
              <a:rPr lang="tr-TR" sz="2400" smtClean="0"/>
              <a:t/>
            </a:r>
            <a:br>
              <a:rPr lang="tr-TR" sz="2400" smtClean="0"/>
            </a:br>
            <a:r>
              <a:rPr lang="tr-TR" sz="2400" smtClean="0"/>
              <a:t>Küresel ısınmaya bağlı olarak dünyanın bazı bölgelerinde kasırgalar, seller ve taşkınların şiddeti ve sıklığı artarken bazı bölgelerde uzun süreli, şiddetli kuraklıklar ve çölleşme etkili oluyor. </a:t>
            </a:r>
            <a:br>
              <a:rPr lang="tr-TR" sz="2400" smtClean="0"/>
            </a:br>
            <a:r>
              <a:rPr lang="tr-TR" sz="2400" smtClean="0"/>
              <a:t/>
            </a:r>
            <a:br>
              <a:rPr lang="tr-TR" sz="2400" smtClean="0"/>
            </a:br>
            <a:r>
              <a:rPr lang="tr-TR" sz="2400" smtClean="0"/>
              <a:t>Kışın sıcaklıklar artıyor, ilk bahar erken geliyor, sonbahar gecikiyor, hayvanların göç dönemleri değişiyor. Yani iklimler değişiyor. </a:t>
            </a:r>
          </a:p>
          <a:p>
            <a:pPr eaLnBrk="1" hangingPunct="1">
              <a:lnSpc>
                <a:spcPct val="80000"/>
              </a:lnSpc>
              <a:buFontTx/>
              <a:buNone/>
            </a:pPr>
            <a:r>
              <a:rPr lang="tr-TR" sz="2400" smtClean="0"/>
              <a:t>	İşte bu değişikliklere dayanamayan bitki ve hayvan türleri de ya azalıyor ya da tamamen yok oluyor.</a:t>
            </a:r>
            <a:br>
              <a:rPr lang="tr-TR" sz="2400" smtClean="0"/>
            </a:br>
            <a:r>
              <a:rPr lang="tr-TR" sz="2400" smtClean="0"/>
              <a:t/>
            </a:r>
            <a:br>
              <a:rPr lang="tr-TR" sz="2400" smtClean="0"/>
            </a:br>
            <a:endParaRPr lang="tr-TR" sz="240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a:stretch>
            <a:fillRect/>
          </a:stretch>
        </p:blipFill>
        <p:spPr bwMode="auto">
          <a:xfrm>
            <a:off x="357188" y="1676400"/>
            <a:ext cx="8358187" cy="4824413"/>
          </a:xfrm>
          <a:prstGeom prst="rect">
            <a:avLst/>
          </a:prstGeom>
          <a:noFill/>
          <a:ln w="9525">
            <a:noFill/>
            <a:miter lim="800000"/>
            <a:headEnd/>
            <a:tailEnd/>
          </a:ln>
        </p:spPr>
      </p:pic>
      <p:sp>
        <p:nvSpPr>
          <p:cNvPr id="77827" name="Text Box 3"/>
          <p:cNvSpPr txBox="1">
            <a:spLocks noChangeArrowheads="1"/>
          </p:cNvSpPr>
          <p:nvPr/>
        </p:nvSpPr>
        <p:spPr bwMode="auto">
          <a:xfrm>
            <a:off x="457200" y="228600"/>
            <a:ext cx="8382000" cy="1920875"/>
          </a:xfrm>
          <a:prstGeom prst="rect">
            <a:avLst/>
          </a:prstGeom>
          <a:noFill/>
          <a:ln w="9525">
            <a:noFill/>
            <a:miter lim="800000"/>
            <a:headEnd/>
            <a:tailEnd/>
          </a:ln>
        </p:spPr>
        <p:txBody>
          <a:bodyPr>
            <a:spAutoFit/>
          </a:bodyPr>
          <a:lstStyle/>
          <a:p>
            <a:pPr>
              <a:spcBef>
                <a:spcPct val="50000"/>
              </a:spcBef>
            </a:pPr>
            <a:r>
              <a:rPr lang="tr-TR" sz="2000"/>
              <a:t>Kutuplardaki buzullar eriyor, deniz suyu seviyesi yükseliyor ve kıyı kesimlerde toprak kayıpları artıyor.Örneğin 1960’ların sonlarından bu yana Kuzey Yarıküre’de kar örtüsünde yüzde 10’luk bir azalma oldu. 20’inci yüzyıl boyunca deniz seviyelerinde de 10-25 cm arasında bir artış olduğu saptandı.</a:t>
            </a:r>
            <a:br>
              <a:rPr lang="tr-TR" sz="2000"/>
            </a:br>
            <a:endParaRPr lang="tr-TR" sz="200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2 İçerik Yer Tutucusu"/>
          <p:cNvSpPr>
            <a:spLocks noGrp="1"/>
          </p:cNvSpPr>
          <p:nvPr>
            <p:ph idx="4294967295"/>
          </p:nvPr>
        </p:nvSpPr>
        <p:spPr>
          <a:xfrm>
            <a:off x="381000" y="914400"/>
            <a:ext cx="8229600" cy="4525963"/>
          </a:xfrm>
        </p:spPr>
        <p:txBody>
          <a:bodyPr/>
          <a:lstStyle/>
          <a:p>
            <a:pPr eaLnBrk="1" hangingPunct="1">
              <a:lnSpc>
                <a:spcPct val="80000"/>
              </a:lnSpc>
              <a:buFontTx/>
              <a:buNone/>
            </a:pPr>
            <a:r>
              <a:rPr lang="tr-TR" sz="2700" smtClean="0"/>
              <a:t>    Hava koşullarının uzun bir zaman kesiti içinde ortalama durumu </a:t>
            </a:r>
            <a:r>
              <a:rPr lang="tr-TR" sz="2700" b="1" smtClean="0"/>
              <a:t>iklim</a:t>
            </a:r>
            <a:r>
              <a:rPr lang="tr-TR" sz="2700" smtClean="0"/>
              <a:t> olarak tanımlanır. </a:t>
            </a:r>
          </a:p>
          <a:p>
            <a:pPr eaLnBrk="1" hangingPunct="1">
              <a:lnSpc>
                <a:spcPct val="80000"/>
              </a:lnSpc>
              <a:buFontTx/>
              <a:buNone/>
            </a:pPr>
            <a:endParaRPr lang="tr-TR" sz="2700" smtClean="0"/>
          </a:p>
          <a:p>
            <a:pPr eaLnBrk="1" hangingPunct="1">
              <a:lnSpc>
                <a:spcPct val="80000"/>
              </a:lnSpc>
              <a:buFontTx/>
              <a:buNone/>
            </a:pPr>
            <a:r>
              <a:rPr lang="tr-TR" sz="2700" smtClean="0"/>
              <a:t>Dünya son bir milyar yıl içinde yaklaşık iki yüz elli milyon yıl süren sıcak dönemler ve bunların ardından gelen dört büyük soğuk dönem geçirmiştir. Dünya yaklaşık elli milyon yıl önce soğuk bir döneme daha girmiş, bu dönemde yüz bin yılda bir on bin yıl süreyle görülen sıcak dönemlerin haricinde soğuma eğilimi göstermiştir. Şu an bu sıcak dönemlerden biri yaşanmaktadır. Dört bin yıl önce başlayan sıcaklık düşüşleri sonucunda Dünya'nın soğuma eğiliminin artması beklenmekteydi fakat bu artış son yüz elli yıldır gerçekleşmemiştir.</a:t>
            </a:r>
            <a:br>
              <a:rPr lang="tr-TR" sz="2700" smtClean="0"/>
            </a:br>
            <a:endParaRPr lang="tr-TR" sz="27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2 İçerik Yer Tutucusu"/>
          <p:cNvSpPr>
            <a:spLocks noGrp="1"/>
          </p:cNvSpPr>
          <p:nvPr>
            <p:ph idx="4294967295"/>
          </p:nvPr>
        </p:nvSpPr>
        <p:spPr/>
        <p:txBody>
          <a:bodyPr/>
          <a:lstStyle/>
          <a:p>
            <a:pPr algn="ctr" eaLnBrk="1" hangingPunct="1">
              <a:lnSpc>
                <a:spcPct val="80000"/>
              </a:lnSpc>
              <a:buFontTx/>
              <a:buNone/>
            </a:pPr>
            <a:r>
              <a:rPr lang="tr-TR" sz="2800" b="1" smtClean="0"/>
              <a:t>A)Doğal nedenler</a:t>
            </a:r>
          </a:p>
          <a:p>
            <a:pPr eaLnBrk="1" hangingPunct="1">
              <a:lnSpc>
                <a:spcPct val="80000"/>
              </a:lnSpc>
              <a:buFontTx/>
              <a:buNone/>
            </a:pPr>
            <a:r>
              <a:rPr lang="tr-TR" sz="2800" b="1" smtClean="0"/>
              <a:t>1-Güneşin Etkisi:</a:t>
            </a:r>
            <a:r>
              <a:rPr lang="tr-TR" sz="2200" smtClean="0"/>
              <a:t/>
            </a:r>
            <a:br>
              <a:rPr lang="tr-TR" sz="2200" smtClean="0"/>
            </a:br>
            <a:endParaRPr lang="tr-TR" sz="2200" smtClean="0"/>
          </a:p>
          <a:p>
            <a:pPr algn="just" eaLnBrk="1" hangingPunct="1">
              <a:lnSpc>
                <a:spcPct val="80000"/>
              </a:lnSpc>
              <a:buFontTx/>
              <a:buNone/>
            </a:pPr>
            <a:r>
              <a:rPr lang="tr-TR" sz="2200" smtClean="0"/>
              <a:t>	ESA bilim adamlarından Paal Brekke; iklim bilimcilerinin uzun süredir Güneş beneklerinin 11 yıllık döngüsel hareketini ve Güneş'in yüzyıllık süreçler içinde parlaklık değişimini incelediklerini belirtmiştir. Bunun sonucunda Güneş'in manyetik alanı ve protonlar ile elektronlar biçiminde ortaya çıkan güneş rüzgarının, Güneş sisteminde kozmik ışımalara karşı bir kalkan görevinde olduğu açıklanmaktadır. Güneş'in değişken aktivitesiyle zayıflayabilen bu kalkan, kozmik ışımaları geçirmektedir. Kozmik ışımaların fazla olması bulutlanmayı arttırmakta, Güneş'ten gelen radyasyon oranını değiştirerek küresel sıcaklık artışına neden olmaktadır.</a:t>
            </a:r>
            <a:br>
              <a:rPr lang="tr-TR" sz="2200" smtClean="0"/>
            </a:br>
            <a:endParaRPr lang="tr-TR" sz="2200" smtClean="0"/>
          </a:p>
        </p:txBody>
      </p:sp>
      <p:sp>
        <p:nvSpPr>
          <p:cNvPr id="79875" name="1 Başlık"/>
          <p:cNvSpPr>
            <a:spLocks noGrp="1"/>
          </p:cNvSpPr>
          <p:nvPr>
            <p:ph type="title" idx="4294967295"/>
          </p:nvPr>
        </p:nvSpPr>
        <p:spPr/>
        <p:txBody>
          <a:bodyPr/>
          <a:lstStyle/>
          <a:p>
            <a:pPr eaLnBrk="1" hangingPunct="1"/>
            <a:r>
              <a:rPr lang="tr-TR" sz="4000" smtClean="0"/>
              <a:t>Küresel Isınmanın Nedenleri</a:t>
            </a:r>
            <a:br>
              <a:rPr lang="tr-TR" sz="4000" smtClean="0"/>
            </a:br>
            <a:r>
              <a:rPr lang="tr-TR" sz="2400" smtClean="0"/>
              <a:t>Doğal ve yapay nedenler olmak üzere 2 bölümde incelenebilinir.</a:t>
            </a:r>
            <a:endParaRPr lang="tr-TR" sz="400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2 İçerik Yer Tutucusu"/>
          <p:cNvSpPr>
            <a:spLocks noGrp="1"/>
          </p:cNvSpPr>
          <p:nvPr>
            <p:ph idx="4294967295"/>
          </p:nvPr>
        </p:nvSpPr>
        <p:spPr>
          <a:xfrm>
            <a:off x="381000" y="0"/>
            <a:ext cx="8229600" cy="5626100"/>
          </a:xfrm>
        </p:spPr>
        <p:txBody>
          <a:bodyPr/>
          <a:lstStyle/>
          <a:p>
            <a:pPr eaLnBrk="1" hangingPunct="1">
              <a:buFontTx/>
              <a:buNone/>
            </a:pPr>
            <a:r>
              <a:rPr lang="tr-TR" sz="2000" b="1" smtClean="0"/>
              <a:t>2-Dünya'nın Presizyon Hareketi:</a:t>
            </a:r>
            <a:r>
              <a:rPr lang="tr-TR" sz="2000" smtClean="0"/>
              <a:t/>
            </a:r>
            <a:br>
              <a:rPr lang="tr-TR" sz="2000" smtClean="0"/>
            </a:br>
            <a:r>
              <a:rPr lang="tr-TR" sz="2000" smtClean="0"/>
              <a:t>1930 yılında Sırp bilim adamı Milutin MİLANKOVİÇ Dünya'nın Güneş çevresindeki yörüngesinin her doksan beş bin yılda biraz daha basıklaştığını göstermiştir. Bunun dışında her kırk bir bin yılda Dünya'nın ekseninde doğrusal bir kayma ve her yirmi üç bin yılda dairesel bir sapma bulunduğunu belirtmiştir. Günümüz bilim adamlarının bir çoğu Dünya'nın bu hareketlerinden dolayı zaman zaman soğuk dönemler yaşadığını ve bu soğuk dönemler içindeyse yüz bin yıllık periyotlarda on bin yıl süreyle sıcak dönemler geçirdiğini bildirmektedir. Bu da Dünya'nın doğal ısınmasının bir nedenini oluşturmaktadır.</a:t>
            </a:r>
            <a:br>
              <a:rPr lang="tr-TR" sz="2000" smtClean="0"/>
            </a:br>
            <a:endParaRPr lang="tr-TR" sz="2000" smtClean="0"/>
          </a:p>
          <a:p>
            <a:pPr eaLnBrk="1" hangingPunct="1">
              <a:buFontTx/>
              <a:buNone/>
            </a:pPr>
            <a:r>
              <a:rPr lang="tr-TR" sz="2000" smtClean="0"/>
              <a:t>3-</a:t>
            </a:r>
            <a:r>
              <a:rPr lang="tr-TR" sz="2000" b="1" smtClean="0"/>
              <a:t>El Nino'nun Etkisi:</a:t>
            </a:r>
            <a:r>
              <a:rPr lang="tr-TR" sz="2000" smtClean="0"/>
              <a:t/>
            </a:r>
            <a:br>
              <a:rPr lang="tr-TR" sz="2000" smtClean="0"/>
            </a:br>
            <a:r>
              <a:rPr lang="tr-TR" sz="2000" smtClean="0"/>
              <a:t>"Güney salınımı sıcak olayı" olararak tanımlanabilecek El Niño hareketi, 1990-1998 yıllarında tropikal doğu Pasifik Okyanusu'nda deniz yüzeyi sıcaklıklarının normalden 2-5º daha yüksek olmasına neden olmuştur. Özellikle 1997 ve 1998 yıllarındaki rekor düzeyde yüzey sıcaklıklarının oluşmasında, 1997-1998 kuvvetli El Niño olaylarının etkisinin önemli olduğu kabul edilmektedir. 1998'deki çok kuvvetli El Niño bu yılın küresel rekor ısınmasına katkıda bulunan ana etmen olarak değerlendirilebilir.</a:t>
            </a:r>
            <a:br>
              <a:rPr lang="tr-TR" sz="2000" smtClean="0"/>
            </a:br>
            <a:r>
              <a:rPr lang="tr-TR" sz="2000" smtClean="0"/>
              <a:t/>
            </a:r>
            <a:br>
              <a:rPr lang="tr-TR" sz="2000" smtClean="0"/>
            </a:br>
            <a:r>
              <a:rPr lang="tr-TR" sz="2000" smtClean="0"/>
              <a:t/>
            </a:r>
            <a:br>
              <a:rPr lang="tr-TR" sz="2000" smtClean="0"/>
            </a:br>
            <a:endParaRPr lang="tr-TR" sz="200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Başlık"/>
          <p:cNvSpPr>
            <a:spLocks noGrp="1"/>
          </p:cNvSpPr>
          <p:nvPr>
            <p:ph type="title" idx="4294967295"/>
          </p:nvPr>
        </p:nvSpPr>
        <p:spPr>
          <a:xfrm>
            <a:off x="428625" y="0"/>
            <a:ext cx="8229600" cy="654050"/>
          </a:xfrm>
        </p:spPr>
        <p:txBody>
          <a:bodyPr/>
          <a:lstStyle/>
          <a:p>
            <a:pPr eaLnBrk="1" hangingPunct="1"/>
            <a:r>
              <a:rPr lang="tr-TR" sz="4000" smtClean="0"/>
              <a:t>B)Yapay nedenler</a:t>
            </a:r>
          </a:p>
        </p:txBody>
      </p:sp>
      <p:sp>
        <p:nvSpPr>
          <p:cNvPr id="81923" name="2 İçerik Yer Tutucusu"/>
          <p:cNvSpPr>
            <a:spLocks noGrp="1"/>
          </p:cNvSpPr>
          <p:nvPr>
            <p:ph idx="4294967295"/>
          </p:nvPr>
        </p:nvSpPr>
        <p:spPr>
          <a:xfrm>
            <a:off x="457200" y="785813"/>
            <a:ext cx="8229600" cy="5340350"/>
          </a:xfrm>
        </p:spPr>
        <p:txBody>
          <a:bodyPr/>
          <a:lstStyle/>
          <a:p>
            <a:pPr eaLnBrk="1" hangingPunct="1">
              <a:buFontTx/>
              <a:buNone/>
            </a:pPr>
            <a:r>
              <a:rPr lang="tr-TR" sz="2000" b="1" smtClean="0"/>
              <a:t>1-Fosil Yakıtlar:</a:t>
            </a:r>
            <a:r>
              <a:rPr lang="tr-TR" sz="2000" smtClean="0"/>
              <a:t/>
            </a:r>
            <a:br>
              <a:rPr lang="tr-TR" sz="2000" smtClean="0"/>
            </a:br>
            <a:r>
              <a:rPr lang="tr-TR" sz="2000" smtClean="0"/>
              <a:t>Kömür, petrol ve doğalgaz dünyanın bugünkü enerji ihtiyacının büyük bir çoğunluğunu karşılamaktadır. Yapılarında karbon ve hidrojen elementlerini bulunduran bu fosil yakıtlar, uzun süreçler içerisinde oluşmakta fakat çok çabuk tüketilmektedir. Dünyanın belirli bölgelerinde toplanmış bu yakıtların günümüz teknolojisiyle ¾'ünün yarısının çıkarılması imkansız; diğer yarısının ise çıkarılması teknik olarak çok pahalıdır. Bu da fosil yakıtları yenilenemeyen ve sınırlı yakıtlar sınıfına sokmaktadır.</a:t>
            </a:r>
          </a:p>
          <a:p>
            <a:pPr eaLnBrk="1" hangingPunct="1">
              <a:buFontTx/>
              <a:buNone/>
            </a:pPr>
            <a:r>
              <a:rPr lang="tr-TR" sz="2400" b="1" smtClean="0"/>
              <a:t>2- Sera etkisi :</a:t>
            </a:r>
            <a:r>
              <a:rPr lang="tr-TR" sz="2000" smtClean="0"/>
              <a:t>atmosferde oluşan sera gazlarının etkisi sonucu atmosfer ve yerküre sıcaklığının artmasına denir.</a:t>
            </a:r>
            <a:endParaRPr lang="tr-TR" sz="2000" b="1" smtClean="0"/>
          </a:p>
          <a:p>
            <a:pPr eaLnBrk="1" hangingPunct="1"/>
            <a:r>
              <a:rPr lang="tr-TR" sz="2000" b="1" smtClean="0"/>
              <a:t>Karbondioksit (CO2)</a:t>
            </a:r>
          </a:p>
          <a:p>
            <a:pPr eaLnBrk="1" hangingPunct="1"/>
            <a:r>
              <a:rPr lang="tr-TR" sz="2000" b="1" smtClean="0"/>
              <a:t>Metan (CH4)</a:t>
            </a:r>
            <a:endParaRPr lang="tr-TR" sz="2000" smtClean="0"/>
          </a:p>
          <a:p>
            <a:pPr eaLnBrk="1" hangingPunct="1"/>
            <a:r>
              <a:rPr lang="tr-TR" sz="2000" smtClean="0"/>
              <a:t>A</a:t>
            </a:r>
            <a:r>
              <a:rPr lang="tr-TR" sz="2000" b="1" smtClean="0"/>
              <a:t>zotoksit ve Su Buharı</a:t>
            </a:r>
          </a:p>
          <a:p>
            <a:pPr eaLnBrk="1" hangingPunct="1"/>
            <a:r>
              <a:rPr lang="tr-TR" sz="2000" b="1" smtClean="0"/>
              <a:t>Kloroflorokarbonlar (CFCs</a:t>
            </a:r>
            <a:r>
              <a:rPr lang="tr-TR" sz="2000" smtClean="0"/>
              <a:t> )</a:t>
            </a:r>
          </a:p>
          <a:p>
            <a:pPr eaLnBrk="1" hangingPunct="1"/>
            <a:r>
              <a:rPr lang="tr-TR" sz="2000" b="1" smtClean="0"/>
              <a:t>Ozon</a:t>
            </a:r>
          </a:p>
          <a:p>
            <a:pPr eaLnBrk="1" hangingPunct="1"/>
            <a:r>
              <a:rPr lang="tr-TR" sz="2000" b="1" smtClean="0"/>
              <a:t>Smog</a:t>
            </a:r>
            <a:r>
              <a:rPr lang="tr-TR" sz="2000" smtClean="0"/>
              <a:t/>
            </a:r>
            <a:br>
              <a:rPr lang="tr-TR" sz="2000" smtClean="0"/>
            </a:br>
            <a:endParaRPr lang="tr-TR" sz="20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p:txBody>
          <a:bodyPr>
            <a:normAutofit lnSpcReduction="10000"/>
          </a:bodyPr>
          <a:lstStyle/>
          <a:p>
            <a:pPr marL="0" indent="0" algn="just" eaLnBrk="1" hangingPunct="1">
              <a:lnSpc>
                <a:spcPct val="90000"/>
              </a:lnSpc>
              <a:buFontTx/>
              <a:buNone/>
              <a:defRPr/>
            </a:pPr>
            <a:r>
              <a:rPr lang="tr-TR" b="1" smtClean="0"/>
              <a:t>3. Biyolojik Kirlenme </a:t>
            </a:r>
          </a:p>
          <a:p>
            <a:pPr marL="0" indent="0" algn="just" eaLnBrk="1" hangingPunct="1">
              <a:lnSpc>
                <a:spcPct val="90000"/>
              </a:lnSpc>
              <a:buFontTx/>
              <a:buNone/>
              <a:defRPr/>
            </a:pPr>
            <a:endParaRPr lang="tr-TR" smtClean="0"/>
          </a:p>
          <a:p>
            <a:pPr marL="0" indent="0" algn="just" eaLnBrk="1" hangingPunct="1">
              <a:lnSpc>
                <a:spcPct val="90000"/>
              </a:lnSpc>
              <a:buFontTx/>
              <a:buNone/>
              <a:defRPr/>
            </a:pPr>
            <a:r>
              <a:rPr lang="tr-TR" smtClean="0"/>
              <a:t>Doğal çevreyi oluşturan toprak, hava ve suyun çeşitli zararlı mikroorganizmalarla kirlenmesi ve bu ortamlardaki canlı hayatı olumsuz yönde etkilemesidir.</a:t>
            </a:r>
          </a:p>
          <a:p>
            <a:pPr marL="0" indent="0" algn="just" eaLnBrk="1" hangingPunct="1">
              <a:lnSpc>
                <a:spcPct val="90000"/>
              </a:lnSpc>
              <a:buFontTx/>
              <a:buNone/>
              <a:defRPr/>
            </a:pPr>
            <a:r>
              <a:rPr lang="tr-TR" smtClean="0"/>
              <a:t>Örneği tarım alanlarının kanalizasyon sularıyla sulanması atık sulardaki bir takım zararlı mikroorganizmaların diğer canlılara geçmesine neden olur.</a:t>
            </a:r>
          </a:p>
          <a:p>
            <a:pPr marL="0" indent="0" eaLnBrk="1" hangingPunct="1">
              <a:lnSpc>
                <a:spcPct val="90000"/>
              </a:lnSpc>
              <a:defRPr/>
            </a:pPr>
            <a:endParaRPr lang="tr-TR"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Başlık"/>
          <p:cNvSpPr>
            <a:spLocks noGrp="1"/>
          </p:cNvSpPr>
          <p:nvPr>
            <p:ph type="ctrTitle" idx="4294967295"/>
          </p:nvPr>
        </p:nvSpPr>
        <p:spPr>
          <a:xfrm>
            <a:off x="684213" y="0"/>
            <a:ext cx="7772400" cy="1470025"/>
          </a:xfrm>
        </p:spPr>
        <p:txBody>
          <a:bodyPr/>
          <a:lstStyle/>
          <a:p>
            <a:pPr eaLnBrk="1" hangingPunct="1"/>
            <a:r>
              <a:rPr lang="tr-TR" smtClean="0"/>
              <a:t>Sera etkisi nedir???</a:t>
            </a:r>
          </a:p>
        </p:txBody>
      </p:sp>
      <p:sp>
        <p:nvSpPr>
          <p:cNvPr id="82947" name="2 Alt Başlık"/>
          <p:cNvSpPr>
            <a:spLocks noGrp="1"/>
          </p:cNvSpPr>
          <p:nvPr>
            <p:ph type="subTitle" idx="4294967295"/>
          </p:nvPr>
        </p:nvSpPr>
        <p:spPr>
          <a:xfrm>
            <a:off x="539750" y="1557338"/>
            <a:ext cx="8001000" cy="2895600"/>
          </a:xfrm>
        </p:spPr>
        <p:txBody>
          <a:bodyPr/>
          <a:lstStyle/>
          <a:p>
            <a:pPr marL="0" indent="0" algn="just" eaLnBrk="1" hangingPunct="1">
              <a:buFontTx/>
              <a:buNone/>
            </a:pPr>
            <a:r>
              <a:rPr lang="tr-TR" sz="2400" smtClean="0"/>
              <a:t>Kömür, doğalgaz ve fuel gibi fosil yakıtlar, yüksek basınç altında oluşmuş ve karbondioksit içeriği bakımından çok zengin organik maddelerdir. Bu yakıtların kullanımı sonucunda açığa çıkan CO2 gazı, atmosfere karışır.</a:t>
            </a:r>
          </a:p>
          <a:p>
            <a:pPr marL="0" indent="0" algn="just" eaLnBrk="1" hangingPunct="1">
              <a:buFontTx/>
              <a:buNone/>
            </a:pPr>
            <a:r>
              <a:rPr lang="tr-TR" sz="2400" smtClean="0"/>
              <a:t>Normalde karbon döngüsünün bir parçası olan bu olay, fosil yakıtların kullanımının artması ile atmosferdeki CO2 miktarının normalden yüksek seviyelere çıkmasına neden olur. Havanın başlıca iki bileşeni olan oksijen ve azot gazları, güneşin gözle görülebilen dalga boylu ışınlarını yansıtır ve morötesi ışımaların bir kısmını da absorblar (soğurur). Dünya yüzeyine ulaşabilen güneş ışınları, yeryüzü tarafından soğurularak ısıya dönüştürülür. Bu ısı, yeryüzündeki atomların titreşimine ve kızılötesi ışıma yapmalarına neden olur. </a:t>
            </a:r>
          </a:p>
          <a:p>
            <a:pPr marL="0" indent="0" algn="just" eaLnBrk="1" hangingPunct="1">
              <a:buFontTx/>
              <a:buNone/>
            </a:pPr>
            <a:endParaRPr lang="tr-TR" sz="24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2 İçerik Yer Tutucusu"/>
          <p:cNvSpPr>
            <a:spLocks noGrp="1"/>
          </p:cNvSpPr>
          <p:nvPr>
            <p:ph idx="4294967295"/>
          </p:nvPr>
        </p:nvSpPr>
        <p:spPr>
          <a:xfrm>
            <a:off x="457200" y="1143000"/>
            <a:ext cx="8229600" cy="4525963"/>
          </a:xfrm>
        </p:spPr>
        <p:txBody>
          <a:bodyPr/>
          <a:lstStyle/>
          <a:p>
            <a:pPr algn="just" eaLnBrk="1" hangingPunct="1">
              <a:lnSpc>
                <a:spcPct val="80000"/>
              </a:lnSpc>
            </a:pPr>
            <a:r>
              <a:rPr lang="tr-TR" sz="2500" smtClean="0"/>
              <a:t>Bu kızılötesi ışımalar, oksijen veya azot gazı tarafından soğurulmaz. Ancak havada bulunan CO2 ve CFC (kloroflorokarbon) gazları, kızılötesi ışımaların bir kısmını soğurarak, atmosferden dışarı çıkmalarını engeller. Bu soğurma olayı, atmosferin ısınmasına yol açar. Bunun sonucunda dünya, güneşin altına park edilmiş bir arabanın içi gibi ısınır. İşte bu etkiye, "sera etkisi" adı verilir. </a:t>
            </a:r>
          </a:p>
        </p:txBody>
      </p:sp>
      <p:pic>
        <p:nvPicPr>
          <p:cNvPr id="83971" name="Picture 2"/>
          <p:cNvPicPr>
            <a:picLocks noChangeAspect="1" noChangeArrowheads="1"/>
          </p:cNvPicPr>
          <p:nvPr/>
        </p:nvPicPr>
        <p:blipFill>
          <a:blip r:embed="rId2" cstate="print"/>
          <a:srcRect/>
          <a:stretch>
            <a:fillRect/>
          </a:stretch>
        </p:blipFill>
        <p:spPr bwMode="auto">
          <a:xfrm>
            <a:off x="3962400" y="3581400"/>
            <a:ext cx="4454525" cy="3535363"/>
          </a:xfrm>
          <a:prstGeom prst="rect">
            <a:avLst/>
          </a:prstGeom>
          <a:noFill/>
          <a:ln w="9525">
            <a:noFill/>
            <a:miter lim="800000"/>
            <a:headEnd/>
            <a:tailEnd/>
          </a:ln>
        </p:spPr>
      </p:pic>
      <p:sp>
        <p:nvSpPr>
          <p:cNvPr id="83972" name="Text Box 4"/>
          <p:cNvSpPr txBox="1">
            <a:spLocks noChangeArrowheads="1"/>
          </p:cNvSpPr>
          <p:nvPr/>
        </p:nvSpPr>
        <p:spPr bwMode="auto">
          <a:xfrm>
            <a:off x="539750" y="549275"/>
            <a:ext cx="7777163" cy="641350"/>
          </a:xfrm>
          <a:prstGeom prst="rect">
            <a:avLst/>
          </a:prstGeom>
          <a:noFill/>
          <a:ln w="9525">
            <a:noFill/>
            <a:miter lim="800000"/>
            <a:headEnd/>
            <a:tailEnd/>
          </a:ln>
        </p:spPr>
        <p:txBody>
          <a:bodyPr>
            <a:spAutoFit/>
          </a:bodyPr>
          <a:lstStyle/>
          <a:p>
            <a:pPr algn="ctr">
              <a:spcBef>
                <a:spcPct val="50000"/>
              </a:spcBef>
            </a:pPr>
            <a:r>
              <a:rPr lang="tr-TR" sz="3600">
                <a:cs typeface="Arial" charset="0"/>
              </a:rPr>
              <a:t>Sera etkisi nedir???</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3"/>
          <p:cNvPicPr>
            <a:picLocks noChangeAspect="1" noChangeArrowheads="1"/>
          </p:cNvPicPr>
          <p:nvPr/>
        </p:nvPicPr>
        <p:blipFill>
          <a:blip r:embed="rId2" cstate="print"/>
          <a:srcRect/>
          <a:stretch>
            <a:fillRect/>
          </a:stretch>
        </p:blipFill>
        <p:spPr bwMode="auto">
          <a:xfrm>
            <a:off x="4500563" y="1484313"/>
            <a:ext cx="4429125" cy="3357562"/>
          </a:xfrm>
          <a:prstGeom prst="rect">
            <a:avLst/>
          </a:prstGeom>
          <a:noFill/>
          <a:ln w="9525">
            <a:noFill/>
            <a:miter lim="800000"/>
            <a:headEnd/>
            <a:tailEnd/>
          </a:ln>
        </p:spPr>
      </p:pic>
      <p:sp>
        <p:nvSpPr>
          <p:cNvPr id="84995" name="Text Box 3"/>
          <p:cNvSpPr txBox="1">
            <a:spLocks noChangeArrowheads="1"/>
          </p:cNvSpPr>
          <p:nvPr/>
        </p:nvSpPr>
        <p:spPr bwMode="auto">
          <a:xfrm>
            <a:off x="827088" y="1268413"/>
            <a:ext cx="3671887" cy="4729162"/>
          </a:xfrm>
          <a:prstGeom prst="rect">
            <a:avLst/>
          </a:prstGeom>
          <a:noFill/>
          <a:ln w="9525">
            <a:noFill/>
            <a:miter lim="800000"/>
            <a:headEnd/>
            <a:tailEnd/>
          </a:ln>
        </p:spPr>
        <p:txBody>
          <a:bodyPr>
            <a:spAutoFit/>
          </a:bodyPr>
          <a:lstStyle/>
          <a:p>
            <a:pPr>
              <a:lnSpc>
                <a:spcPct val="80000"/>
              </a:lnSpc>
              <a:spcBef>
                <a:spcPct val="20000"/>
              </a:spcBef>
              <a:buFont typeface="Arial" charset="0"/>
              <a:buChar char="•"/>
            </a:pPr>
            <a:r>
              <a:rPr lang="tr-TR" sz="2400">
                <a:cs typeface="Arial" charset="0"/>
              </a:rPr>
              <a:t>Sera etkisi dünya yüzeyinin ortalama sıcaklığını değiştireceği için, uzun vadede iklimlerde değişiklikler, buzulların erimesi, mevsimlerin kayması ve tarım alanlarının verimsizleşmesi gibi çok ciddi sorunlara neden olabilir. Uzun dönemde, yeryüzünün, güneşten aldığı enerji kadar enerjiyi uzaya vermesi gerekir.</a:t>
            </a:r>
          </a:p>
          <a:p>
            <a:pPr>
              <a:spcBef>
                <a:spcPct val="50000"/>
              </a:spcBef>
            </a:pPr>
            <a:endParaRPr lang="tr-TR" sz="2400">
              <a:cs typeface="Arial"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2 İçerik Yer Tutucusu"/>
          <p:cNvSpPr>
            <a:spLocks noGrp="1"/>
          </p:cNvSpPr>
          <p:nvPr>
            <p:ph idx="4294967295"/>
          </p:nvPr>
        </p:nvSpPr>
        <p:spPr/>
        <p:txBody>
          <a:bodyPr/>
          <a:lstStyle/>
          <a:p>
            <a:pPr eaLnBrk="1" hangingPunct="1">
              <a:lnSpc>
                <a:spcPct val="80000"/>
              </a:lnSpc>
              <a:buFontTx/>
              <a:buNone/>
            </a:pPr>
            <a:r>
              <a:rPr lang="tr-TR" sz="2400" smtClean="0"/>
              <a:t>	Güneş enerjisi yeryüzüne kısa dalga boylu radyasyon olarak ulaşır. Gelen radyasyonun bir bölümü, yeryüzünün yüzeyi ve atmosfer tarafından geri yansıtılır. Ama bunun büyük bölümü, atmosferden geçerek yeryüzünü ısıtır. Yeryüzü bu enerjiden, uzun dalga boylu, kızılötesi radyasyonla kurtulur. Gezegenimizin yüzeyi tarafından yukarıya salınan kızılötesi radyasyonun büyük bölümü atmosferdeki su buharı, karbondioksit ve doğal olarak oluşan diğer “sera gazları” tarafından emilir. Bu gazlar enerjinin, yeryüzünden geldiği gibi doğrudan uzaya geçmesini engeller.Birbiriyle etkileşimli birçok süreç (radyasyon, hava akımları, buharlaşma, bulut oluşumu ve yağmur dahil) enerjiyi atmosferin daha üst tabakalarına taşır ve enerji oradan uzaya aktarılır. Bu daha yavaş ve dolaylı süreç bizim için bir şanstır; çünkü yeryüzünün yüzeyi enerjiyi uzaya hiç engelsiz gönderebilseydi, o zaman yeryüzü soğuk ve yaşamsız bir yer, Mars gibi çıplak ve ıssız bir gezegen olurdu.</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cstate="print"/>
          <a:srcRect/>
          <a:stretch>
            <a:fillRect/>
          </a:stretch>
        </p:blipFill>
        <p:spPr bwMode="auto">
          <a:xfrm>
            <a:off x="304800" y="1752600"/>
            <a:ext cx="8643938" cy="5105400"/>
          </a:xfrm>
          <a:prstGeom prst="rect">
            <a:avLst/>
          </a:prstGeom>
          <a:noFill/>
          <a:ln w="9525">
            <a:noFill/>
            <a:miter lim="800000"/>
            <a:headEnd/>
            <a:tailEnd/>
          </a:ln>
        </p:spPr>
      </p:pic>
      <p:sp>
        <p:nvSpPr>
          <p:cNvPr id="87043" name="Text Box 3"/>
          <p:cNvSpPr txBox="1">
            <a:spLocks noChangeArrowheads="1"/>
          </p:cNvSpPr>
          <p:nvPr/>
        </p:nvSpPr>
        <p:spPr bwMode="auto">
          <a:xfrm>
            <a:off x="228600" y="228600"/>
            <a:ext cx="8763000" cy="1965325"/>
          </a:xfrm>
          <a:prstGeom prst="rect">
            <a:avLst/>
          </a:prstGeom>
          <a:noFill/>
          <a:ln w="9525">
            <a:noFill/>
            <a:miter lim="800000"/>
            <a:headEnd/>
            <a:tailEnd/>
          </a:ln>
        </p:spPr>
        <p:txBody>
          <a:bodyPr>
            <a:spAutoFit/>
          </a:bodyPr>
          <a:lstStyle/>
          <a:p>
            <a:pPr>
              <a:lnSpc>
                <a:spcPct val="80000"/>
              </a:lnSpc>
              <a:spcBef>
                <a:spcPct val="20000"/>
              </a:spcBef>
            </a:pPr>
            <a:r>
              <a:rPr lang="tr-TR" sz="2400"/>
              <a:t>Atmosferdeki gazların gelen güneş ışınımına karşı geçirgen, buna karşılık geri salınan uzun dalgalı yer ışınımına karşı çok daha az geçirgen olması nedeniyle Yerküre’nin beklenenden daha fazla ısınmasını sağlayan ve ısı dengesini düzenleyen bu doğal süreç sera etkisi olarak adlandırılmaktadır</a:t>
            </a:r>
          </a:p>
          <a:p>
            <a:pPr>
              <a:spcBef>
                <a:spcPct val="50000"/>
              </a:spcBef>
            </a:pPr>
            <a:endParaRPr lang="tr-T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457200" y="0"/>
            <a:ext cx="8229600" cy="620713"/>
          </a:xfrm>
        </p:spPr>
        <p:txBody>
          <a:bodyPr/>
          <a:lstStyle/>
          <a:p>
            <a:pPr eaLnBrk="1" hangingPunct="1"/>
            <a:r>
              <a:rPr lang="tr-TR" sz="2800" smtClean="0">
                <a:solidFill>
                  <a:srgbClr val="3366CC"/>
                </a:solidFill>
                <a:latin typeface="Verdana" pitchFamily="34" charset="0"/>
              </a:rPr>
              <a:t>Kyoto Sözleşmesi</a:t>
            </a:r>
          </a:p>
        </p:txBody>
      </p:sp>
      <p:sp>
        <p:nvSpPr>
          <p:cNvPr id="88067" name="Rectangle 3"/>
          <p:cNvSpPr>
            <a:spLocks noGrp="1" noChangeArrowheads="1"/>
          </p:cNvSpPr>
          <p:nvPr>
            <p:ph type="body" idx="4294967295"/>
          </p:nvPr>
        </p:nvSpPr>
        <p:spPr>
          <a:xfrm>
            <a:off x="177800" y="547688"/>
            <a:ext cx="8788400" cy="6051550"/>
          </a:xfrm>
        </p:spPr>
        <p:txBody>
          <a:bodyPr/>
          <a:lstStyle/>
          <a:p>
            <a:pPr algn="just" eaLnBrk="1" hangingPunct="1">
              <a:lnSpc>
                <a:spcPct val="80000"/>
              </a:lnSpc>
            </a:pPr>
            <a:endParaRPr lang="tr-TR" sz="400" b="1" smtClean="0">
              <a:solidFill>
                <a:srgbClr val="000000"/>
              </a:solidFill>
              <a:latin typeface="Verdana" pitchFamily="34" charset="0"/>
            </a:endParaRPr>
          </a:p>
          <a:p>
            <a:pPr algn="just" eaLnBrk="1" hangingPunct="1">
              <a:lnSpc>
                <a:spcPct val="80000"/>
              </a:lnSpc>
            </a:pPr>
            <a:r>
              <a:rPr lang="tr-TR" sz="2800" smtClean="0"/>
              <a:t>Küresel ısınmaya karşı alınacak önlemleri içeren uluslararası Kyoto Sözleşmesi, 16 şubat 2005'te yürürlüğe girmiştir. Japonya'nın eski imparatorluk başkenti Kyoto'da Nisan 1997'de imzalanan ve şimdiye kadar 140 ülke tarafından onaylanan Uluslararası Kyoto iklim sözleşmesi, taraf ülkelerin sera etkisine yol açan gazların havaya karışmasını engelleyecek ya da azaltacak önlemler almasını gerektirmektedir. Bu tür gazların en çok havaya karışmasına neden olan ülke ABD ise sözleşmeye imza koymuştur, ancak ekonomik gerekçelerle onaylamaya yanaşmamaktadır. Kyoto Sözleşmesi, sanayi ülkelerini başta karbondioksit (CO</a:t>
            </a:r>
            <a:r>
              <a:rPr lang="tr-TR" sz="2800" baseline="-25000" smtClean="0"/>
              <a:t>2</a:t>
            </a:r>
            <a:r>
              <a:rPr lang="tr-TR" sz="2800" smtClean="0"/>
              <a:t>) olmak üzere dünyanın ısınmasına yol açan gazların emisyonunu sınırlandırmak zorunda bırakmaktadır.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381000" y="228600"/>
            <a:ext cx="8229600" cy="4525963"/>
          </a:xfrm>
        </p:spPr>
        <p:txBody>
          <a:bodyPr/>
          <a:lstStyle/>
          <a:p>
            <a:pPr algn="just" eaLnBrk="1" hangingPunct="1">
              <a:lnSpc>
                <a:spcPct val="80000"/>
              </a:lnSpc>
              <a:buFontTx/>
              <a:buNone/>
            </a:pPr>
            <a:r>
              <a:rPr lang="tr-TR" sz="2000" b="1" smtClean="0"/>
              <a:t>Fosil Yakıtların kullanımına kısıtlama </a:t>
            </a:r>
          </a:p>
          <a:p>
            <a:pPr algn="just" eaLnBrk="1" hangingPunct="1">
              <a:lnSpc>
                <a:spcPct val="80000"/>
              </a:lnSpc>
            </a:pPr>
            <a:r>
              <a:rPr lang="tr-TR" sz="2000" smtClean="0"/>
              <a:t>Sözleşme, başta petrol olmak üzere fosil yakıtların kullanımına kısıtlama getirilmesini gerektirmektedir. Birleşmiş Milletler'e göre, atmosferdeki karbondioksitin yüzde 80'i, fosil enerji kaynaklarının ulaşım, ısınma ve sanayi alanlarında kullanılmasından kaynaklanmaktadır. Sözleşmede, Kuzey'in sanayi ülkelerinin gaz emisyonunun 2012 yılına kadar 1990 yılına göre yüzde 5,2 azaltılması öngörülmektedir. Bu amaçla her ülkeye kota konmaktadır. Ancak ABD bu sözleşmeye uymadığı  için, gaz emisyonundaki azalma yüzde 5,2 yerine ancak yüzde 2 olabilecektir.</a:t>
            </a:r>
          </a:p>
          <a:p>
            <a:pPr algn="just" eaLnBrk="1" hangingPunct="1">
              <a:lnSpc>
                <a:spcPct val="80000"/>
              </a:lnSpc>
            </a:pPr>
            <a:r>
              <a:rPr lang="tr-TR" sz="2000" smtClean="0"/>
              <a:t>Sera etkisine yol açan gaz salınımının yüzde 36,1'inden tek başına sorumlu olan ABD ile yüzde 2.1'inden sorumlu Avusturalya protokolü imzaladılar, ancak onaylamamaktadırlar. </a:t>
            </a:r>
          </a:p>
          <a:p>
            <a:pPr algn="just" eaLnBrk="1" hangingPunct="1">
              <a:lnSpc>
                <a:spcPct val="80000"/>
              </a:lnSpc>
            </a:pPr>
            <a:r>
              <a:rPr lang="tr-TR" sz="2000" smtClean="0"/>
              <a:t>Rusya'nın da protokole dahil olmasıyla birlikte sera etkisine yol açan gaz salınımında yüzde 61 düzeyindeki sorumlu ülke katılımına erişilmiştir. Atmosferdeki sera gazı birikimlerini, insanın iklim sistemi üzerindeki tehlikeli etkilerini önleyecek bir düzeyde tutmayı amaçlayan protokole göre, sanayileşmiş ülkelerin 2008-2012 yılları arasında, iklim dengesi üzerinde tehdit oluşturan başta karbondioksit olmak üzere gaz salınımlarını 1990 seviyesinin yüzde 5.2 altına çekmeleri gerekmektedir.</a:t>
            </a:r>
          </a:p>
          <a:p>
            <a:pPr algn="just" eaLnBrk="1" hangingPunct="1">
              <a:lnSpc>
                <a:spcPct val="80000"/>
              </a:lnSpc>
            </a:pPr>
            <a:r>
              <a:rPr lang="tr-TR" sz="2000" smtClean="0"/>
              <a:t>Kyoto Protokolü'ne, bugüne kadar 39'u sanayileşmiş 141 ülke onay vermiştir. </a:t>
            </a:r>
          </a:p>
          <a:p>
            <a:pPr algn="just" eaLnBrk="1" hangingPunct="1">
              <a:lnSpc>
                <a:spcPct val="80000"/>
              </a:lnSpc>
            </a:pPr>
            <a:r>
              <a:rPr lang="tr-TR" sz="2000" b="1" smtClean="0"/>
              <a:t>Türkiye ise  indirim taahhüdünde bulunmamıştır.</a:t>
            </a:r>
            <a:endParaRPr lang="tr-TR" sz="2000" smtClean="0"/>
          </a:p>
          <a:p>
            <a:pPr algn="just" eaLnBrk="1" hangingPunct="1">
              <a:lnSpc>
                <a:spcPct val="80000"/>
              </a:lnSpc>
            </a:pPr>
            <a:endParaRPr lang="tr-TR" sz="2000" smtClean="0"/>
          </a:p>
          <a:p>
            <a:pPr eaLnBrk="1" hangingPunct="1">
              <a:lnSpc>
                <a:spcPct val="80000"/>
              </a:lnSpc>
            </a:pPr>
            <a:endParaRPr lang="tr-TR" sz="200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Grp="1" noChangeAspect="1" noChangeArrowheads="1"/>
          </p:cNvPicPr>
          <p:nvPr>
            <p:ph idx="4294967295"/>
          </p:nvPr>
        </p:nvPicPr>
        <p:blipFill>
          <a:blip r:embed="rId2" cstate="print"/>
          <a:srcRect/>
          <a:stretch>
            <a:fillRect/>
          </a:stretch>
        </p:blipFill>
        <p:spPr>
          <a:xfrm>
            <a:off x="214313" y="428625"/>
            <a:ext cx="8929687" cy="5857875"/>
          </a:xfr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Başlık"/>
          <p:cNvSpPr>
            <a:spLocks noGrp="1"/>
          </p:cNvSpPr>
          <p:nvPr>
            <p:ph type="title" idx="4294967295"/>
          </p:nvPr>
        </p:nvSpPr>
        <p:spPr>
          <a:xfrm>
            <a:off x="457200" y="274638"/>
            <a:ext cx="8229600" cy="654050"/>
          </a:xfrm>
        </p:spPr>
        <p:txBody>
          <a:bodyPr/>
          <a:lstStyle/>
          <a:p>
            <a:pPr eaLnBrk="1" hangingPunct="1"/>
            <a:r>
              <a:rPr lang="tr-TR" sz="4000" smtClean="0"/>
              <a:t>Sera gazları</a:t>
            </a:r>
          </a:p>
        </p:txBody>
      </p:sp>
      <p:sp>
        <p:nvSpPr>
          <p:cNvPr id="91139" name="2 İçerik Yer Tutucusu"/>
          <p:cNvSpPr>
            <a:spLocks noGrp="1"/>
          </p:cNvSpPr>
          <p:nvPr>
            <p:ph idx="4294967295"/>
          </p:nvPr>
        </p:nvSpPr>
        <p:spPr>
          <a:xfrm>
            <a:off x="457200" y="928688"/>
            <a:ext cx="8229600" cy="5197475"/>
          </a:xfrm>
        </p:spPr>
        <p:txBody>
          <a:bodyPr/>
          <a:lstStyle/>
          <a:p>
            <a:pPr eaLnBrk="1" hangingPunct="1"/>
            <a:r>
              <a:rPr lang="tr-TR" sz="2000" b="1" smtClean="0"/>
              <a:t>Karbondioksit (CO2):</a:t>
            </a:r>
            <a:r>
              <a:rPr lang="tr-TR" sz="2000" smtClean="0"/>
              <a:t/>
            </a:r>
            <a:br>
              <a:rPr lang="tr-TR" sz="2000" smtClean="0"/>
            </a:br>
            <a:r>
              <a:rPr lang="tr-TR" sz="2000" smtClean="0"/>
              <a:t>Dünya'nın ısınmasında önemli bir rolü olan CO2, Güneş ışınlarının yeryüzüne ulaşması sırasında bu ışınlara karşı geçirgendir. Böylece yeryüzüne çarpıp yansıdıklarında onları soğurur.</a:t>
            </a:r>
            <a:br>
              <a:rPr lang="tr-TR" sz="2000" smtClean="0"/>
            </a:br>
            <a:r>
              <a:rPr lang="tr-TR" sz="2000" smtClean="0"/>
              <a:t>  </a:t>
            </a:r>
            <a:br>
              <a:rPr lang="tr-TR" sz="2000" smtClean="0"/>
            </a:br>
            <a:r>
              <a:rPr lang="tr-TR" sz="2000" smtClean="0"/>
              <a:t>CO2'in atmosferdeki kosantrasyonu 18. ve 19. yüzyıllarda 280-290 ppm arasında iken fosil yakıtların kullanılması sonucunda günümüzde yaklaşık 350 ppm'e kadar çıkmıştır. Yapılan ölçümlere göre atmosferdeki CO2 miktarı 1958'den itibaren %9 artmış ve günümüzdeki artış miktarı yıllık 1 ppm olarak hesaplanmıştır.</a:t>
            </a:r>
            <a:br>
              <a:rPr lang="tr-TR" sz="2000" smtClean="0"/>
            </a:br>
            <a:r>
              <a:rPr lang="tr-TR" sz="2000" smtClean="0"/>
              <a:t> </a:t>
            </a:r>
            <a:br>
              <a:rPr lang="tr-TR" sz="2000" smtClean="0"/>
            </a:br>
            <a:r>
              <a:rPr lang="tr-TR" sz="2000" smtClean="0"/>
              <a:t>Dünyada enerji kullanımı sürekli arttığından, kullanılmakta olan teknoloji kısa dönemde değişse bile, karbondioksit artışının durdurulması olası görülmemektedir.</a:t>
            </a:r>
            <a:br>
              <a:rPr lang="tr-TR" sz="2000" smtClean="0"/>
            </a:br>
            <a:r>
              <a:rPr lang="tr-TR" sz="2000" smtClean="0"/>
              <a:t/>
            </a:r>
            <a:br>
              <a:rPr lang="tr-TR" sz="2000" smtClean="0"/>
            </a:br>
            <a:endParaRPr lang="tr-TR" sz="200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Başlık"/>
          <p:cNvSpPr>
            <a:spLocks noGrp="1"/>
          </p:cNvSpPr>
          <p:nvPr>
            <p:ph type="title" idx="4294967295"/>
          </p:nvPr>
        </p:nvSpPr>
        <p:spPr/>
        <p:txBody>
          <a:bodyPr/>
          <a:lstStyle/>
          <a:p>
            <a:pPr eaLnBrk="1" hangingPunct="1"/>
            <a:r>
              <a:rPr lang="tr-TR" smtClean="0"/>
              <a:t>Sera gazları</a:t>
            </a:r>
          </a:p>
        </p:txBody>
      </p:sp>
      <p:sp>
        <p:nvSpPr>
          <p:cNvPr id="92163" name="2 İçerik Yer Tutucusu"/>
          <p:cNvSpPr>
            <a:spLocks noGrp="1"/>
          </p:cNvSpPr>
          <p:nvPr>
            <p:ph idx="4294967295"/>
          </p:nvPr>
        </p:nvSpPr>
        <p:spPr/>
        <p:txBody>
          <a:bodyPr/>
          <a:lstStyle/>
          <a:p>
            <a:pPr eaLnBrk="1" hangingPunct="1">
              <a:lnSpc>
                <a:spcPct val="80000"/>
              </a:lnSpc>
            </a:pPr>
            <a:r>
              <a:rPr lang="tr-TR" sz="2200" b="1" smtClean="0"/>
              <a:t>Metan (CH4):</a:t>
            </a:r>
            <a:r>
              <a:rPr lang="tr-TR" sz="2200" smtClean="0"/>
              <a:t/>
            </a:r>
            <a:br>
              <a:rPr lang="tr-TR" sz="2200" smtClean="0"/>
            </a:br>
            <a:r>
              <a:rPr lang="tr-TR" sz="2200" smtClean="0"/>
              <a:t>Oranı binlerce yıldan beri değişmemiş olan metan gazı, son birkaç yüzyılda iki katına çıkmış ve 1950'den beri de her yıl %1 artmıştır. Yapılan son ölçümlerde ise metan seviyesinin 1,7 ppm'e vardığı görülmüştür. Bu değişiklik CO2 seviyesindeki artışa göre az olsa da, metanın CO2'den 21 kat daha kalıcı olması nedeniyle en az CO2 kadar dünyamızı etkilemektedir.</a:t>
            </a:r>
          </a:p>
          <a:p>
            <a:pPr eaLnBrk="1" hangingPunct="1">
              <a:lnSpc>
                <a:spcPct val="80000"/>
              </a:lnSpc>
            </a:pPr>
            <a:r>
              <a:rPr lang="tr-TR" sz="2200" smtClean="0"/>
              <a:t>Amerika ve birçok batı ülkesinde çöplüklerin büyük yer kaplaması sorun yaratmaktadır. Organik çöplerden pek çoğu ayrışarak büyük miktarda metan salgılamakta, bu gaz da özellikle iyi havalandırması olmayan ve kontrol altında tutulmayan eski çöplüklerde patlamalara ve içten yanmalara neden olmaktadır. Daha da önemlisi atmosfere salınan metan oranı artmakta ve bunun sonucu olarak da </a:t>
            </a:r>
            <a:r>
              <a:rPr lang="tr-TR" sz="2200" smtClean="0">
                <a:hlinkClick r:id="rId2" tooltip="sera etkisi"/>
              </a:rPr>
              <a:t>sera etkisi</a:t>
            </a:r>
            <a:r>
              <a:rPr lang="tr-TR" sz="2200" smtClean="0"/>
              <a:t> tehlikeli boyutlara varmaktadır.</a:t>
            </a:r>
            <a:br>
              <a:rPr lang="tr-TR" sz="2200" smtClean="0"/>
            </a:br>
            <a:r>
              <a:rPr lang="tr-TR" sz="2200" smtClean="0"/>
              <a:t/>
            </a:r>
            <a:br>
              <a:rPr lang="tr-TR" sz="2200" smtClean="0"/>
            </a:br>
            <a:endParaRPr lang="tr-TR" sz="22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53975"/>
            <a:ext cx="8229600" cy="1143000"/>
          </a:xfrm>
        </p:spPr>
        <p:txBody>
          <a:bodyPr/>
          <a:lstStyle/>
          <a:p>
            <a:pPr eaLnBrk="1" hangingPunct="1"/>
            <a:r>
              <a:rPr lang="tr-TR" altLang="ko-KR" sz="3000" b="1" smtClean="0">
                <a:solidFill>
                  <a:srgbClr val="990033"/>
                </a:solidFill>
              </a:rPr>
              <a:t>Bir başka açıdan değerlendirildiğinde çevre kirlenmesini iki tipe ayırabiliriz.</a:t>
            </a:r>
            <a:endParaRPr lang="tr-TR" sz="3000" b="1" smtClean="0">
              <a:solidFill>
                <a:srgbClr val="990033"/>
              </a:solidFill>
            </a:endParaRPr>
          </a:p>
        </p:txBody>
      </p:sp>
      <p:sp>
        <p:nvSpPr>
          <p:cNvPr id="11267" name="Rectangle 3"/>
          <p:cNvSpPr>
            <a:spLocks noGrp="1" noChangeArrowheads="1"/>
          </p:cNvSpPr>
          <p:nvPr>
            <p:ph type="body" idx="1"/>
          </p:nvPr>
        </p:nvSpPr>
        <p:spPr>
          <a:xfrm>
            <a:off x="0" y="1279525"/>
            <a:ext cx="8893175" cy="4525963"/>
          </a:xfrm>
        </p:spPr>
        <p:txBody>
          <a:bodyPr/>
          <a:lstStyle/>
          <a:p>
            <a:pPr eaLnBrk="1" hangingPunct="1">
              <a:lnSpc>
                <a:spcPct val="80000"/>
              </a:lnSpc>
              <a:buFontTx/>
              <a:buNone/>
            </a:pPr>
            <a:r>
              <a:rPr lang="tr-TR" sz="3000" b="1" smtClean="0"/>
              <a:t>	Birinci Tip Kirlenme:</a:t>
            </a:r>
          </a:p>
          <a:p>
            <a:pPr eaLnBrk="1" hangingPunct="1">
              <a:lnSpc>
                <a:spcPct val="80000"/>
              </a:lnSpc>
              <a:buFontTx/>
              <a:buNone/>
            </a:pPr>
            <a:endParaRPr lang="tr-TR" sz="1000" b="1" smtClean="0"/>
          </a:p>
          <a:p>
            <a:pPr eaLnBrk="1" hangingPunct="1">
              <a:lnSpc>
                <a:spcPct val="80000"/>
              </a:lnSpc>
              <a:buFontTx/>
              <a:buNone/>
            </a:pPr>
            <a:r>
              <a:rPr lang="tr-TR" sz="3000" smtClean="0"/>
              <a:t>	Biyolojik olarak ya da kendi kendine zararsız hale dönüşebilen maddelerin oluşturduğu kirliliktir. Hayvanların besin artıkları, dışkıları, ölüleri, bitki kalıntıları gibi maddeler birinci tip kirlenmeye neden olur. </a:t>
            </a:r>
            <a:endParaRPr lang="tr-TR" sz="3000" b="1" smtClean="0"/>
          </a:p>
          <a:p>
            <a:pPr eaLnBrk="1" hangingPunct="1">
              <a:lnSpc>
                <a:spcPct val="80000"/>
              </a:lnSpc>
            </a:pPr>
            <a:endParaRPr lang="tr-TR" sz="3000" smtClean="0"/>
          </a:p>
        </p:txBody>
      </p:sp>
      <p:pic>
        <p:nvPicPr>
          <p:cNvPr id="11268" name="Picture 4" descr="ANd9GcR866xvUZZsrm4gKP1Eoi9ruPhJQgZoK0ljHhKLmIUNufIVBjs&amp;t=1&amp;h=169&amp;w=220&amp;usg=__YK_D7iSj_JXUWw5zro3obaKaKqk="/>
          <p:cNvPicPr>
            <a:picLocks noChangeAspect="1" noChangeArrowheads="1"/>
          </p:cNvPicPr>
          <p:nvPr/>
        </p:nvPicPr>
        <p:blipFill>
          <a:blip r:embed="rId2" cstate="print"/>
          <a:srcRect l="8589" t="11182" r="8589"/>
          <a:stretch>
            <a:fillRect/>
          </a:stretch>
        </p:blipFill>
        <p:spPr bwMode="auto">
          <a:xfrm>
            <a:off x="5051425" y="3633788"/>
            <a:ext cx="3697288" cy="3035300"/>
          </a:xfrm>
          <a:prstGeom prst="rect">
            <a:avLst/>
          </a:prstGeom>
          <a:noFill/>
          <a:ln w="9525">
            <a:noFill/>
            <a:miter lim="800000"/>
            <a:headEnd/>
            <a:tailEnd/>
          </a:ln>
        </p:spPr>
      </p:pic>
      <p:sp>
        <p:nvSpPr>
          <p:cNvPr id="11269" name="Text Box 5"/>
          <p:cNvSpPr txBox="1">
            <a:spLocks noChangeArrowheads="1"/>
          </p:cNvSpPr>
          <p:nvPr/>
        </p:nvSpPr>
        <p:spPr bwMode="auto">
          <a:xfrm>
            <a:off x="409575" y="4005263"/>
            <a:ext cx="4162425" cy="2227262"/>
          </a:xfrm>
          <a:prstGeom prst="rect">
            <a:avLst/>
          </a:prstGeom>
          <a:noFill/>
          <a:ln w="9525">
            <a:noFill/>
            <a:miter lim="800000"/>
            <a:headEnd/>
            <a:tailEnd/>
          </a:ln>
        </p:spPr>
        <p:txBody>
          <a:bodyPr>
            <a:spAutoFit/>
          </a:bodyPr>
          <a:lstStyle/>
          <a:p>
            <a:r>
              <a:rPr lang="tr-TR" sz="2800"/>
              <a:t>Kolayca ve kısa zamanda yok olan maddelerin meydana getirdiği kirliliğe </a:t>
            </a:r>
            <a:r>
              <a:rPr lang="tr-TR" sz="2800" b="1" i="1"/>
              <a:t>geçici kirlilik</a:t>
            </a:r>
            <a:r>
              <a:rPr lang="tr-TR" sz="2800"/>
              <a:t> de denir.</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Başlık"/>
          <p:cNvSpPr>
            <a:spLocks noGrp="1"/>
          </p:cNvSpPr>
          <p:nvPr>
            <p:ph type="title" idx="4294967295"/>
          </p:nvPr>
        </p:nvSpPr>
        <p:spPr/>
        <p:txBody>
          <a:bodyPr/>
          <a:lstStyle/>
          <a:p>
            <a:pPr eaLnBrk="1" hangingPunct="1"/>
            <a:r>
              <a:rPr lang="tr-TR" smtClean="0"/>
              <a:t>Sera gazları</a:t>
            </a:r>
          </a:p>
        </p:txBody>
      </p:sp>
      <p:sp>
        <p:nvSpPr>
          <p:cNvPr id="93187" name="2 İçerik Yer Tutucusu"/>
          <p:cNvSpPr>
            <a:spLocks noGrp="1"/>
          </p:cNvSpPr>
          <p:nvPr>
            <p:ph idx="4294967295"/>
          </p:nvPr>
        </p:nvSpPr>
        <p:spPr/>
        <p:txBody>
          <a:bodyPr/>
          <a:lstStyle/>
          <a:p>
            <a:pPr eaLnBrk="1" hangingPunct="1">
              <a:lnSpc>
                <a:spcPct val="80000"/>
              </a:lnSpc>
            </a:pPr>
            <a:r>
              <a:rPr lang="tr-TR" sz="2500" b="1" smtClean="0"/>
              <a:t>Azotoksit ve Su Buharı:</a:t>
            </a:r>
            <a:r>
              <a:rPr lang="tr-TR" sz="2500" smtClean="0"/>
              <a:t/>
            </a:r>
            <a:br>
              <a:rPr lang="tr-TR" sz="2500" smtClean="0"/>
            </a:br>
            <a:r>
              <a:rPr lang="tr-TR" sz="2500" smtClean="0"/>
              <a:t>Azot ve oksijen 250ºC sıcaklıkta kimyasal reaksiyona giren azotoksitleri meydana getirir. Azotoksit, tarımsal ve endüstriyel etkinlikler ve katı atıklar ile fosil yakıtların yanması sırasında oluşur. Arabaların egzosundan da çıkmakta olan bu gaz, çevre kirlenmesine neden olmaktadır.</a:t>
            </a:r>
            <a:br>
              <a:rPr lang="tr-TR" sz="2500" smtClean="0"/>
            </a:br>
            <a:r>
              <a:rPr lang="tr-TR" sz="2500" smtClean="0"/>
              <a:t/>
            </a:r>
            <a:br>
              <a:rPr lang="tr-TR" sz="2500" smtClean="0"/>
            </a:br>
            <a:r>
              <a:rPr lang="tr-TR" sz="2500" smtClean="0">
                <a:hlinkClick r:id="rId2" tooltip="sera etkisi"/>
              </a:rPr>
              <a:t>Sera etkisi</a:t>
            </a:r>
            <a:r>
              <a:rPr lang="tr-TR" sz="2500" smtClean="0"/>
              <a:t>ne yol açan gazlardan en önemlilerinden biri de su buharıdır. Fakat  troposferdeki yoğunluğunda etkili olan insan kaynakları değil iklim sistemidir. </a:t>
            </a:r>
            <a:r>
              <a:rPr lang="tr-TR" sz="2500" smtClean="0">
                <a:hlinkClick r:id="rId3" tooltip="küresel ısınma"/>
              </a:rPr>
              <a:t>Küresel ısınma</a:t>
            </a:r>
            <a:r>
              <a:rPr lang="tr-TR" sz="2500" smtClean="0"/>
              <a:t>yla artan su buharı iklim değişimlerine yol açacaktır.</a:t>
            </a:r>
            <a:br>
              <a:rPr lang="tr-TR" sz="2500" smtClean="0"/>
            </a:br>
            <a:endParaRPr lang="tr-TR" sz="250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Başlık"/>
          <p:cNvSpPr>
            <a:spLocks noGrp="1"/>
          </p:cNvSpPr>
          <p:nvPr>
            <p:ph type="title" idx="4294967295"/>
          </p:nvPr>
        </p:nvSpPr>
        <p:spPr/>
        <p:txBody>
          <a:bodyPr/>
          <a:lstStyle/>
          <a:p>
            <a:pPr eaLnBrk="1" hangingPunct="1"/>
            <a:r>
              <a:rPr lang="tr-TR" smtClean="0"/>
              <a:t>Sera gazları</a:t>
            </a:r>
          </a:p>
        </p:txBody>
      </p:sp>
      <p:sp>
        <p:nvSpPr>
          <p:cNvPr id="94211" name="2 İçerik Yer Tutucusu"/>
          <p:cNvSpPr>
            <a:spLocks noGrp="1"/>
          </p:cNvSpPr>
          <p:nvPr>
            <p:ph idx="4294967295"/>
          </p:nvPr>
        </p:nvSpPr>
        <p:spPr/>
        <p:txBody>
          <a:bodyPr/>
          <a:lstStyle/>
          <a:p>
            <a:pPr eaLnBrk="1" hangingPunct="1">
              <a:lnSpc>
                <a:spcPct val="80000"/>
              </a:lnSpc>
            </a:pPr>
            <a:r>
              <a:rPr lang="tr-TR" sz="3000" b="1" smtClean="0"/>
              <a:t>Kloroflorokarbonlar (CFCs):</a:t>
            </a:r>
            <a:r>
              <a:rPr lang="tr-TR" sz="3000" smtClean="0"/>
              <a:t/>
            </a:r>
            <a:br>
              <a:rPr lang="tr-TR" sz="3000" smtClean="0"/>
            </a:br>
            <a:r>
              <a:rPr lang="tr-TR" sz="3000" smtClean="0"/>
              <a:t>CFC'ler klor, flor, karbon ve çoğunlukla da hidrojenin karışımından oluşur. Bu gazların çoğunluğu 1950'lerin ürünü olup günümüzde buzdolaplarında, klimalarda, spreylerde, yangın söndürücülerde ve plastik üretiminde kullanılmaktadır. Bilimadamları bu gazların ozonu yok ederek önemli iklim ve hava değişikliklerine neden olduklarını kanıtlamışlardır. Bu gazlar; DDT, Dioksin, Cıva, Kurşun, Vinilklorid, PCB'ler, Kükürtdioksit, Sodyumnitrat ve Polimerler'dir.</a:t>
            </a:r>
            <a:br>
              <a:rPr lang="tr-TR" sz="3000" smtClean="0"/>
            </a:br>
            <a:endParaRPr lang="tr-TR" sz="300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Başlık"/>
          <p:cNvSpPr>
            <a:spLocks noGrp="1"/>
          </p:cNvSpPr>
          <p:nvPr>
            <p:ph type="title" idx="4294967295"/>
          </p:nvPr>
        </p:nvSpPr>
        <p:spPr/>
        <p:txBody>
          <a:bodyPr/>
          <a:lstStyle/>
          <a:p>
            <a:pPr eaLnBrk="1" hangingPunct="1"/>
            <a:r>
              <a:rPr lang="tr-TR" smtClean="0"/>
              <a:t>Sera gazları</a:t>
            </a:r>
          </a:p>
        </p:txBody>
      </p:sp>
      <p:sp>
        <p:nvSpPr>
          <p:cNvPr id="95235" name="2 İçerik Yer Tutucusu"/>
          <p:cNvSpPr>
            <a:spLocks noGrp="1"/>
          </p:cNvSpPr>
          <p:nvPr>
            <p:ph idx="4294967295"/>
          </p:nvPr>
        </p:nvSpPr>
        <p:spPr/>
        <p:txBody>
          <a:bodyPr/>
          <a:lstStyle/>
          <a:p>
            <a:pPr eaLnBrk="1" hangingPunct="1"/>
            <a:r>
              <a:rPr lang="tr-TR" sz="1800" b="1" smtClean="0"/>
              <a:t>Kloroflorokarbonlar (CFCs):</a:t>
            </a:r>
            <a:r>
              <a:rPr lang="tr-TR" sz="1800" smtClean="0"/>
              <a:t/>
            </a:r>
            <a:br>
              <a:rPr lang="tr-TR" sz="1800" smtClean="0"/>
            </a:br>
            <a:r>
              <a:rPr lang="tr-TR" sz="1800" b="1" smtClean="0"/>
              <a:t>1</a:t>
            </a:r>
            <a:r>
              <a:rPr lang="tr-TR" sz="1800" smtClean="0"/>
              <a:t>- DDT: 1940-1950 yılları arasında dünya çapında tarım alanlarındaki böcekleri zehirlemek için kullanılmıştır. Kimyasal adı 'diklorodifeniltrikloroetan'dır. Klorin içeren bu gazın insan dahil diğer canlılar için de öldürücü olduğu fark edildikten sonra üretimden kaldırılmıştır.</a:t>
            </a:r>
            <a:br>
              <a:rPr lang="tr-TR" sz="1800" smtClean="0"/>
            </a:br>
            <a:r>
              <a:rPr lang="tr-TR" sz="1800" smtClean="0"/>
              <a:t/>
            </a:r>
            <a:br>
              <a:rPr lang="tr-TR" sz="1800" smtClean="0"/>
            </a:br>
            <a:r>
              <a:rPr lang="tr-TR" sz="1800" b="1" smtClean="0"/>
              <a:t>2</a:t>
            </a:r>
            <a:r>
              <a:rPr lang="tr-TR" sz="1800" smtClean="0"/>
              <a:t>- Dioksin: 100'ün üstünde çeşidi vardır. Bitkilerin ve böceklerin tahribatı için kullanılır. Çoğu çeşidi çok tehlikelidir; kansere ve daha birçok hastalığa neden olmaktadır.</a:t>
            </a:r>
            <a:br>
              <a:rPr lang="tr-TR" sz="1800" smtClean="0"/>
            </a:br>
            <a:r>
              <a:rPr lang="tr-TR" sz="1800" smtClean="0"/>
              <a:t/>
            </a:r>
            <a:br>
              <a:rPr lang="tr-TR" sz="1800" smtClean="0"/>
            </a:br>
            <a:r>
              <a:rPr lang="tr-TR" sz="1800" b="1" smtClean="0"/>
              <a:t>3</a:t>
            </a:r>
            <a:r>
              <a:rPr lang="tr-TR" sz="1800" smtClean="0"/>
              <a:t>- Cıva: Cıvanın en önemli özelliği diğer elementler gibi çözünmemesidir. 1950-1960 yılları arasında etkisini önemli ölçüde göstermiş, Japonya'da birkaç yüz balıkçının ölümüne neden olmuştur. Bir ara kozmetik ürünlerinde kullanılmışsa da daha sonra son derece zehirli olduğu anlaşılıp vazgeçilmiştir.</a:t>
            </a:r>
            <a:br>
              <a:rPr lang="tr-TR" sz="1800" smtClean="0"/>
            </a:br>
            <a:r>
              <a:rPr lang="tr-TR" sz="1800" smtClean="0"/>
              <a:t> </a:t>
            </a:r>
            <a:br>
              <a:rPr lang="tr-TR" sz="1800" smtClean="0"/>
            </a:br>
            <a:r>
              <a:rPr lang="tr-TR" sz="1800" b="1" smtClean="0"/>
              <a:t>4</a:t>
            </a:r>
            <a:r>
              <a:rPr lang="tr-TR" sz="1800" smtClean="0"/>
              <a:t>- Kurşun: Günümüzde kalemlerin içinde grafit olarak kullanılmaktadır. Vücudun içine girdiği takdirde çok zehirleyicidir; sinir sistemini çökertip beyne hasar verir.</a:t>
            </a:r>
            <a:br>
              <a:rPr lang="tr-TR" sz="1800" smtClean="0"/>
            </a:br>
            <a:r>
              <a:rPr lang="tr-TR" sz="1800" smtClean="0"/>
              <a:t/>
            </a:r>
            <a:br>
              <a:rPr lang="tr-TR" sz="1800" smtClean="0"/>
            </a:br>
            <a:endParaRPr lang="tr-TR" sz="180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Başlık"/>
          <p:cNvSpPr>
            <a:spLocks noGrp="1"/>
          </p:cNvSpPr>
          <p:nvPr>
            <p:ph type="title" idx="4294967295"/>
          </p:nvPr>
        </p:nvSpPr>
        <p:spPr>
          <a:xfrm>
            <a:off x="500063" y="142875"/>
            <a:ext cx="8229600" cy="428625"/>
          </a:xfrm>
        </p:spPr>
        <p:txBody>
          <a:bodyPr/>
          <a:lstStyle/>
          <a:p>
            <a:pPr eaLnBrk="1" hangingPunct="1"/>
            <a:r>
              <a:rPr lang="tr-TR" sz="4000" smtClean="0"/>
              <a:t>Sera gazları</a:t>
            </a:r>
          </a:p>
        </p:txBody>
      </p:sp>
      <p:sp>
        <p:nvSpPr>
          <p:cNvPr id="96259" name="2 İçerik Yer Tutucusu"/>
          <p:cNvSpPr>
            <a:spLocks noGrp="1"/>
          </p:cNvSpPr>
          <p:nvPr>
            <p:ph idx="4294967295"/>
          </p:nvPr>
        </p:nvSpPr>
        <p:spPr>
          <a:xfrm>
            <a:off x="428625" y="785813"/>
            <a:ext cx="8229600" cy="4525962"/>
          </a:xfrm>
        </p:spPr>
        <p:txBody>
          <a:bodyPr/>
          <a:lstStyle/>
          <a:p>
            <a:pPr eaLnBrk="1" hangingPunct="1"/>
            <a:r>
              <a:rPr lang="tr-TR" sz="1800" b="1" smtClean="0"/>
              <a:t>5</a:t>
            </a:r>
            <a:r>
              <a:rPr lang="tr-TR" sz="1800" smtClean="0"/>
              <a:t>- Vinilklorid: PVC yani 'polyvinyl chloride' elde etmek için kullanılan bir gaz karışımıdır. Solunduğunda toksik etkilidir.</a:t>
            </a:r>
            <a:br>
              <a:rPr lang="tr-TR" sz="1800" smtClean="0"/>
            </a:br>
            <a:r>
              <a:rPr lang="tr-TR" sz="1800" smtClean="0"/>
              <a:t/>
            </a:r>
            <a:br>
              <a:rPr lang="tr-TR" sz="1800" smtClean="0"/>
            </a:br>
            <a:r>
              <a:rPr lang="tr-TR" sz="1800" b="1" smtClean="0"/>
              <a:t>6</a:t>
            </a:r>
            <a:r>
              <a:rPr lang="tr-TR" sz="1800" smtClean="0"/>
              <a:t>- PCB'ler: PCB, İngilizce bir terim olan 'polychlorinated biphenyls' ten gelmektedir. Bu endüstriyel kimyasal toksik ilk olarak 1929'da kullanılmaya başlanmış ve 100'ün üstünde çeşidi olduğu tespit edilmiştir. Bunlar büyük santrallerdeki elektrik transformatörlerinin yalıtımında, birçok elektrikli ev aletlerinde aynı zamanda boya ve yapıştırıcıların esneklik kazanmasında kullanılmaktadır. Bunun yanında kansere yol açtığı bilinmektedir.</a:t>
            </a:r>
            <a:br>
              <a:rPr lang="tr-TR" sz="1800" smtClean="0"/>
            </a:br>
            <a:r>
              <a:rPr lang="tr-TR" sz="1800" smtClean="0"/>
              <a:t> </a:t>
            </a:r>
            <a:br>
              <a:rPr lang="tr-TR" sz="1800" smtClean="0"/>
            </a:br>
            <a:r>
              <a:rPr lang="tr-TR" sz="1800" b="1" smtClean="0"/>
              <a:t>7</a:t>
            </a:r>
            <a:r>
              <a:rPr lang="tr-TR" sz="1800" smtClean="0"/>
              <a:t>- Sodyumnitrat: Füme edilmiş balık, et ve diğer bazı yiyecekleri korumak için kullanılan bir çeşit tuzdur. Vücuda girdiğinde kansere yol açtığı bilinmektedir.</a:t>
            </a:r>
            <a:br>
              <a:rPr lang="tr-TR" sz="1800" smtClean="0"/>
            </a:br>
            <a:r>
              <a:rPr lang="tr-TR" sz="1800" smtClean="0"/>
              <a:t/>
            </a:r>
            <a:br>
              <a:rPr lang="tr-TR" sz="1800" smtClean="0"/>
            </a:br>
            <a:r>
              <a:rPr lang="tr-TR" sz="1800" b="1" smtClean="0"/>
              <a:t>8</a:t>
            </a:r>
            <a:r>
              <a:rPr lang="tr-TR" sz="1800" smtClean="0"/>
              <a:t>- Kükürtdioksit (SO2): Bu gaz sülfürün, yağın, çeşitli doğal gazların ve kömürle petrol gibi fosil yakıtların yanması sonucu açığa çıkar. Kükürtdioksit ve azotoksidin birbiriyle reaksiyonu sonucunda asit yağmurlarını oluşturan sülfürürik asit (H2SO4) oluşur. </a:t>
            </a:r>
            <a:br>
              <a:rPr lang="tr-TR" sz="1800" smtClean="0"/>
            </a:br>
            <a:r>
              <a:rPr lang="tr-TR" sz="1800" smtClean="0"/>
              <a:t/>
            </a:r>
            <a:br>
              <a:rPr lang="tr-TR" sz="1800" smtClean="0"/>
            </a:br>
            <a:r>
              <a:rPr lang="tr-TR" sz="1800" b="1" smtClean="0"/>
              <a:t>9</a:t>
            </a:r>
            <a:r>
              <a:rPr lang="tr-TR" sz="1800" smtClean="0"/>
              <a:t>- Polimerler: Doğal ve sentetik çeşitleri bulunmaktadır. Doğal olanları protein ve nişasta içerirler. Sentetik olanlarıysa plastik ürünlerinde ve el yapımı kumaşlarda bulunup naylon, teflon, polyester, spandeks, stirofoam gibi adlar alırlar.</a:t>
            </a:r>
            <a:br>
              <a:rPr lang="tr-TR" sz="1800" smtClean="0"/>
            </a:br>
            <a:endParaRPr lang="tr-TR" sz="180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Başlık"/>
          <p:cNvSpPr>
            <a:spLocks noGrp="1"/>
          </p:cNvSpPr>
          <p:nvPr>
            <p:ph type="title" idx="4294967295"/>
          </p:nvPr>
        </p:nvSpPr>
        <p:spPr/>
        <p:txBody>
          <a:bodyPr/>
          <a:lstStyle/>
          <a:p>
            <a:pPr eaLnBrk="1" hangingPunct="1"/>
            <a:r>
              <a:rPr lang="tr-TR" smtClean="0"/>
              <a:t>Sera gazları</a:t>
            </a:r>
          </a:p>
        </p:txBody>
      </p:sp>
      <p:sp>
        <p:nvSpPr>
          <p:cNvPr id="97283" name="2 İçerik Yer Tutucusu"/>
          <p:cNvSpPr>
            <a:spLocks noGrp="1"/>
          </p:cNvSpPr>
          <p:nvPr>
            <p:ph idx="4294967295"/>
          </p:nvPr>
        </p:nvSpPr>
        <p:spPr/>
        <p:txBody>
          <a:bodyPr/>
          <a:lstStyle/>
          <a:p>
            <a:pPr eaLnBrk="1" hangingPunct="1">
              <a:lnSpc>
                <a:spcPct val="80000"/>
              </a:lnSpc>
            </a:pPr>
            <a:r>
              <a:rPr lang="tr-TR" sz="2000" b="1" smtClean="0"/>
              <a:t>Ozon:</a:t>
            </a:r>
            <a:r>
              <a:rPr lang="tr-TR" sz="2000" smtClean="0"/>
              <a:t/>
            </a:r>
            <a:br>
              <a:rPr lang="tr-TR" sz="2000" smtClean="0"/>
            </a:br>
            <a:r>
              <a:rPr lang="tr-TR" sz="2000" smtClean="0"/>
              <a:t>Ozon tabakasının incelmesi "Küresel Isınma"yı dolaylı yoldan arttırmaktadır. USNAS'ın 1979'da yayınladığı raporda, ozon tabakasında %5 -  arasında bir azalma olduğu gözlemlendiği öne sürülmüştür.</a:t>
            </a:r>
            <a:br>
              <a:rPr lang="tr-TR" sz="2000" smtClean="0"/>
            </a:br>
            <a:r>
              <a:rPr lang="tr-TR" sz="2000" smtClean="0"/>
              <a:t/>
            </a:r>
            <a:br>
              <a:rPr lang="tr-TR" sz="2000" smtClean="0"/>
            </a:br>
            <a:r>
              <a:rPr lang="tr-TR" sz="2000" smtClean="0"/>
              <a:t>Oysa bundan bir yıl önce Kasım 1978'de uzaya fırlatılan Nimbus-7 uydusundan alınan verilere göre toplam atmosferik ozon seviyesi 1979-1991 yılları arasında orta enlemlerde %3-%5, yukarı enlemlerde %6 ila %8 arasında azalmıştır (Gleason 1993). 1992 yılında Antartika'daki Ozon seviyesi ise 1979'daki seviyenin P'sine inmiştir. 1950 ve 60'lı  yıllardaki ozon kalınlığı da 1990'lı yıllardan sonra 1/3'üne kadar inmiştir. "The National Research Council"ın 1982 Mart raporuna göre CFC salınımı bu şekilde devam ederse 21. yy'nin sonunda stratosferdeki ozon miktarı %5 ile  arasında bir değerde azalacaktır.</a:t>
            </a:r>
            <a:br>
              <a:rPr lang="tr-TR" sz="2000" smtClean="0"/>
            </a:br>
            <a:endParaRPr lang="tr-TR" sz="200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Başlık"/>
          <p:cNvSpPr>
            <a:spLocks noGrp="1"/>
          </p:cNvSpPr>
          <p:nvPr>
            <p:ph type="title" idx="4294967295"/>
          </p:nvPr>
        </p:nvSpPr>
        <p:spPr/>
        <p:txBody>
          <a:bodyPr/>
          <a:lstStyle/>
          <a:p>
            <a:pPr eaLnBrk="1" hangingPunct="1"/>
            <a:endParaRPr lang="tr-TR" smtClean="0"/>
          </a:p>
        </p:txBody>
      </p:sp>
      <p:sp>
        <p:nvSpPr>
          <p:cNvPr id="98307" name="2 İçerik Yer Tutucusu"/>
          <p:cNvSpPr>
            <a:spLocks noGrp="1"/>
          </p:cNvSpPr>
          <p:nvPr>
            <p:ph idx="4294967295"/>
          </p:nvPr>
        </p:nvSpPr>
        <p:spPr/>
        <p:txBody>
          <a:bodyPr/>
          <a:lstStyle/>
          <a:p>
            <a:pPr eaLnBrk="1" hangingPunct="1">
              <a:lnSpc>
                <a:spcPct val="80000"/>
              </a:lnSpc>
            </a:pPr>
            <a:r>
              <a:rPr lang="tr-TR" sz="3000" b="1" smtClean="0"/>
              <a:t>Sera Gazlarının Bilinen ve Olası Etkileri:</a:t>
            </a:r>
            <a:r>
              <a:rPr lang="tr-TR" sz="3000" smtClean="0"/>
              <a:t/>
            </a:r>
            <a:br>
              <a:rPr lang="tr-TR" sz="3000" smtClean="0"/>
            </a:br>
            <a:r>
              <a:rPr lang="tr-TR" sz="3000" smtClean="0"/>
              <a:t>Dünyanın sıcaklığı sanayi devriminden bu yana 0,45ºC artmıştır. Bunun esas nedeni fosil yakıtların yanması sonucu açığa çıkan CO2 ve diğer sera gazlarıdır. Artan nüfus ve büyüyen ekonominin enerji gereksinimleri de fazlalaşmaktadır. Bu gereksinimin karşılanması ise fosil yakıt tüketiminin artmasına ve atmosferdeki CO2 miktarının büyük ölçüde çoğalmasına neden olmaktadır. Sıcaklık artışının olası etkileri teoriler biçiminde incelenmektedir.</a:t>
            </a:r>
            <a:br>
              <a:rPr lang="tr-TR" sz="3000" smtClean="0"/>
            </a:br>
            <a:endParaRPr lang="tr-TR" sz="300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Başlık"/>
          <p:cNvSpPr>
            <a:spLocks noGrp="1"/>
          </p:cNvSpPr>
          <p:nvPr>
            <p:ph type="title" idx="4294967295"/>
          </p:nvPr>
        </p:nvSpPr>
        <p:spPr/>
        <p:txBody>
          <a:bodyPr/>
          <a:lstStyle/>
          <a:p>
            <a:pPr eaLnBrk="1" hangingPunct="1"/>
            <a:endParaRPr lang="tr-TR" smtClean="0"/>
          </a:p>
        </p:txBody>
      </p:sp>
      <p:sp>
        <p:nvSpPr>
          <p:cNvPr id="99331" name="2 İçerik Yer Tutucusu"/>
          <p:cNvSpPr>
            <a:spLocks noGrp="1"/>
          </p:cNvSpPr>
          <p:nvPr>
            <p:ph idx="4294967295"/>
          </p:nvPr>
        </p:nvSpPr>
        <p:spPr/>
        <p:txBody>
          <a:bodyPr/>
          <a:lstStyle/>
          <a:p>
            <a:pPr eaLnBrk="1" hangingPunct="1">
              <a:lnSpc>
                <a:spcPct val="80000"/>
              </a:lnSpc>
              <a:buFontTx/>
              <a:buNone/>
            </a:pPr>
            <a:r>
              <a:rPr lang="tr-TR" sz="2800" b="1" smtClean="0"/>
              <a:t>Şehirlerin Isı Adası Etkisi:</a:t>
            </a:r>
            <a:r>
              <a:rPr lang="tr-TR" sz="2800" smtClean="0"/>
              <a:t/>
            </a:r>
            <a:br>
              <a:rPr lang="tr-TR" sz="2800" smtClean="0"/>
            </a:br>
            <a:r>
              <a:rPr lang="tr-TR" sz="2000" smtClean="0"/>
              <a:t/>
            </a:r>
            <a:br>
              <a:rPr lang="tr-TR" sz="2000" smtClean="0"/>
            </a:br>
            <a:r>
              <a:rPr lang="tr-TR" sz="2000" smtClean="0"/>
              <a:t>Güneşli ve sıcak günlerde, yoğun nüfuslu ve yüksek binaların sıklıkla görüldüğü kentsel bölgelerin çevrelerine göre daha sıcak olmaları, şehirlerin ısı adası etkisini oluşturur. Bu asfaltlanmış alanlar,bitki topluluklarının köreltilmiş olduğu bölgeler ve siyah yüzeyler "ısı adası etkisi"nin başlıca nedenleridir.</a:t>
            </a:r>
            <a:br>
              <a:rPr lang="tr-TR" sz="2000" smtClean="0"/>
            </a:br>
            <a:r>
              <a:rPr lang="tr-TR" sz="2000" smtClean="0"/>
              <a:t/>
            </a:r>
            <a:br>
              <a:rPr lang="tr-TR" sz="2000" smtClean="0"/>
            </a:br>
            <a:r>
              <a:rPr lang="tr-TR" sz="2000" smtClean="0"/>
              <a:t>Kentleşmiş alanlarda hava dolaşımının yapılaşmanın artışıyla engellenmesi ve doğal iklim ortamının bozulması yerel bir ısınmaya yol açar. Bu tür yerel ısınmalar da </a:t>
            </a:r>
            <a:r>
              <a:rPr lang="tr-TR" sz="2000" smtClean="0">
                <a:hlinkClick r:id="rId2" tooltip="küresel ısınma"/>
              </a:rPr>
              <a:t>küresel ısınma</a:t>
            </a:r>
            <a:r>
              <a:rPr lang="tr-TR" sz="2000" smtClean="0"/>
              <a:t>yı arttırıcı etkidedir.</a:t>
            </a:r>
            <a:br>
              <a:rPr lang="tr-TR" sz="2000" smtClean="0"/>
            </a:br>
            <a:r>
              <a:rPr lang="tr-TR" sz="2000" smtClean="0"/>
              <a:t>  </a:t>
            </a:r>
            <a:br>
              <a:rPr lang="tr-TR" sz="2000" smtClean="0"/>
            </a:br>
            <a:r>
              <a:rPr lang="tr-TR" sz="2000" smtClean="0"/>
              <a:t>Şehir planlamasında ve bina yapımında güneş ile yapı arasındaki ilişkinin iyi ayarlanması ısı adası etkisini engelleyecektir.</a:t>
            </a:r>
            <a:br>
              <a:rPr lang="tr-TR" sz="2000" smtClean="0"/>
            </a:br>
            <a:r>
              <a:rPr lang="tr-TR" sz="2000" smtClean="0"/>
              <a:t/>
            </a:r>
            <a:br>
              <a:rPr lang="tr-TR" sz="2000" smtClean="0"/>
            </a:br>
            <a:r>
              <a:rPr lang="tr-TR" sz="2000" smtClean="0"/>
              <a:t>Örnek Şehirler:Detroit (USA), Los Angeles (USA) ,Hong Kong (ÇİN)...</a:t>
            </a:r>
            <a:br>
              <a:rPr lang="tr-TR" sz="2000" smtClean="0"/>
            </a:br>
            <a:endParaRPr lang="tr-TR" sz="200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Başlık"/>
          <p:cNvSpPr>
            <a:spLocks noGrp="1"/>
          </p:cNvSpPr>
          <p:nvPr>
            <p:ph type="title" idx="4294967295"/>
          </p:nvPr>
        </p:nvSpPr>
        <p:spPr/>
        <p:txBody>
          <a:bodyPr/>
          <a:lstStyle/>
          <a:p>
            <a:pPr eaLnBrk="1" hangingPunct="1"/>
            <a:r>
              <a:rPr lang="tr-TR" smtClean="0"/>
              <a:t>Sera gazları</a:t>
            </a:r>
          </a:p>
        </p:txBody>
      </p:sp>
      <p:sp>
        <p:nvSpPr>
          <p:cNvPr id="100355" name="2 İçerik Yer Tutucusu"/>
          <p:cNvSpPr>
            <a:spLocks noGrp="1"/>
          </p:cNvSpPr>
          <p:nvPr>
            <p:ph idx="4294967295"/>
          </p:nvPr>
        </p:nvSpPr>
        <p:spPr/>
        <p:txBody>
          <a:bodyPr/>
          <a:lstStyle/>
          <a:p>
            <a:pPr eaLnBrk="1" hangingPunct="1">
              <a:lnSpc>
                <a:spcPct val="80000"/>
              </a:lnSpc>
            </a:pPr>
            <a:r>
              <a:rPr lang="tr-TR" sz="2200" b="1" smtClean="0"/>
              <a:t>Smog:</a:t>
            </a:r>
            <a:r>
              <a:rPr lang="tr-TR" sz="2200" smtClean="0"/>
              <a:t/>
            </a:r>
            <a:br>
              <a:rPr lang="tr-TR" sz="2200" smtClean="0"/>
            </a:br>
            <a:r>
              <a:rPr lang="tr-TR" sz="2200" smtClean="0"/>
              <a:t/>
            </a:r>
            <a:br>
              <a:rPr lang="tr-TR" sz="2200" smtClean="0"/>
            </a:br>
            <a:r>
              <a:rPr lang="tr-TR" sz="2200" smtClean="0"/>
              <a:t>Havaya salınan fazla miktardaki gazlar, atmosferdeki havayı yoğunlaştırır, gaz tabakasını kalınlaştırır. Bu yüzden gelen güneş ışınları daha fazla emilir, daha az yansıtılır ve yapay bir </a:t>
            </a:r>
            <a:r>
              <a:rPr lang="tr-TR" sz="2200" smtClean="0">
                <a:hlinkClick r:id="rId2" tooltip="sera etkisi"/>
              </a:rPr>
              <a:t>sera etkisi</a:t>
            </a:r>
            <a:r>
              <a:rPr lang="tr-TR" sz="2200" smtClean="0"/>
              <a:t> oluşur. Gazlar, özellikle büyük şehirlerde, Hava Yoğunluğu (Smog) oluşturarak etkili olmaktadır.</a:t>
            </a:r>
            <a:br>
              <a:rPr lang="tr-TR" sz="2200" smtClean="0"/>
            </a:br>
            <a:r>
              <a:rPr lang="tr-TR" sz="2200" smtClean="0"/>
              <a:t/>
            </a:r>
            <a:br>
              <a:rPr lang="tr-TR" sz="2200" smtClean="0"/>
            </a:br>
            <a:r>
              <a:rPr lang="tr-TR" sz="2200" smtClean="0"/>
              <a:t>Smog oluşumunun bulunduğu yerleşim yerlerinde yaşayan insanlarda</a:t>
            </a:r>
            <a:br>
              <a:rPr lang="tr-TR" sz="2200" smtClean="0"/>
            </a:br>
            <a:r>
              <a:rPr lang="tr-TR" sz="2200" smtClean="0"/>
              <a:t>- Akciğer ağrıları</a:t>
            </a:r>
            <a:br>
              <a:rPr lang="tr-TR" sz="2200" smtClean="0"/>
            </a:br>
            <a:r>
              <a:rPr lang="tr-TR" sz="2200" smtClean="0"/>
              <a:t>- Hırıltı</a:t>
            </a:r>
            <a:br>
              <a:rPr lang="tr-TR" sz="2200" smtClean="0"/>
            </a:br>
            <a:r>
              <a:rPr lang="tr-TR" sz="2200" smtClean="0"/>
              <a:t>- Öksürük</a:t>
            </a:r>
            <a:br>
              <a:rPr lang="tr-TR" sz="2200" smtClean="0"/>
            </a:br>
            <a:r>
              <a:rPr lang="tr-TR" sz="2200" smtClean="0"/>
              <a:t>- Baş ağrısı</a:t>
            </a:r>
            <a:br>
              <a:rPr lang="tr-TR" sz="2200" smtClean="0"/>
            </a:br>
            <a:r>
              <a:rPr lang="tr-TR" sz="2200" smtClean="0"/>
              <a:t>- Akciğer iltihapları görülür.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2 İçerik Yer Tutucusu"/>
          <p:cNvSpPr>
            <a:spLocks noGrp="1"/>
          </p:cNvSpPr>
          <p:nvPr>
            <p:ph idx="4294967295"/>
          </p:nvPr>
        </p:nvSpPr>
        <p:spPr/>
        <p:txBody>
          <a:bodyPr/>
          <a:lstStyle/>
          <a:p>
            <a:pPr eaLnBrk="1" hangingPunct="1">
              <a:lnSpc>
                <a:spcPct val="80000"/>
              </a:lnSpc>
            </a:pPr>
            <a:r>
              <a:rPr lang="tr-TR" sz="2200" b="1" smtClean="0"/>
              <a:t>Sera Gazlarının Bilinen ve Olası Etkileri: </a:t>
            </a:r>
            <a:r>
              <a:rPr lang="tr-TR" sz="2200" smtClean="0"/>
              <a:t/>
            </a:r>
            <a:br>
              <a:rPr lang="tr-TR" sz="2200" smtClean="0"/>
            </a:br>
            <a:r>
              <a:rPr lang="tr-TR" sz="2200" smtClean="0"/>
              <a:t>Kuraklık ve seller: Sera etkisi çeşitli iklim değişikliklerine yol açacaktır. Önlem alınmadığı takdirde bazı doğa olaylarının olumsuz etkileri çok büyük boyutlara ulaşacaktır.</a:t>
            </a:r>
            <a:br>
              <a:rPr lang="tr-TR" sz="2200" smtClean="0"/>
            </a:br>
            <a:r>
              <a:rPr lang="tr-TR" sz="2200" smtClean="0"/>
              <a:t/>
            </a:r>
            <a:br>
              <a:rPr lang="tr-TR" sz="2200" smtClean="0"/>
            </a:br>
            <a:r>
              <a:rPr lang="tr-TR" sz="2200" b="1" smtClean="0"/>
              <a:t>Güç üretiminde azalma</a:t>
            </a:r>
            <a:r>
              <a:rPr lang="tr-TR" sz="2200" smtClean="0"/>
              <a:t>: Elektrik güç santrallerinin tamamı suya ihtiyaç duymaktadır. Sıcak geçen yıllarda elektrik istemi artacak fakat su miktarının azalmasından dolayı elektrik üretimi düşecektir. Bu da devlet ve halklara ekonomik sıkıntılar yaşatacak, çeşitli sorunlara neden olacaktır.</a:t>
            </a:r>
            <a:br>
              <a:rPr lang="tr-TR" sz="2200" smtClean="0"/>
            </a:br>
            <a:r>
              <a:rPr lang="tr-TR" sz="2200" smtClean="0"/>
              <a:t/>
            </a:r>
            <a:br>
              <a:rPr lang="tr-TR" sz="2200" smtClean="0"/>
            </a:br>
            <a:r>
              <a:rPr lang="tr-TR" sz="2200" smtClean="0"/>
              <a:t>N</a:t>
            </a:r>
            <a:r>
              <a:rPr lang="tr-TR" sz="2200" b="1" smtClean="0"/>
              <a:t>ehir ulaşımında problemler</a:t>
            </a:r>
            <a:r>
              <a:rPr lang="tr-TR" sz="2200" smtClean="0"/>
              <a:t>: Sıcaklık artışına bağlı olarak nehir sularının alçalması, suyolu ticaretine engel oluşturup ulaşım giderlerini arttırmaktadır.</a:t>
            </a:r>
            <a:br>
              <a:rPr lang="tr-TR" sz="2200" smtClean="0"/>
            </a:br>
            <a:endParaRPr lang="tr-TR" sz="220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Grp="1" noChangeArrowheads="1"/>
          </p:cNvSpPr>
          <p:nvPr>
            <p:ph type="ctrTitle"/>
          </p:nvPr>
        </p:nvSpPr>
        <p:spPr/>
        <p:txBody>
          <a:bodyPr/>
          <a:lstStyle/>
          <a:p>
            <a:pPr eaLnBrk="1" hangingPunct="1"/>
            <a:r>
              <a:rPr lang="tr-TR" smtClean="0"/>
              <a:t>HAVA KİRLİLİĞİ</a:t>
            </a:r>
          </a:p>
        </p:txBody>
      </p:sp>
      <p:sp>
        <p:nvSpPr>
          <p:cNvPr id="102403" name="Rectangle 5"/>
          <p:cNvSpPr>
            <a:spLocks noGrp="1" noChangeArrowheads="1"/>
          </p:cNvSpPr>
          <p:nvPr>
            <p:ph type="subTitle" idx="1"/>
          </p:nvPr>
        </p:nvSpPr>
        <p:spPr/>
        <p:txBody>
          <a:bodyPr/>
          <a:lstStyle/>
          <a:p>
            <a:pPr eaLnBrk="1" hangingPunct="1"/>
            <a:r>
              <a:rPr lang="tr-TR" smtClean="0"/>
              <a:t>(V. Bölüm)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789</TotalTime>
  <Words>9892</Words>
  <Application>Microsoft Office PowerPoint</Application>
  <PresentationFormat>Ekran Gösterisi (4:3)</PresentationFormat>
  <Paragraphs>1058</Paragraphs>
  <Slides>229</Slides>
  <Notes>6</Notes>
  <HiddenSlides>0</HiddenSlides>
  <MMClips>1</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229</vt:i4>
      </vt:variant>
    </vt:vector>
  </HeadingPairs>
  <TitlesOfParts>
    <vt:vector size="241" baseType="lpstr">
      <vt:lpstr>Arial</vt:lpstr>
      <vt:lpstr>Wingdings</vt:lpstr>
      <vt:lpstr>Verdana</vt:lpstr>
      <vt:lpstr>Calibri</vt:lpstr>
      <vt:lpstr>Times New Roman</vt:lpstr>
      <vt:lpstr>Symbol</vt:lpstr>
      <vt:lpstr>Baskerville Old Face</vt:lpstr>
      <vt:lpstr>Wingdings 2</vt:lpstr>
      <vt:lpstr>Tahoma</vt:lpstr>
      <vt:lpstr>Comic Sans MS</vt:lpstr>
      <vt:lpstr>Harrington</vt:lpstr>
      <vt:lpstr>Varsayılan Tasarım</vt:lpstr>
      <vt:lpstr>ÇEVRE KİRLİLİĞİ ve GERİ DÖNÜŞÜM</vt:lpstr>
      <vt:lpstr>Slayt 2</vt:lpstr>
      <vt:lpstr>ÇEVRE, ÇEVRE KİRLİLİĞİ  ve MADDE DÖNGÜLERİ</vt:lpstr>
      <vt:lpstr>Slayt 4</vt:lpstr>
      <vt:lpstr>ÇEVRE KİRLİLİĞİ</vt:lpstr>
      <vt:lpstr>Slayt 6</vt:lpstr>
      <vt:lpstr>Slayt 7</vt:lpstr>
      <vt:lpstr>Slayt 8</vt:lpstr>
      <vt:lpstr>Bir başka açıdan değerlendirildiğinde çevre kirlenmesini iki tipe ayırabiliriz.</vt:lpstr>
      <vt:lpstr>Slayt 10</vt:lpstr>
      <vt:lpstr>Slayt 11</vt:lpstr>
      <vt:lpstr>Doğada kirlenmeye neden olan etmenleri, doğal etmenler ve insan faaliyetleri ile oluşan etmenler olmak üzere iki grupta inceleyebiliriz.</vt:lpstr>
      <vt:lpstr>2) İnsan Faaliyetleri Sonucu Oluşan Etmenler:</vt:lpstr>
      <vt:lpstr>Slayt 14</vt:lpstr>
      <vt:lpstr>Slayt 15</vt:lpstr>
      <vt:lpstr>MADDE DÖNGÜLERİ</vt:lpstr>
      <vt:lpstr>Slayt 17</vt:lpstr>
      <vt:lpstr>Karbon çevrimi</vt:lpstr>
      <vt:lpstr>Slayt 19</vt:lpstr>
      <vt:lpstr>Slayt 20</vt:lpstr>
      <vt:lpstr>Slayt 21</vt:lpstr>
      <vt:lpstr>Slayt 22</vt:lpstr>
      <vt:lpstr>Slayt 23</vt:lpstr>
      <vt:lpstr>Son 50 yılda CO2 derişimi</vt:lpstr>
      <vt:lpstr>Azot çevrimi</vt:lpstr>
      <vt:lpstr>Slayt 26</vt:lpstr>
      <vt:lpstr>Su çevrimi</vt:lpstr>
      <vt:lpstr>Su döngüsünü oluşturan basamaklar</vt:lpstr>
      <vt:lpstr>Slayt 29</vt:lpstr>
      <vt:lpstr>Slayt 30</vt:lpstr>
      <vt:lpstr>Slayt 31</vt:lpstr>
      <vt:lpstr>Kükürt Döngüsü</vt:lpstr>
      <vt:lpstr>Slayt 33</vt:lpstr>
      <vt:lpstr>Slayt 34</vt:lpstr>
      <vt:lpstr>Slayt 35</vt:lpstr>
      <vt:lpstr>Atmosfer</vt:lpstr>
      <vt:lpstr>Slayt 37</vt:lpstr>
      <vt:lpstr> Atmosferin Ana bölgeleri</vt:lpstr>
      <vt:lpstr>HAVA NEDİR??? </vt:lpstr>
      <vt:lpstr>Slayt 40</vt:lpstr>
      <vt:lpstr>Güneşten Gelen Işınlara Atmosferin Etkisi </vt:lpstr>
      <vt:lpstr> </vt:lpstr>
      <vt:lpstr>Slayt 43</vt:lpstr>
      <vt:lpstr>Bilim adamları UV ışınlarını; Aynı karakteristiklere sahip olmadıkları ve canlılar üzerindeki etkilerinin farklı olması sebebiyle UV-A, UV-B ve UV-C olmak üzere üç kategoriye ayırmışlardır.</vt:lpstr>
      <vt:lpstr>Maruz kaldığımız UV ışınlarının miktarını etkileyen faktörler</vt:lpstr>
      <vt:lpstr>Ozon Deliği Nedir?  </vt:lpstr>
      <vt:lpstr>Slayt 47</vt:lpstr>
      <vt:lpstr>Ozon Tabakasındaki İncelmenin Sonuçları</vt:lpstr>
      <vt:lpstr>Ülkemizin Ozon tabakası'nda delinme yok...</vt:lpstr>
      <vt:lpstr>GÜNÜMÜZDE KULLANILAN ENERJİ KAYNAKLARI ve ÇEVRE KİRLİLİĞİ</vt:lpstr>
      <vt:lpstr>ENERJİ KAYNAKLARI ve KULLANIMLARI</vt:lpstr>
      <vt:lpstr>Slayt 52</vt:lpstr>
      <vt:lpstr>FOSİL YAKITLAR</vt:lpstr>
      <vt:lpstr>Asit yağmurları</vt:lpstr>
      <vt:lpstr>Asit yağmurları</vt:lpstr>
      <vt:lpstr>Hava Kirliliği ve Asit Yağmurları</vt:lpstr>
      <vt:lpstr>Slayt 57</vt:lpstr>
      <vt:lpstr>Slayt 58</vt:lpstr>
      <vt:lpstr>Asit Yağmurları ve Çevreye Verdiği Zararlar</vt:lpstr>
      <vt:lpstr>Asit Yağmurlarının Oluşmasını Engellemek İçin Yapılabilecekler</vt:lpstr>
      <vt:lpstr>Slayt 61</vt:lpstr>
      <vt:lpstr>NÜKLEER ENERJİ</vt:lpstr>
      <vt:lpstr>Slayt 63</vt:lpstr>
      <vt:lpstr>Slayt 64</vt:lpstr>
      <vt:lpstr>Nükleer Enerjinin Sorunları </vt:lpstr>
      <vt:lpstr>Slayt 66</vt:lpstr>
      <vt:lpstr>Yenilenebilir Enerji Nedir ?</vt:lpstr>
      <vt:lpstr>Slayt 68</vt:lpstr>
      <vt:lpstr>Slayt 69</vt:lpstr>
      <vt:lpstr>Yenilenebilir enerjinin faydaları</vt:lpstr>
      <vt:lpstr>Slayt 71</vt:lpstr>
      <vt:lpstr>KÜRESEL ISINMA (IV. Bölüm)</vt:lpstr>
      <vt:lpstr>Küresel ısınma</vt:lpstr>
      <vt:lpstr>Peki bu sıcaklık artışı yani küresel ısınma nelere yol açıyor, hayatımızı nasıl etkiliyor?</vt:lpstr>
      <vt:lpstr>Slayt 75</vt:lpstr>
      <vt:lpstr>Slayt 76</vt:lpstr>
      <vt:lpstr>Küresel Isınmanın Nedenleri Doğal ve yapay nedenler olmak üzere 2 bölümde incelenebilinir.</vt:lpstr>
      <vt:lpstr>Slayt 78</vt:lpstr>
      <vt:lpstr>B)Yapay nedenler</vt:lpstr>
      <vt:lpstr>Sera etkisi nedir???</vt:lpstr>
      <vt:lpstr>Slayt 81</vt:lpstr>
      <vt:lpstr>Slayt 82</vt:lpstr>
      <vt:lpstr>Slayt 83</vt:lpstr>
      <vt:lpstr>Slayt 84</vt:lpstr>
      <vt:lpstr>Kyoto Sözleşmesi</vt:lpstr>
      <vt:lpstr>Slayt 86</vt:lpstr>
      <vt:lpstr>Slayt 87</vt:lpstr>
      <vt:lpstr>Sera gazları</vt:lpstr>
      <vt:lpstr>Sera gazları</vt:lpstr>
      <vt:lpstr>Sera gazları</vt:lpstr>
      <vt:lpstr>Sera gazları</vt:lpstr>
      <vt:lpstr>Sera gazları</vt:lpstr>
      <vt:lpstr>Sera gazları</vt:lpstr>
      <vt:lpstr>Sera gazları</vt:lpstr>
      <vt:lpstr>Slayt 95</vt:lpstr>
      <vt:lpstr>Slayt 96</vt:lpstr>
      <vt:lpstr>Sera gazları</vt:lpstr>
      <vt:lpstr>Slayt 98</vt:lpstr>
      <vt:lpstr>HAVA KİRLİLİĞİ</vt:lpstr>
      <vt:lpstr>HAVA KİRLİLİĞİ</vt:lpstr>
      <vt:lpstr> Havanın Bileşimi </vt:lpstr>
      <vt:lpstr>Slayt 102</vt:lpstr>
      <vt:lpstr>Slayt 103</vt:lpstr>
      <vt:lpstr>FOTOKİMYASAL DUMAN</vt:lpstr>
      <vt:lpstr>FOTOKİMYASAL DUMAN</vt:lpstr>
      <vt:lpstr>Endüstriyel Duman  “Black Tuesday” St. Louis 1939</vt:lpstr>
      <vt:lpstr>HAVA KİRLETİCİLER  (Kirletici gazlar ve Partiküler Maddeler)</vt:lpstr>
      <vt:lpstr>Slayt 108</vt:lpstr>
      <vt:lpstr>İNORGANİK PARTİKÜLLER</vt:lpstr>
      <vt:lpstr>HAVA KİRLİLİĞİNİN KAYNAKLARI</vt:lpstr>
      <vt:lpstr> </vt:lpstr>
      <vt:lpstr>ŞEHİRLEŞME  KAYNAKLI HAVA KİRLİLİĞİ  </vt:lpstr>
      <vt:lpstr>Slayt 113</vt:lpstr>
      <vt:lpstr>Slayt 114</vt:lpstr>
      <vt:lpstr>Slayt 115</vt:lpstr>
      <vt:lpstr>Slayt 116</vt:lpstr>
      <vt:lpstr>Slayt 117</vt:lpstr>
      <vt:lpstr>HAVA KİRLİLİĞİNİN AZALTILMASI</vt:lpstr>
      <vt:lpstr>HAVA KİRLİLİĞİNİN AZALTILMASI</vt:lpstr>
      <vt:lpstr>Slayt 120</vt:lpstr>
      <vt:lpstr>4) Planlı Yapılaşma: </vt:lpstr>
      <vt:lpstr>Slayt 122</vt:lpstr>
      <vt:lpstr>HAVA KALİTESİNİN TAYİNİ </vt:lpstr>
      <vt:lpstr>Slayt 124</vt:lpstr>
      <vt:lpstr>SU KİRLİLİĞİ</vt:lpstr>
      <vt:lpstr>Slayt 126</vt:lpstr>
      <vt:lpstr>Slayt 127</vt:lpstr>
      <vt:lpstr>Slayt 128</vt:lpstr>
      <vt:lpstr>Slayt 129</vt:lpstr>
      <vt:lpstr>Su Kirliliği</vt:lpstr>
      <vt:lpstr>Slayt 131</vt:lpstr>
      <vt:lpstr>Hastalık Yapıcı Mikroorganizmalar (patojenler): </vt:lpstr>
      <vt:lpstr>Slayt 133</vt:lpstr>
      <vt:lpstr>Slayt 134</vt:lpstr>
      <vt:lpstr>Slayt 135</vt:lpstr>
      <vt:lpstr>Slayt 136</vt:lpstr>
      <vt:lpstr>Slayt 137</vt:lpstr>
      <vt:lpstr>Slayt 138</vt:lpstr>
      <vt:lpstr>Slayt 139</vt:lpstr>
      <vt:lpstr>Suların Arıtılması</vt:lpstr>
      <vt:lpstr>İçme ve kullanma sularının dezenfeksiyonu</vt:lpstr>
      <vt:lpstr>Slayt 142</vt:lpstr>
      <vt:lpstr>Slayt 143</vt:lpstr>
      <vt:lpstr>Slayt 144</vt:lpstr>
      <vt:lpstr>Slayt 145</vt:lpstr>
      <vt:lpstr>TOPRAK KİRLİLİĞİ</vt:lpstr>
      <vt:lpstr>TOPRAK </vt:lpstr>
      <vt:lpstr>Slayt 148</vt:lpstr>
      <vt:lpstr>Slayt 149</vt:lpstr>
      <vt:lpstr>Slayt 150</vt:lpstr>
      <vt:lpstr>Slayt 151</vt:lpstr>
      <vt:lpstr>Slayt 152</vt:lpstr>
      <vt:lpstr>Tarım İlaçları ve Toprak Kirliliği</vt:lpstr>
      <vt:lpstr>Slayt 154</vt:lpstr>
      <vt:lpstr>Slayt 155</vt:lpstr>
      <vt:lpstr>Organik Tarım</vt:lpstr>
      <vt:lpstr>Slayt 157</vt:lpstr>
      <vt:lpstr>GERİ DÖNÜŞÜM</vt:lpstr>
      <vt:lpstr>Slayt 159</vt:lpstr>
      <vt:lpstr>Slayt 160</vt:lpstr>
      <vt:lpstr>Slayt 161</vt:lpstr>
      <vt:lpstr>GERİ DÖNÜŞÜM NEDİR ?</vt:lpstr>
      <vt:lpstr>Slayt 163</vt:lpstr>
      <vt:lpstr>Slayt 164</vt:lpstr>
      <vt:lpstr>Slayt 165</vt:lpstr>
      <vt:lpstr>Slayt 166</vt:lpstr>
      <vt:lpstr>Slayt 167</vt:lpstr>
      <vt:lpstr>Slayt 168</vt:lpstr>
      <vt:lpstr>Slayt 169</vt:lpstr>
      <vt:lpstr>Slayt 170</vt:lpstr>
      <vt:lpstr>Slayt 171</vt:lpstr>
      <vt:lpstr>Slayt 172</vt:lpstr>
      <vt:lpstr>Slayt 173</vt:lpstr>
      <vt:lpstr>Slayt 174</vt:lpstr>
      <vt:lpstr>Slayt 175</vt:lpstr>
      <vt:lpstr>Slayt 176</vt:lpstr>
      <vt:lpstr>Slayt 177</vt:lpstr>
      <vt:lpstr>Slayt 178</vt:lpstr>
      <vt:lpstr>Slayt 179</vt:lpstr>
      <vt:lpstr>Slayt 180</vt:lpstr>
      <vt:lpstr>Slayt 181</vt:lpstr>
      <vt:lpstr>Slayt 182</vt:lpstr>
      <vt:lpstr>Slayt 183</vt:lpstr>
      <vt:lpstr>Slayt 184</vt:lpstr>
      <vt:lpstr>Slayt 185</vt:lpstr>
      <vt:lpstr>Slayt 186</vt:lpstr>
      <vt:lpstr>Slayt 187</vt:lpstr>
      <vt:lpstr>Elektrikli araçlar</vt:lpstr>
      <vt:lpstr>Çevre dostu beyaz eşyalar</vt:lpstr>
      <vt:lpstr>Slayt 190</vt:lpstr>
      <vt:lpstr>Slayt 191</vt:lpstr>
      <vt:lpstr>ÇEVRE KİRLİLİĞİ ve KİMYASAL TOKSİLOJİ</vt:lpstr>
      <vt:lpstr>Kimyasal Toksikoloji</vt:lpstr>
      <vt:lpstr>Slayt 194</vt:lpstr>
      <vt:lpstr>Slayt 195</vt:lpstr>
      <vt:lpstr>TOKSİK  MADDELER ve ELEMENTLER</vt:lpstr>
      <vt:lpstr>Toksik Ağır Metaller </vt:lpstr>
      <vt:lpstr>Slayt 198</vt:lpstr>
      <vt:lpstr>Slayt 199</vt:lpstr>
      <vt:lpstr>Slayt 200</vt:lpstr>
      <vt:lpstr>Hedef Organ Toksikliği</vt:lpstr>
      <vt:lpstr>GÜRÜLTÜ KİRLİLİĞİ ve ÇEVRE</vt:lpstr>
      <vt:lpstr>Slayt 203</vt:lpstr>
      <vt:lpstr>Slayt 204</vt:lpstr>
      <vt:lpstr>                                 iz bırakmaz </vt:lpstr>
      <vt:lpstr>Slayt 206</vt:lpstr>
      <vt:lpstr>Slayt 207</vt:lpstr>
      <vt:lpstr>Slayt 208</vt:lpstr>
      <vt:lpstr>Gürültü Şiddetinin Ölçülmesi</vt:lpstr>
      <vt:lpstr>Slayt 210</vt:lpstr>
      <vt:lpstr> Uluslararası Standart Örgütünün (ISO) normal saydığı gürültü düzeyi 58 dB’dir. </vt:lpstr>
      <vt:lpstr>Slayt 212</vt:lpstr>
      <vt:lpstr>Slayt 213</vt:lpstr>
      <vt:lpstr>BAZI GÜRÜLTÜ DEĞERLERİ VE ETKİLERİ</vt:lpstr>
      <vt:lpstr>BAZI GÜRÜLTÜ DEĞERLERİ VE ETKİLERİ</vt:lpstr>
      <vt:lpstr>BAZI GÜRÜLTÜ DEĞERLERİ VE ETKİLERİ</vt:lpstr>
      <vt:lpstr>Slayt 217</vt:lpstr>
      <vt:lpstr>Slayt 218</vt:lpstr>
      <vt:lpstr>Slayt 219</vt:lpstr>
      <vt:lpstr>Slayt 220</vt:lpstr>
      <vt:lpstr>Slayt 221</vt:lpstr>
      <vt:lpstr>GÖRÜNTÜ KİRLİLİĞİ ve ÇEVRE</vt:lpstr>
      <vt:lpstr>Slayt 223</vt:lpstr>
      <vt:lpstr>Slayt 224</vt:lpstr>
      <vt:lpstr>Slayt 225</vt:lpstr>
      <vt:lpstr>Slayt 226</vt:lpstr>
      <vt:lpstr>Slayt 227</vt:lpstr>
      <vt:lpstr>Slayt 228</vt:lpstr>
      <vt:lpstr>YARARLANILAN KAYNAKLAR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win7</dc:creator>
  <cp:lastModifiedBy>win7</cp:lastModifiedBy>
  <cp:revision>46</cp:revision>
  <cp:lastPrinted>1601-01-01T00:00:00Z</cp:lastPrinted>
  <dcterms:created xsi:type="dcterms:W3CDTF">1601-01-01T00:00:00Z</dcterms:created>
  <dcterms:modified xsi:type="dcterms:W3CDTF">2016-10-07T10:51:00Z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