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854752"/>
      </p:ext>
    </p:extLst>
  </p:cSld>
  <p:clrMapOvr>
    <a:masterClrMapping/>
  </p:clrMapOvr>
  <p:transition spd="slow" advClick="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057137"/>
      </p:ext>
    </p:extLst>
  </p:cSld>
  <p:clrMapOvr>
    <a:masterClrMapping/>
  </p:clrMapOvr>
  <p:transition spd="slow" advClick="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4867891"/>
      </p:ext>
    </p:extLst>
  </p:cSld>
  <p:clrMapOvr>
    <a:masterClrMapping/>
  </p:clrMapOvr>
  <p:transition spd="slow" advClick="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9072880"/>
      </p:ext>
    </p:extLst>
  </p:cSld>
  <p:clrMapOvr>
    <a:masterClrMapping/>
  </p:clrMapOvr>
  <p:transition spd="slow" advClick="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142057"/>
      </p:ext>
    </p:extLst>
  </p:cSld>
  <p:clrMapOvr>
    <a:masterClrMapping/>
  </p:clrMapOvr>
  <p:transition spd="slow" advClick="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0804745"/>
      </p:ext>
    </p:extLst>
  </p:cSld>
  <p:clrMapOvr>
    <a:masterClrMapping/>
  </p:clrMapOvr>
  <p:transition spd="slow" advClick="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867725"/>
      </p:ext>
    </p:extLst>
  </p:cSld>
  <p:clrMapOvr>
    <a:masterClrMapping/>
  </p:clrMapOvr>
  <p:transition spd="slow" advClick="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4850318"/>
      </p:ext>
    </p:extLst>
  </p:cSld>
  <p:clrMapOvr>
    <a:masterClrMapping/>
  </p:clrMapOvr>
  <p:transition spd="slow" advClick="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1128699"/>
      </p:ext>
    </p:extLst>
  </p:cSld>
  <p:clrMapOvr>
    <a:masterClrMapping/>
  </p:clrMapOvr>
  <p:transition spd="slow" advClick="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7472105"/>
      </p:ext>
    </p:extLst>
  </p:cSld>
  <p:clrMapOvr>
    <a:masterClrMapping/>
  </p:clrMapOvr>
  <p:transition spd="slow" advClick="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3218356"/>
      </p:ext>
    </p:extLst>
  </p:cSld>
  <p:clrMapOvr>
    <a:masterClrMapping/>
  </p:clrMapOvr>
  <p:transition spd="slow" advClick="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67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 advClick="0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aku.edu.tr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mp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m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3" Type="http://schemas.openxmlformats.org/officeDocument/2006/relationships/image" Target="../media/image10.tmp"/><Relationship Id="rId7" Type="http://schemas.openxmlformats.org/officeDocument/2006/relationships/image" Target="../media/image13.tmp"/><Relationship Id="rId2" Type="http://schemas.openxmlformats.org/officeDocument/2006/relationships/hyperlink" Target="https://www.youtube.com/watch?v=PHTZvbL1NT4&amp;feature=youtu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10" Type="http://schemas.openxmlformats.org/officeDocument/2006/relationships/image" Target="../media/image16.tmp"/><Relationship Id="rId4" Type="http://schemas.openxmlformats.org/officeDocument/2006/relationships/hyperlink" Target="https://www.youtube.com/watch?v=LS2lttmPi6A&amp;feature=youtu.be" TargetMode="External"/><Relationship Id="rId9" Type="http://schemas.openxmlformats.org/officeDocument/2006/relationships/image" Target="../media/image1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216024"/>
          </a:xfrm>
        </p:spPr>
        <p:txBody>
          <a:bodyPr>
            <a:normAutofit fontScale="90000"/>
          </a:bodyPr>
          <a:lstStyle/>
          <a:p>
            <a:r>
              <a:rPr lang="tr-TR" sz="2800" b="1" dirty="0"/>
              <a:t>UZAKTAN EĞİTİM DERSLERİ SİSTEMİ</a:t>
            </a:r>
            <a:br>
              <a:rPr lang="tr-TR" sz="2800" b="1" dirty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/>
              <a:t/>
            </a:r>
            <a:br>
              <a:rPr lang="tr-TR" sz="2400" dirty="0"/>
            </a:br>
            <a:endParaRPr lang="tr-TR" sz="28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395536" y="620688"/>
            <a:ext cx="8568952" cy="59093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dirty="0"/>
              <a:t>Uzaktan Eğitim Dersleri sistemine giriş yapabilmek için öncelikle </a:t>
            </a:r>
            <a:r>
              <a:rPr lang="tr-TR" dirty="0" err="1"/>
              <a:t>tarayıcı’yı</a:t>
            </a:r>
            <a:r>
              <a:rPr lang="tr-TR" dirty="0"/>
              <a:t> açıp </a:t>
            </a:r>
            <a:r>
              <a:rPr lang="tr-TR" b="1" dirty="0"/>
              <a:t> </a:t>
            </a:r>
            <a:r>
              <a:rPr lang="tr-TR" b="1" u="sng" dirty="0">
                <a:hlinkClick r:id="rId2"/>
              </a:rPr>
              <a:t>http://aku.edu.tr</a:t>
            </a:r>
            <a:r>
              <a:rPr lang="tr-TR" b="1" dirty="0"/>
              <a:t> </a:t>
            </a:r>
            <a:r>
              <a:rPr lang="tr-TR" dirty="0"/>
              <a:t>linkini girmek gerekir. Karşımıza üniversitenin </a:t>
            </a:r>
            <a:r>
              <a:rPr lang="tr-TR" dirty="0" err="1"/>
              <a:t>anasayfası</a:t>
            </a:r>
            <a:r>
              <a:rPr lang="tr-TR" dirty="0"/>
              <a:t>  gelir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Uzaktan </a:t>
            </a:r>
            <a:r>
              <a:rPr lang="tr-TR" dirty="0"/>
              <a:t>Eğitim sayfasında </a:t>
            </a:r>
            <a:r>
              <a:rPr lang="tr-TR" dirty="0" smtClean="0"/>
              <a:t>aşağıdaki resimde </a:t>
            </a:r>
            <a:r>
              <a:rPr lang="tr-TR" dirty="0"/>
              <a:t>belirtildiği gibi </a:t>
            </a:r>
            <a:r>
              <a:rPr lang="tr-TR" dirty="0" smtClean="0"/>
              <a:t>CANLI </a:t>
            </a:r>
            <a:r>
              <a:rPr lang="tr-TR" dirty="0"/>
              <a:t>DERSE GİRİŞ butonu tıklanır</a:t>
            </a:r>
            <a:r>
              <a:rPr lang="tr-TR" dirty="0" smtClean="0"/>
              <a:t>.</a:t>
            </a:r>
            <a:endParaRPr lang="tr-TR" dirty="0"/>
          </a:p>
          <a:p>
            <a:pPr algn="just"/>
            <a:endParaRPr lang="tr-TR" dirty="0" smtClean="0"/>
          </a:p>
          <a:p>
            <a:pPr algn="just"/>
            <a:endParaRPr lang="tr-TR" dirty="0"/>
          </a:p>
          <a:p>
            <a:endParaRPr lang="tr-TR" dirty="0" smtClean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90930"/>
            <a:ext cx="3779912" cy="271807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852" y="3112478"/>
            <a:ext cx="4439662" cy="1795583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484356" y="2060848"/>
            <a:ext cx="4332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Buradan menü alanında aşağıdaki resimde görüldüğü gibi  ÖĞRENCİ -&gt;SİSTEMLER -&gt; </a:t>
            </a:r>
            <a:r>
              <a:rPr lang="tr-TR" dirty="0">
                <a:solidFill>
                  <a:srgbClr val="FF0000"/>
                </a:solidFill>
              </a:rPr>
              <a:t>Uzaktan Eğitim Sistemi </a:t>
            </a:r>
            <a:r>
              <a:rPr lang="tr-TR" dirty="0" smtClean="0"/>
              <a:t>linki tıklanır. </a:t>
            </a:r>
            <a:endParaRPr lang="tr-TR" dirty="0"/>
          </a:p>
        </p:txBody>
      </p:sp>
      <p:pic>
        <p:nvPicPr>
          <p:cNvPr id="10" name="Resim 9" descr="Ekran Kırpm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91" y="5733256"/>
            <a:ext cx="1762371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71666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336704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tr-TR" sz="1600" dirty="0" smtClean="0"/>
              <a:t>Karşımıza </a:t>
            </a:r>
            <a:r>
              <a:rPr lang="tr-TR" sz="1600" dirty="0"/>
              <a:t>gelen UZAKTAN EĞİTİM DERSLERİ  sayfasından giriş yapılır. Kullanıcı adı "öğrenci numarası" şifre ise "TC numaranızın ilk 5 rakamıdır."</a:t>
            </a:r>
          </a:p>
          <a:p>
            <a:pPr marL="0" indent="0">
              <a:buNone/>
            </a:pPr>
            <a:endParaRPr lang="tr-TR" sz="1000" dirty="0"/>
          </a:p>
          <a:p>
            <a:pPr marL="0" indent="0">
              <a:buNone/>
            </a:pPr>
            <a:r>
              <a:rPr lang="tr-TR" sz="1600" dirty="0" smtClean="0"/>
              <a:t>İnteraktif Dersler sekmesinde zorunlu dersler</a:t>
            </a:r>
          </a:p>
          <a:p>
            <a:pPr marL="0" indent="0">
              <a:buNone/>
            </a:pPr>
            <a:r>
              <a:rPr lang="tr-TR" sz="1600" dirty="0" smtClean="0"/>
              <a:t>hakkında eğitim materyalleri ile ilgili </a:t>
            </a:r>
          </a:p>
          <a:p>
            <a:pPr marL="0" indent="0">
              <a:buNone/>
            </a:pPr>
            <a:r>
              <a:rPr lang="tr-TR" sz="1600" dirty="0" smtClean="0"/>
              <a:t>sayfalara erişebilirsiniz. (video, sunum vb.)</a:t>
            </a:r>
          </a:p>
          <a:p>
            <a:pPr marL="0" indent="0">
              <a:buNone/>
            </a:pPr>
            <a:endParaRPr lang="tr-TR" sz="1600" dirty="0"/>
          </a:p>
          <a:p>
            <a:pPr marL="0" indent="0">
              <a:buNone/>
            </a:pPr>
            <a:endParaRPr lang="tr-TR" sz="1600" dirty="0" smtClean="0"/>
          </a:p>
          <a:p>
            <a:pPr marL="0" indent="0">
              <a:buNone/>
            </a:pPr>
            <a:endParaRPr lang="tr-TR" sz="1600" dirty="0"/>
          </a:p>
          <a:p>
            <a:pPr marL="0" indent="0">
              <a:buNone/>
            </a:pPr>
            <a:endParaRPr lang="tr-TR" sz="1600" dirty="0" smtClean="0"/>
          </a:p>
          <a:p>
            <a:pPr marL="0" indent="0">
              <a:buNone/>
            </a:pPr>
            <a:r>
              <a:rPr lang="tr-TR" sz="1600" dirty="0" smtClean="0"/>
              <a:t>Giriş yaptıktan sonra Derslerim sekmesinde </a:t>
            </a:r>
          </a:p>
          <a:p>
            <a:pPr marL="0" indent="0">
              <a:buNone/>
            </a:pPr>
            <a:r>
              <a:rPr lang="tr-TR" sz="1600" dirty="0" smtClean="0"/>
              <a:t>ise aldığınız dersleri görebilirsiniz. Derslerle </a:t>
            </a:r>
          </a:p>
          <a:p>
            <a:pPr marL="0" indent="0">
              <a:buNone/>
            </a:pPr>
            <a:r>
              <a:rPr lang="tr-TR" sz="1600" dirty="0" smtClean="0"/>
              <a:t>ile ilgili Sanal Sınıflara erişebilirsiniz.</a:t>
            </a:r>
            <a:endParaRPr lang="tr-TR" sz="1600" dirty="0"/>
          </a:p>
          <a:p>
            <a:pPr marL="0" indent="0">
              <a:buNone/>
            </a:pPr>
            <a:endParaRPr lang="tr-TR" sz="1600" dirty="0" smtClean="0"/>
          </a:p>
          <a:p>
            <a:pPr marL="0" indent="0">
              <a:buNone/>
            </a:pPr>
            <a:endParaRPr lang="tr-TR" sz="1600" dirty="0"/>
          </a:p>
          <a:p>
            <a:pPr marL="0" indent="0">
              <a:buNone/>
            </a:pPr>
            <a:endParaRPr lang="tr-TR" sz="1600" dirty="0" smtClean="0"/>
          </a:p>
          <a:p>
            <a:pPr marL="0" indent="0">
              <a:buNone/>
            </a:pPr>
            <a:endParaRPr lang="tr-TR" sz="1600" dirty="0"/>
          </a:p>
          <a:p>
            <a:pPr marL="0" indent="0">
              <a:buNone/>
            </a:pPr>
            <a:endParaRPr lang="tr-TR" sz="1600" dirty="0" smtClean="0"/>
          </a:p>
          <a:p>
            <a:pPr marL="0" indent="0">
              <a:buNone/>
            </a:pPr>
            <a:endParaRPr lang="tr-TR" sz="1600" dirty="0"/>
          </a:p>
        </p:txBody>
      </p:sp>
      <p:pic>
        <p:nvPicPr>
          <p:cNvPr id="9" name="İçerik Yer Tutucusu 22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71788"/>
            <a:ext cx="2476846" cy="233534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764704"/>
            <a:ext cx="4801176" cy="4008288"/>
          </a:xfrm>
          <a:prstGeom prst="rect">
            <a:avLst/>
          </a:prstGeom>
        </p:spPr>
      </p:pic>
      <p:sp>
        <p:nvSpPr>
          <p:cNvPr id="4" name="Dikdörtgen Belirtme Çizgisi 3"/>
          <p:cNvSpPr/>
          <p:nvPr/>
        </p:nvSpPr>
        <p:spPr>
          <a:xfrm>
            <a:off x="7452320" y="951958"/>
            <a:ext cx="936104" cy="391229"/>
          </a:xfrm>
          <a:prstGeom prst="wedgeRectCallout">
            <a:avLst>
              <a:gd name="adj1" fmla="val 25182"/>
              <a:gd name="adj2" fmla="val 977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dirty="0" smtClean="0"/>
              <a:t>Giriş Ekranı</a:t>
            </a:r>
            <a:endParaRPr lang="tr-TR" sz="1000" dirty="0"/>
          </a:p>
        </p:txBody>
      </p:sp>
      <p:sp>
        <p:nvSpPr>
          <p:cNvPr id="10" name="Dikdörtgen Belirtme Çizgisi 9"/>
          <p:cNvSpPr/>
          <p:nvPr/>
        </p:nvSpPr>
        <p:spPr>
          <a:xfrm>
            <a:off x="5076056" y="1147573"/>
            <a:ext cx="1800200" cy="337136"/>
          </a:xfrm>
          <a:prstGeom prst="wedgeRectCallout">
            <a:avLst>
              <a:gd name="adj1" fmla="val -15917"/>
              <a:gd name="adj2" fmla="val 18526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dirty="0" smtClean="0"/>
              <a:t>Eğitim Materyalleri (Sunum,Video)</a:t>
            </a:r>
            <a:endParaRPr lang="tr-TR" sz="1000" dirty="0"/>
          </a:p>
        </p:txBody>
      </p:sp>
      <p:sp>
        <p:nvSpPr>
          <p:cNvPr id="11" name="Dikdörtgen Belirtme Çizgisi 10"/>
          <p:cNvSpPr/>
          <p:nvPr/>
        </p:nvSpPr>
        <p:spPr>
          <a:xfrm>
            <a:off x="4211960" y="3553748"/>
            <a:ext cx="936104" cy="595332"/>
          </a:xfrm>
          <a:prstGeom prst="wedgeRectCallout">
            <a:avLst>
              <a:gd name="adj1" fmla="val 95620"/>
              <a:gd name="adj2" fmla="val -4874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dirty="0" smtClean="0"/>
              <a:t>Giriş yapmak için yardım alanı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4256813321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etin kutusu 17"/>
          <p:cNvSpPr txBox="1"/>
          <p:nvPr/>
        </p:nvSpPr>
        <p:spPr>
          <a:xfrm>
            <a:off x="251520" y="188640"/>
            <a:ext cx="8640960" cy="64633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Aldığınız bir derse tıkladığınızda dersle ilgili bilgileri görürsünüz. Buradan Sanal Sınıf linkine tıkladığınızda artık dersi canlı olarak izleyebilirsiniz.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Eğer dersin sanal sınıfı başlamamışsa ekran</a:t>
            </a:r>
          </a:p>
          <a:p>
            <a:r>
              <a:rPr lang="tr-TR" dirty="0"/>
              <a:t>y</a:t>
            </a:r>
            <a:r>
              <a:rPr lang="tr-TR" dirty="0" smtClean="0"/>
              <a:t>andaki gibi açılır.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Eğer dersin sanal sınıfı başlamış ise ekran </a:t>
            </a:r>
          </a:p>
          <a:p>
            <a:r>
              <a:rPr lang="tr-TR" dirty="0"/>
              <a:t>y</a:t>
            </a:r>
            <a:r>
              <a:rPr lang="tr-TR" dirty="0" smtClean="0"/>
              <a:t>andaki gibi açılır.</a:t>
            </a:r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25" name="Resim 24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34425"/>
            <a:ext cx="4001058" cy="1133633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17032"/>
            <a:ext cx="4005018" cy="2872518"/>
          </a:xfrm>
          <a:prstGeom prst="rect">
            <a:avLst/>
          </a:prstGeom>
        </p:spPr>
      </p:pic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861048"/>
            <a:ext cx="2094849" cy="2520280"/>
          </a:xfrm>
          <a:prstGeom prst="rect">
            <a:avLst/>
          </a:prstGeom>
        </p:spPr>
      </p:pic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798" y="548680"/>
            <a:ext cx="2907866" cy="134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86311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/>
          <p:cNvSpPr txBox="1"/>
          <p:nvPr/>
        </p:nvSpPr>
        <p:spPr>
          <a:xfrm>
            <a:off x="179512" y="116632"/>
            <a:ext cx="8771380" cy="64325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600" dirty="0" err="1" smtClean="0"/>
              <a:t>Hoşgeldiniz</a:t>
            </a:r>
            <a:r>
              <a:rPr lang="tr-TR" sz="1600" dirty="0"/>
              <a:t>.</a:t>
            </a:r>
            <a:r>
              <a:rPr lang="tr-TR" sz="1600" dirty="0" smtClean="0"/>
              <a:t> Videolara tıklayarak sistemin kullanımı hakkındaki videoyu izleyebilirsiniz.</a:t>
            </a:r>
          </a:p>
          <a:p>
            <a:r>
              <a:rPr lang="tr-TR" sz="1600" dirty="0"/>
              <a:t>	</a:t>
            </a:r>
            <a:r>
              <a:rPr lang="tr-TR" sz="1600" dirty="0" smtClean="0"/>
              <a:t>      </a:t>
            </a:r>
            <a:r>
              <a:rPr lang="tr-TR" sz="1600" b="1" u="sng" dirty="0" smtClean="0">
                <a:solidFill>
                  <a:srgbClr val="FF0000"/>
                </a:solidFill>
              </a:rPr>
              <a:t>Öğretim Elemanı</a:t>
            </a:r>
            <a:r>
              <a:rPr lang="tr-TR" sz="1600" b="1" dirty="0" smtClean="0">
                <a:solidFill>
                  <a:srgbClr val="FF0000"/>
                </a:solidFill>
              </a:rPr>
              <a:t>					</a:t>
            </a:r>
            <a:r>
              <a:rPr lang="tr-TR" sz="1600" b="1" u="sng" dirty="0" smtClean="0">
                <a:solidFill>
                  <a:srgbClr val="FF0000"/>
                </a:solidFill>
              </a:rPr>
              <a:t>Öğrenci</a:t>
            </a:r>
            <a:endParaRPr lang="tr-TR" sz="1600" b="1" dirty="0">
              <a:solidFill>
                <a:srgbClr val="FF0000"/>
              </a:solidFill>
            </a:endParaRPr>
          </a:p>
          <a:p>
            <a:endParaRPr lang="tr-TR" sz="1600" dirty="0" smtClean="0"/>
          </a:p>
          <a:p>
            <a:endParaRPr lang="tr-TR" sz="1600" dirty="0"/>
          </a:p>
          <a:p>
            <a:endParaRPr lang="tr-TR" sz="1600" dirty="0" smtClean="0"/>
          </a:p>
          <a:p>
            <a:endParaRPr lang="tr-TR" sz="1600" dirty="0"/>
          </a:p>
          <a:p>
            <a:endParaRPr lang="tr-TR" sz="1600" dirty="0" smtClean="0"/>
          </a:p>
          <a:p>
            <a:endParaRPr lang="tr-TR" sz="1600" dirty="0"/>
          </a:p>
          <a:p>
            <a:endParaRPr lang="tr-TR" sz="1600" dirty="0" smtClean="0"/>
          </a:p>
          <a:p>
            <a:endParaRPr lang="tr-TR" sz="1600" dirty="0"/>
          </a:p>
          <a:p>
            <a:endParaRPr lang="tr-TR" sz="1600" dirty="0" smtClean="0"/>
          </a:p>
          <a:p>
            <a:endParaRPr lang="tr-TR" sz="1400" dirty="0" smtClean="0"/>
          </a:p>
          <a:p>
            <a:r>
              <a:rPr lang="tr-TR" sz="1400" dirty="0" smtClean="0"/>
              <a:t>Öğretim elemanı için ses ve sunum kontrolü ayarları</a:t>
            </a:r>
            <a:r>
              <a:rPr lang="tr-TR" sz="1600" dirty="0"/>
              <a:t>	</a:t>
            </a:r>
            <a:r>
              <a:rPr lang="tr-TR" sz="1600" dirty="0" smtClean="0"/>
              <a:t>Öğrenciler için ses ve görüntü paylaşımı ayarları</a:t>
            </a:r>
            <a:endParaRPr lang="tr-TR" sz="1400" dirty="0"/>
          </a:p>
          <a:p>
            <a:endParaRPr lang="tr-TR" sz="1600" dirty="0"/>
          </a:p>
          <a:p>
            <a:endParaRPr lang="tr-TR" sz="1600" dirty="0" smtClean="0"/>
          </a:p>
          <a:p>
            <a:endParaRPr lang="tr-TR" sz="1600" dirty="0"/>
          </a:p>
          <a:p>
            <a:endParaRPr lang="tr-TR" sz="1600" dirty="0" smtClean="0"/>
          </a:p>
          <a:p>
            <a:endParaRPr lang="tr-TR" sz="1600" dirty="0" smtClean="0"/>
          </a:p>
          <a:p>
            <a:endParaRPr lang="tr-TR" sz="1600" dirty="0" smtClean="0"/>
          </a:p>
          <a:p>
            <a:endParaRPr lang="tr-TR" sz="1600" dirty="0"/>
          </a:p>
          <a:p>
            <a:endParaRPr lang="tr-TR" sz="1600" dirty="0"/>
          </a:p>
          <a:p>
            <a:endParaRPr lang="tr-TR" sz="1600" dirty="0" smtClean="0"/>
          </a:p>
          <a:p>
            <a:endParaRPr lang="tr-TR" sz="1600" dirty="0"/>
          </a:p>
          <a:p>
            <a:endParaRPr lang="tr-TR" sz="1600" dirty="0" smtClean="0"/>
          </a:p>
          <a:p>
            <a:endParaRPr lang="tr-TR" sz="1600" dirty="0"/>
          </a:p>
        </p:txBody>
      </p:sp>
      <p:pic>
        <p:nvPicPr>
          <p:cNvPr id="5" name="Resim 4" descr="Ekran Kırpma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16" y="692697"/>
            <a:ext cx="2677480" cy="2160240"/>
          </a:xfrm>
          <a:prstGeom prst="rect">
            <a:avLst/>
          </a:prstGeom>
        </p:spPr>
      </p:pic>
      <p:pic>
        <p:nvPicPr>
          <p:cNvPr id="6" name="Resim 5" descr="Ekran Kırpma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92697"/>
            <a:ext cx="2849212" cy="2160240"/>
          </a:xfrm>
          <a:prstGeom prst="rect">
            <a:avLst/>
          </a:prstGeom>
        </p:spPr>
      </p:pic>
      <p:pic>
        <p:nvPicPr>
          <p:cNvPr id="7" name="Resim 6" descr="Ekran Kırpm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29000"/>
            <a:ext cx="3513990" cy="1440160"/>
          </a:xfrm>
          <a:prstGeom prst="rect">
            <a:avLst/>
          </a:prstGeom>
        </p:spPr>
      </p:pic>
      <p:pic>
        <p:nvPicPr>
          <p:cNvPr id="8" name="Resim 7" descr="Ekran Kırpm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315" y="4581128"/>
            <a:ext cx="3802506" cy="400106"/>
          </a:xfrm>
          <a:prstGeom prst="rect">
            <a:avLst/>
          </a:prstGeom>
        </p:spPr>
      </p:pic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589240"/>
            <a:ext cx="3172268" cy="371527"/>
          </a:xfrm>
          <a:prstGeom prst="rect">
            <a:avLst/>
          </a:prstGeom>
        </p:spPr>
      </p:pic>
      <p:cxnSp>
        <p:nvCxnSpPr>
          <p:cNvPr id="12" name="Düz Bağlayıcı 11"/>
          <p:cNvCxnSpPr/>
          <p:nvPr/>
        </p:nvCxnSpPr>
        <p:spPr>
          <a:xfrm>
            <a:off x="4661756" y="548680"/>
            <a:ext cx="0" cy="6000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179512" y="3789040"/>
            <a:ext cx="72008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Öğretim Elemanı</a:t>
            </a:r>
            <a:endParaRPr lang="tr-TR" sz="1200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2051720" y="4863281"/>
            <a:ext cx="125706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İzleyici </a:t>
            </a:r>
            <a:r>
              <a:rPr lang="tr-TR" sz="1000" dirty="0" err="1" smtClean="0"/>
              <a:t>mikrofununu</a:t>
            </a:r>
            <a:r>
              <a:rPr lang="tr-TR" sz="1000" dirty="0" smtClean="0"/>
              <a:t> Aç/Kapat</a:t>
            </a:r>
            <a:endParaRPr lang="tr-TR" sz="1000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3461182" y="4878452"/>
            <a:ext cx="894794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İzleyici mikrofonunu kilitleme</a:t>
            </a:r>
            <a:endParaRPr lang="tr-TR" sz="1000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5292080" y="3599686"/>
            <a:ext cx="3024336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Ses için Aç/Kapat. Yeşil işaret açık olduğunu gösterir</a:t>
            </a:r>
            <a:endParaRPr lang="tr-TR" sz="1000" dirty="0"/>
          </a:p>
        </p:txBody>
      </p:sp>
      <p:cxnSp>
        <p:nvCxnSpPr>
          <p:cNvPr id="20" name="Düz Ok Bağlayıcısı 19"/>
          <p:cNvCxnSpPr/>
          <p:nvPr/>
        </p:nvCxnSpPr>
        <p:spPr>
          <a:xfrm flipH="1">
            <a:off x="5436096" y="3845907"/>
            <a:ext cx="181000" cy="7248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etin kutusu 22"/>
          <p:cNvSpPr txBox="1"/>
          <p:nvPr/>
        </p:nvSpPr>
        <p:spPr>
          <a:xfrm>
            <a:off x="6444208" y="5085184"/>
            <a:ext cx="1872208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Mikrofonun sesi için Aç/Kapat</a:t>
            </a:r>
            <a:endParaRPr lang="tr-TR" sz="1000" dirty="0"/>
          </a:p>
        </p:txBody>
      </p:sp>
      <p:cxnSp>
        <p:nvCxnSpPr>
          <p:cNvPr id="25" name="Düz Ok Bağlayıcısı 24"/>
          <p:cNvCxnSpPr/>
          <p:nvPr/>
        </p:nvCxnSpPr>
        <p:spPr>
          <a:xfrm>
            <a:off x="6804248" y="4951760"/>
            <a:ext cx="4185" cy="1546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/>
          <p:nvPr/>
        </p:nvCxnSpPr>
        <p:spPr>
          <a:xfrm flipH="1" flipV="1">
            <a:off x="6804249" y="5317142"/>
            <a:ext cx="4184" cy="272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kış Çizelgesi: İşlem 31"/>
          <p:cNvSpPr/>
          <p:nvPr/>
        </p:nvSpPr>
        <p:spPr>
          <a:xfrm>
            <a:off x="1619672" y="4011385"/>
            <a:ext cx="1224136" cy="13850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00" b="1" dirty="0" smtClean="0">
                <a:solidFill>
                  <a:schemeClr val="accent1"/>
                </a:solidFill>
              </a:rPr>
              <a:t>Ahmet Yurdadur</a:t>
            </a:r>
            <a:endParaRPr lang="tr-TR" sz="1000" b="1" dirty="0">
              <a:solidFill>
                <a:schemeClr val="accent1"/>
              </a:solidFill>
            </a:endParaRPr>
          </a:p>
        </p:txBody>
      </p:sp>
      <p:sp>
        <p:nvSpPr>
          <p:cNvPr id="33" name="Akış Çizelgesi: İşlem 32"/>
          <p:cNvSpPr/>
          <p:nvPr/>
        </p:nvSpPr>
        <p:spPr>
          <a:xfrm>
            <a:off x="958416" y="4228670"/>
            <a:ext cx="3397560" cy="208442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00" dirty="0">
                <a:solidFill>
                  <a:schemeClr val="tx1"/>
                </a:solidFill>
              </a:rPr>
              <a:t> </a:t>
            </a:r>
            <a:r>
              <a:rPr lang="tr-TR" sz="1000" dirty="0" smtClean="0">
                <a:solidFill>
                  <a:schemeClr val="tx1"/>
                </a:solidFill>
              </a:rPr>
              <a:t>                      Mustafa Demir</a:t>
            </a:r>
            <a:endParaRPr lang="tr-TR" sz="1000" dirty="0">
              <a:solidFill>
                <a:schemeClr val="tx1"/>
              </a:solidFill>
            </a:endParaRPr>
          </a:p>
        </p:txBody>
      </p:sp>
      <p:sp>
        <p:nvSpPr>
          <p:cNvPr id="34" name="Akış Çizelgesi: İşlem 33"/>
          <p:cNvSpPr/>
          <p:nvPr/>
        </p:nvSpPr>
        <p:spPr>
          <a:xfrm>
            <a:off x="958416" y="4501537"/>
            <a:ext cx="3397560" cy="367623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1000" dirty="0">
              <a:solidFill>
                <a:schemeClr val="tx1"/>
              </a:solidFill>
            </a:endParaRPr>
          </a:p>
        </p:txBody>
      </p:sp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41" y="4229488"/>
            <a:ext cx="323894" cy="207624"/>
          </a:xfrm>
          <a:prstGeom prst="rect">
            <a:avLst/>
          </a:prstGeom>
        </p:spPr>
      </p:pic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251499"/>
            <a:ext cx="1314633" cy="185613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091241" y="4437112"/>
            <a:ext cx="323894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2987824" y="4437112"/>
            <a:ext cx="1080120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899592" y="4725144"/>
            <a:ext cx="3456384" cy="1163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/>
          <p:cNvSpPr txBox="1"/>
          <p:nvPr/>
        </p:nvSpPr>
        <p:spPr>
          <a:xfrm>
            <a:off x="5868144" y="3933056"/>
            <a:ext cx="1368152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Görüntünü paylaş</a:t>
            </a:r>
            <a:endParaRPr lang="tr-TR" sz="1000" dirty="0"/>
          </a:p>
        </p:txBody>
      </p:sp>
      <p:cxnSp>
        <p:nvCxnSpPr>
          <p:cNvPr id="31" name="Düz Ok Bağlayıcısı 30"/>
          <p:cNvCxnSpPr/>
          <p:nvPr/>
        </p:nvCxnSpPr>
        <p:spPr>
          <a:xfrm flipH="1">
            <a:off x="5868144" y="4221088"/>
            <a:ext cx="126504" cy="355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Düz Bağlayıcı 34"/>
          <p:cNvCxnSpPr/>
          <p:nvPr/>
        </p:nvCxnSpPr>
        <p:spPr>
          <a:xfrm>
            <a:off x="179512" y="2996952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Dikdörtgen 42"/>
          <p:cNvSpPr/>
          <p:nvPr/>
        </p:nvSpPr>
        <p:spPr>
          <a:xfrm>
            <a:off x="958416" y="4437112"/>
            <a:ext cx="3397560" cy="64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6" name="Düz Ok Bağlayıcısı 25"/>
          <p:cNvCxnSpPr/>
          <p:nvPr/>
        </p:nvCxnSpPr>
        <p:spPr>
          <a:xfrm flipV="1">
            <a:off x="3306676" y="4437112"/>
            <a:ext cx="2106" cy="399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/>
          <p:nvPr/>
        </p:nvCxnSpPr>
        <p:spPr>
          <a:xfrm flipV="1">
            <a:off x="3872640" y="4437112"/>
            <a:ext cx="123296" cy="426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ikdörtgen 43"/>
          <p:cNvSpPr/>
          <p:nvPr/>
        </p:nvSpPr>
        <p:spPr>
          <a:xfrm>
            <a:off x="971600" y="4156663"/>
            <a:ext cx="3397560" cy="64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9658347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207</Words>
  <Application>Microsoft Office PowerPoint</Application>
  <PresentationFormat>Ekran Gösterisi (4:3)</PresentationFormat>
  <Paragraphs>89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7" baseType="lpstr">
      <vt:lpstr>Arial</vt:lpstr>
      <vt:lpstr>Calibri</vt:lpstr>
      <vt:lpstr>Ofis Teması</vt:lpstr>
      <vt:lpstr>UZAKTAN EĞİTİM DERSLERİ SİSTEMİ   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UZAKTAN EĞİTİM DERSLERİ SİSTEMİ</dc:title>
  <dc:creator>MustafaDemir</dc:creator>
  <cp:lastModifiedBy>p</cp:lastModifiedBy>
  <cp:revision>23</cp:revision>
  <dcterms:created xsi:type="dcterms:W3CDTF">2016-09-22T12:51:35Z</dcterms:created>
  <dcterms:modified xsi:type="dcterms:W3CDTF">2019-09-17T08:29:22Z</dcterms:modified>
</cp:coreProperties>
</file>