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endParaRPr lang="tr-TR"/>
          </a:p>
        </p:txBody>
      </p:sp>
      <p:sp>
        <p:nvSpPr>
          <p:cNvPr id="4" name="3 Veri Yer Tutucusu"/>
          <p:cNvSpPr>
            <a:spLocks noGrp="1"/>
          </p:cNvSpPr>
          <p:nvPr>
            <p:ph type="dt" sz="half" idx="10"/>
          </p:nvPr>
        </p:nvSpPr>
        <p:spPr>
          <a:xfrm>
            <a:off x="457200" y="6356350"/>
            <a:ext cx="2133600" cy="365125"/>
          </a:xfrm>
        </p:spPr>
        <p:txBody>
          <a:bodyPr/>
          <a:lstStyle>
            <a:lvl1pPr>
              <a:defRPr smtClean="0"/>
            </a:lvl1pPr>
          </a:lstStyle>
          <a:p>
            <a:pPr>
              <a:defRPr/>
            </a:pPr>
            <a:fld id="{D3F78788-26CC-4151-A855-91C831053BD5}" type="datetimeFigureOut">
              <a:rPr lang="fr-FR"/>
              <a:pPr>
                <a:defRPr/>
              </a:pPr>
              <a:t>07/10/2016</a:t>
            </a:fld>
            <a:endParaRPr lang="fr-CA"/>
          </a:p>
        </p:txBody>
      </p:sp>
      <p:sp>
        <p:nvSpPr>
          <p:cNvPr id="5" name="4 Altbilgi Yer Tutucusu"/>
          <p:cNvSpPr>
            <a:spLocks noGrp="1"/>
          </p:cNvSpPr>
          <p:nvPr>
            <p:ph type="ftr" sz="quarter" idx="11"/>
          </p:nvPr>
        </p:nvSpPr>
        <p:spPr>
          <a:xfrm>
            <a:off x="3124200" y="6356350"/>
            <a:ext cx="2895600" cy="365125"/>
          </a:xfrm>
        </p:spPr>
        <p:txBody>
          <a:bodyPr/>
          <a:lstStyle>
            <a:lvl1pPr>
              <a:defRPr/>
            </a:lvl1pPr>
          </a:lstStyle>
          <a:p>
            <a:pPr>
              <a:defRPr/>
            </a:pPr>
            <a:endParaRPr lang="fr-CA"/>
          </a:p>
        </p:txBody>
      </p:sp>
      <p:sp>
        <p:nvSpPr>
          <p:cNvPr id="6" name="5 Slayt Numarası Yer Tutucusu"/>
          <p:cNvSpPr>
            <a:spLocks noGrp="1"/>
          </p:cNvSpPr>
          <p:nvPr>
            <p:ph type="sldNum" sz="quarter" idx="12"/>
          </p:nvPr>
        </p:nvSpPr>
        <p:spPr>
          <a:xfrm>
            <a:off x="6553200" y="6356350"/>
            <a:ext cx="2133600" cy="365125"/>
          </a:xfrm>
        </p:spPr>
        <p:txBody>
          <a:bodyPr/>
          <a:lstStyle>
            <a:lvl1pPr>
              <a:defRPr smtClean="0"/>
            </a:lvl1pPr>
          </a:lstStyle>
          <a:p>
            <a:pPr>
              <a:defRPr/>
            </a:pPr>
            <a:fld id="{F58ECF20-5BD4-4A09-A458-07AB70FC0944}" type="slidenum">
              <a:rPr lang="fr-CA"/>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pPr>
              <a:defRPr/>
            </a:pPr>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pPr>
              <a:defRPr/>
            </a:pPr>
            <a:fld id="{06536027-5F9A-4EE7-8A2A-383936212720}"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97650461-5E02-4E59-A3B7-01482160164E}" type="slidenum">
              <a:rPr lang="tr-TR"/>
              <a:pPr/>
              <a:t>‹#›</a:t>
            </a:fld>
            <a:endParaRPr lang="tr-TR"/>
          </a:p>
        </p:txBody>
      </p:sp>
    </p:spTree>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lstStyle/>
          <a:p>
            <a:endParaRPr lang="tr-TR"/>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B337A628-EC50-4D0D-A3AF-6A182EB28D36}" type="slidenum">
              <a:rPr lang="tr-TR"/>
              <a:pPr/>
              <a:t>‹#›</a:t>
            </a:fld>
            <a:endParaRPr lang="tr-T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1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1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2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13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9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9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LABORATUVARDA GÜVENL ÇALIŞMA YÖNTEMLERİ</a:t>
            </a:r>
            <a:endParaRPr lang="tr-TR" dirty="0"/>
          </a:p>
        </p:txBody>
      </p:sp>
      <p:sp>
        <p:nvSpPr>
          <p:cNvPr id="3" name="2 Alt Başlık"/>
          <p:cNvSpPr>
            <a:spLocks noGrp="1"/>
          </p:cNvSpPr>
          <p:nvPr>
            <p:ph type="subTitle" idx="1"/>
          </p:nvPr>
        </p:nvSpPr>
        <p:spPr/>
        <p:txBody>
          <a:bodyPr/>
          <a:lstStyle/>
          <a:p>
            <a:r>
              <a:rPr lang="tr-TR" dirty="0" smtClean="0"/>
              <a:t>Yrd. Doç. Dr. Ömer </a:t>
            </a:r>
            <a:r>
              <a:rPr lang="tr-TR" dirty="0" err="1" smtClean="0"/>
              <a:t>Hazman</a:t>
            </a:r>
            <a:endParaRPr lang="tr-TR" dirty="0" smtClean="0"/>
          </a:p>
          <a:p>
            <a:r>
              <a:rPr lang="tr-TR" dirty="0" smtClean="0"/>
              <a:t>Fen Edebiyat Fakültesi Kimya Bölümü Alan Dışı Ders Notları</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6" name="Rectangle 10"/>
          <p:cNvSpPr>
            <a:spLocks noGrp="1" noChangeArrowheads="1"/>
          </p:cNvSpPr>
          <p:nvPr>
            <p:ph type="subTitle" idx="1"/>
          </p:nvPr>
        </p:nvSpPr>
        <p:spPr>
          <a:xfrm>
            <a:off x="250825" y="404813"/>
            <a:ext cx="8642350" cy="5618162"/>
          </a:xfrm>
        </p:spPr>
        <p:txBody>
          <a:bodyPr/>
          <a:lstStyle/>
          <a:p>
            <a:pPr algn="l"/>
            <a:r>
              <a:rPr lang="tr-TR" sz="4400" b="1" dirty="0">
                <a:solidFill>
                  <a:srgbClr val="6F6F73"/>
                </a:solidFill>
              </a:rPr>
              <a:t>   </a:t>
            </a:r>
            <a:r>
              <a:rPr lang="tr-TR" sz="4800" b="1" dirty="0">
                <a:solidFill>
                  <a:srgbClr val="6F6F73"/>
                </a:solidFill>
              </a:rPr>
              <a:t>İş Sağlığının Tanımı</a:t>
            </a:r>
          </a:p>
          <a:p>
            <a:pPr algn="just">
              <a:buFontTx/>
              <a:buChar char="•"/>
            </a:pPr>
            <a:r>
              <a:rPr lang="tr-TR" sz="4400" b="1" dirty="0"/>
              <a:t> </a:t>
            </a:r>
            <a:r>
              <a:rPr lang="tr-TR" sz="3600" dirty="0"/>
              <a:t>Çalışma koşullarını ve üretim araçlarını sağlığa uygun hale getirmek, </a:t>
            </a:r>
          </a:p>
          <a:p>
            <a:pPr algn="just">
              <a:buFontTx/>
              <a:buChar char="•"/>
            </a:pPr>
            <a:r>
              <a:rPr lang="tr-TR" sz="3600" dirty="0" smtClean="0"/>
              <a:t> Çalışanları </a:t>
            </a:r>
            <a:r>
              <a:rPr lang="tr-TR" sz="3600" dirty="0"/>
              <a:t>zararlı etkilerden koruyarak,</a:t>
            </a:r>
          </a:p>
          <a:p>
            <a:pPr algn="just">
              <a:buFontTx/>
              <a:buChar char="•"/>
            </a:pPr>
            <a:r>
              <a:rPr lang="tr-TR" sz="3600" dirty="0" smtClean="0"/>
              <a:t> İşin </a:t>
            </a:r>
            <a:r>
              <a:rPr lang="tr-TR" sz="3600" dirty="0"/>
              <a:t>ve çalışanın birbirine uyumunu </a:t>
            </a:r>
            <a:r>
              <a:rPr lang="tr-TR" sz="3600" dirty="0" smtClean="0"/>
              <a:t>sağlamak  </a:t>
            </a:r>
            <a:r>
              <a:rPr lang="tr-TR" sz="3600" dirty="0"/>
              <a:t>üzere yapılan çalışmalar bütünüdür.</a:t>
            </a:r>
          </a:p>
          <a:p>
            <a:pPr algn="just"/>
            <a:r>
              <a:rPr lang="tr-TR" sz="4000" dirty="0"/>
              <a:t> </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1412776"/>
            <a:ext cx="8064896" cy="2677656"/>
          </a:xfrm>
          <a:prstGeom prst="rect">
            <a:avLst/>
          </a:prstGeom>
          <a:noFill/>
        </p:spPr>
        <p:txBody>
          <a:bodyPr wrap="square" rtlCol="0">
            <a:spAutoFit/>
          </a:bodyPr>
          <a:lstStyle/>
          <a:p>
            <a:pPr algn="ctr"/>
            <a:r>
              <a:rPr lang="tr-TR" sz="2800" dirty="0" smtClean="0"/>
              <a:t>BÖLÜM VIII</a:t>
            </a:r>
          </a:p>
          <a:p>
            <a:pPr algn="ctr"/>
            <a:endParaRPr lang="tr-TR" sz="2800" dirty="0" smtClean="0"/>
          </a:p>
          <a:p>
            <a:pPr algn="ctr"/>
            <a:endParaRPr lang="tr-TR" sz="2800" dirty="0" smtClean="0"/>
          </a:p>
          <a:p>
            <a:pPr algn="ctr"/>
            <a:r>
              <a:rPr lang="tr-TR" sz="2800" dirty="0" smtClean="0"/>
              <a:t>KİMYASALLARIN RİSKLERİ </a:t>
            </a:r>
          </a:p>
          <a:p>
            <a:pPr algn="ctr"/>
            <a:r>
              <a:rPr lang="tr-TR" sz="2800" dirty="0" smtClean="0"/>
              <a:t>ve </a:t>
            </a:r>
          </a:p>
          <a:p>
            <a:pPr algn="ctr"/>
            <a:r>
              <a:rPr lang="tr-TR" sz="2800" dirty="0" smtClean="0"/>
              <a:t>GÜVENLİK</a:t>
            </a:r>
            <a:endParaRPr lang="tr-TR" sz="2800"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342FDF9-C17E-4668-8E4B-098CE94FAB52}" type="slidenum">
              <a:rPr lang="tr-TR"/>
              <a:pPr lvl="1">
                <a:defRPr/>
              </a:pPr>
              <a:t>101</a:t>
            </a:fld>
            <a:endParaRPr lang="tr-TR">
              <a:latin typeface="Times New Roman" pitchFamily="18" charset="0"/>
            </a:endParaRPr>
          </a:p>
        </p:txBody>
      </p:sp>
      <p:sp>
        <p:nvSpPr>
          <p:cNvPr id="68611" name="Rectangle 3"/>
          <p:cNvSpPr>
            <a:spLocks noGrp="1" noChangeArrowheads="1"/>
          </p:cNvSpPr>
          <p:nvPr>
            <p:ph type="body" idx="1"/>
          </p:nvPr>
        </p:nvSpPr>
        <p:spPr>
          <a:xfrm>
            <a:off x="228600" y="228600"/>
            <a:ext cx="8686800" cy="6248400"/>
          </a:xfrm>
        </p:spPr>
        <p:txBody>
          <a:bodyPr/>
          <a:lstStyle/>
          <a:p>
            <a:pPr algn="just" eaLnBrk="1" hangingPunct="1">
              <a:lnSpc>
                <a:spcPct val="110000"/>
              </a:lnSpc>
              <a:buFont typeface="Wingdings" pitchFamily="2" charset="2"/>
              <a:buNone/>
            </a:pPr>
            <a:r>
              <a:rPr lang="tr-TR" smtClean="0">
                <a:latin typeface="Arial" charset="0"/>
              </a:rPr>
              <a:t>	</a:t>
            </a:r>
            <a:r>
              <a:rPr lang="tr-TR" sz="2800" smtClean="0">
                <a:solidFill>
                  <a:schemeClr val="accent2"/>
                </a:solidFill>
                <a:latin typeface="Arial" charset="0"/>
              </a:rPr>
              <a:t>Kimyasalların Riskleri</a:t>
            </a:r>
          </a:p>
          <a:p>
            <a:pPr algn="just" eaLnBrk="1" hangingPunct="1">
              <a:lnSpc>
                <a:spcPct val="110000"/>
              </a:lnSpc>
            </a:pPr>
            <a:r>
              <a:rPr lang="tr-TR" sz="2800" smtClean="0">
                <a:latin typeface="Arial" charset="0"/>
              </a:rPr>
              <a:t>Kimyasallar gibi tehlikeli maddelerin etiketleri, muhakkak tehlike isaretlerine ilaveten ayrıca bu kimyasalların getirdigi riskleri göstermeli ve alınacak tedbirler hakkında bilgi vermelidir.</a:t>
            </a:r>
          </a:p>
          <a:p>
            <a:pPr algn="just" eaLnBrk="1" hangingPunct="1">
              <a:lnSpc>
                <a:spcPct val="110000"/>
              </a:lnSpc>
            </a:pPr>
            <a:r>
              <a:rPr lang="tr-TR" sz="2800" smtClean="0">
                <a:latin typeface="Arial" charset="0"/>
              </a:rPr>
              <a:t>Kimyasalların içerdigi riskler R (risk) cümleleri olarak verilmektedir.</a:t>
            </a:r>
          </a:p>
          <a:p>
            <a:pPr algn="just" eaLnBrk="1" hangingPunct="1">
              <a:lnSpc>
                <a:spcPct val="110000"/>
              </a:lnSpc>
            </a:pPr>
            <a:r>
              <a:rPr lang="tr-TR" sz="2800" smtClean="0">
                <a:latin typeface="Arial" charset="0"/>
              </a:rPr>
              <a:t>Tehlikeli Kimyasallar Yönetmeliginde tehlikeli madde ve müstahzarların etiketlerinde kullanılacak özel risk durumlarının açık ifadeleri olan R Kodları ve bunların kombinasyonları verilmistir.</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lvl="1">
              <a:defRPr/>
            </a:pPr>
            <a:fld id="{D5C7AA03-38F2-4B00-8D06-3F25C9292BFA}" type="slidenum">
              <a:rPr lang="tr-TR"/>
              <a:pPr lvl="1">
                <a:defRPr/>
              </a:pPr>
              <a:t>102</a:t>
            </a:fld>
            <a:endParaRPr lang="tr-TR">
              <a:latin typeface="Times New Roman" pitchFamily="18" charset="0"/>
            </a:endParaRPr>
          </a:p>
        </p:txBody>
      </p:sp>
      <p:graphicFrame>
        <p:nvGraphicFramePr>
          <p:cNvPr id="115812" name="Group 100"/>
          <p:cNvGraphicFramePr>
            <a:graphicFrameLocks noGrp="1"/>
          </p:cNvGraphicFramePr>
          <p:nvPr/>
        </p:nvGraphicFramePr>
        <p:xfrm>
          <a:off x="381000" y="1009650"/>
          <a:ext cx="8534400" cy="5559552"/>
        </p:xfrm>
        <a:graphic>
          <a:graphicData uri="http://schemas.openxmlformats.org/drawingml/2006/table">
            <a:tbl>
              <a:tblPr/>
              <a:tblGrid>
                <a:gridCol w="1219200"/>
                <a:gridCol w="7315200"/>
              </a:tblGrid>
              <a:tr h="18097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400" b="1" i="0" u="none" strike="noStrike" cap="none" normalizeH="0" baseline="0" dirty="0" smtClean="0">
                          <a:ln>
                            <a:noFill/>
                          </a:ln>
                          <a:solidFill>
                            <a:srgbClr val="FF0000"/>
                          </a:solidFill>
                          <a:effectLst/>
                          <a:latin typeface="Arial" charset="0"/>
                        </a:rPr>
                        <a:t>RİSK DURUMLARI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363538">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400" b="1" i="0" u="none" strike="noStrike" cap="none" normalizeH="0" baseline="0" dirty="0" smtClean="0">
                          <a:ln>
                            <a:noFill/>
                          </a:ln>
                          <a:solidFill>
                            <a:srgbClr val="FF0000"/>
                          </a:solidFill>
                          <a:effectLst/>
                          <a:latin typeface="Arial" charset="0"/>
                        </a:rPr>
                        <a:t>Risk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400" b="1" i="0" u="none" strike="noStrike" cap="none" normalizeH="0" baseline="0" dirty="0" smtClean="0">
                          <a:ln>
                            <a:noFill/>
                          </a:ln>
                          <a:solidFill>
                            <a:srgbClr val="FF0000"/>
                          </a:solidFill>
                          <a:effectLst/>
                          <a:latin typeface="Arial" charset="0"/>
                        </a:rPr>
                        <a:t>Risk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Kuru halde patlayıcıdır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Şok, sürtünme, alev ve diğer tutuşturucu kaynakları  ile   temasında patlama riski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Sok, sürtünme, alev ve diger tutusturucu kaynakları ile temasında çok ciddi patlama riski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Çok hassas patlayıcı metalik bilesikler olusturur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Isıtma patlamaya neden olabilir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Hava ile temasta veya havasız ortamda patlayıcıdır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Yangına neden olabilir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400" b="0" i="0" u="none" strike="noStrike" cap="none" normalizeH="0" baseline="0" smtClean="0">
                          <a:ln>
                            <a:noFill/>
                          </a:ln>
                          <a:solidFill>
                            <a:schemeClr val="tx1"/>
                          </a:solidFill>
                          <a:effectLst/>
                          <a:latin typeface="Arial" charset="0"/>
                        </a:rPr>
                        <a:t>Yanıcı maddelerle temasında yangına neden olabilir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69" name="Rectangle 87"/>
          <p:cNvSpPr>
            <a:spLocks noChangeArrowheads="1"/>
          </p:cNvSpPr>
          <p:nvPr/>
        </p:nvSpPr>
        <p:spPr bwMode="auto">
          <a:xfrm>
            <a:off x="2514600" y="230188"/>
            <a:ext cx="3101975" cy="457200"/>
          </a:xfrm>
          <a:prstGeom prst="rect">
            <a:avLst/>
          </a:prstGeom>
          <a:noFill/>
          <a:ln w="9525">
            <a:noFill/>
            <a:miter lim="800000"/>
            <a:headEnd/>
            <a:tailEnd/>
          </a:ln>
        </p:spPr>
        <p:txBody>
          <a:bodyPr wrap="none">
            <a:spAutoFit/>
          </a:bodyPr>
          <a:lstStyle/>
          <a:p>
            <a:r>
              <a:rPr lang="tr-TR" sz="2400">
                <a:solidFill>
                  <a:schemeClr val="accent2"/>
                </a:solidFill>
                <a:latin typeface="Arial" charset="0"/>
              </a:rPr>
              <a:t>Kimyasalların Riskleri</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lvl="1">
              <a:defRPr/>
            </a:pPr>
            <a:fld id="{99E8E6B4-EB69-44B0-A9C2-5EA5BA00FB50}" type="slidenum">
              <a:rPr lang="tr-TR"/>
              <a:pPr lvl="1">
                <a:defRPr/>
              </a:pPr>
              <a:t>103</a:t>
            </a:fld>
            <a:endParaRPr lang="tr-TR">
              <a:latin typeface="Times New Roman" pitchFamily="18" charset="0"/>
            </a:endParaRPr>
          </a:p>
        </p:txBody>
      </p:sp>
      <p:graphicFrame>
        <p:nvGraphicFramePr>
          <p:cNvPr id="117820" name="Group 60"/>
          <p:cNvGraphicFramePr>
            <a:graphicFrameLocks noGrp="1"/>
          </p:cNvGraphicFramePr>
          <p:nvPr/>
        </p:nvGraphicFramePr>
        <p:xfrm>
          <a:off x="381000" y="838200"/>
          <a:ext cx="8534400" cy="5684520"/>
        </p:xfrm>
        <a:graphic>
          <a:graphicData uri="http://schemas.openxmlformats.org/drawingml/2006/table">
            <a:tbl>
              <a:tblPr/>
              <a:tblGrid>
                <a:gridCol w="1600200"/>
                <a:gridCol w="6934200"/>
              </a:tblGrid>
              <a:tr h="35242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RİSK DURUMLARI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660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smtClean="0">
                          <a:ln>
                            <a:noFill/>
                          </a:ln>
                          <a:solidFill>
                            <a:srgbClr val="FF0000"/>
                          </a:solidFill>
                          <a:effectLst/>
                          <a:latin typeface="Arial" charset="0"/>
                        </a:rPr>
                        <a:t>Risk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Risk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R14/15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Su ile kolay alevlenebilir gaz olusumuna yol açan siddetli</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reaksiyon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Su ile temasında toksik ve kolay alevlenebilir gaz çıkarır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cilt ile temasında 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yutuldugunda 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R20/21/22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cilt ile temasında ve yutuldugunda</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Cilt ile temasında ve yutuldugunda saglıga zararlıdır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R23/24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cilt ile temasında toksiktir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R23/25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200" b="0" i="0" u="none" strike="noStrike" cap="none" normalizeH="0" baseline="0" smtClean="0">
                          <a:ln>
                            <a:noFill/>
                          </a:ln>
                          <a:solidFill>
                            <a:schemeClr val="tx1"/>
                          </a:solidFill>
                          <a:effectLst/>
                          <a:latin typeface="Arial" charset="0"/>
                        </a:rPr>
                        <a:t>Solundugunda ve yutuldugunda toksiktir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93" name="Rectangle 36"/>
          <p:cNvSpPr>
            <a:spLocks noChangeArrowheads="1"/>
          </p:cNvSpPr>
          <p:nvPr/>
        </p:nvSpPr>
        <p:spPr bwMode="auto">
          <a:xfrm>
            <a:off x="2514600" y="230188"/>
            <a:ext cx="4305300" cy="457200"/>
          </a:xfrm>
          <a:prstGeom prst="rect">
            <a:avLst/>
          </a:prstGeom>
          <a:noFill/>
          <a:ln w="9525">
            <a:noFill/>
            <a:miter lim="800000"/>
            <a:headEnd/>
            <a:tailEnd/>
          </a:ln>
        </p:spPr>
        <p:txBody>
          <a:bodyPr wrap="none">
            <a:spAutoFit/>
          </a:bodyPr>
          <a:lstStyle/>
          <a:p>
            <a:r>
              <a:rPr lang="tr-TR" sz="2400">
                <a:solidFill>
                  <a:schemeClr val="accent2"/>
                </a:solidFill>
                <a:latin typeface="Arial" charset="0"/>
              </a:rPr>
              <a:t>Kimyasalların Riskleri (devam)</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CE6EC38-C929-4187-A53A-029B461DDA45}" type="slidenum">
              <a:rPr lang="tr-TR"/>
              <a:pPr lvl="1">
                <a:defRPr/>
              </a:pPr>
              <a:t>104</a:t>
            </a:fld>
            <a:endParaRPr lang="tr-TR">
              <a:latin typeface="Times New Roman" pitchFamily="18" charset="0"/>
            </a:endParaRPr>
          </a:p>
        </p:txBody>
      </p:sp>
      <p:sp>
        <p:nvSpPr>
          <p:cNvPr id="71683" name="Rectangle 3"/>
          <p:cNvSpPr>
            <a:spLocks noGrp="1" noChangeArrowheads="1"/>
          </p:cNvSpPr>
          <p:nvPr>
            <p:ph type="body" idx="1"/>
          </p:nvPr>
        </p:nvSpPr>
        <p:spPr>
          <a:xfrm>
            <a:off x="457200" y="533400"/>
            <a:ext cx="8534400" cy="5715000"/>
          </a:xfrm>
        </p:spPr>
        <p:txBody>
          <a:bodyPr/>
          <a:lstStyle/>
          <a:p>
            <a:pPr eaLnBrk="1" hangingPunct="1">
              <a:buFont typeface="Wingdings" pitchFamily="2" charset="2"/>
              <a:buNone/>
            </a:pPr>
            <a:r>
              <a:rPr lang="tr-TR" sz="2800" smtClean="0">
                <a:solidFill>
                  <a:schemeClr val="accent2"/>
                </a:solidFill>
                <a:latin typeface="Arial" charset="0"/>
              </a:rPr>
              <a:t>Kimyasallar için alınacak tedbirler</a:t>
            </a:r>
          </a:p>
          <a:p>
            <a:pPr algn="just" eaLnBrk="1" hangingPunct="1">
              <a:lnSpc>
                <a:spcPct val="160000"/>
              </a:lnSpc>
              <a:buClr>
                <a:schemeClr val="accent2"/>
              </a:buClr>
              <a:buSzPct val="85000"/>
              <a:buFont typeface="Wingdings" pitchFamily="2" charset="2"/>
              <a:buChar char="v"/>
            </a:pPr>
            <a:r>
              <a:rPr lang="tr-TR" sz="2800" smtClean="0">
                <a:latin typeface="Arial" charset="0"/>
              </a:rPr>
              <a:t>Tehlikeli kimyasal maddelerin depolanması  ve kullanılması sırasında alınacak tedbirler de S (safety) cümleleri olarak yönetmelikte verilmistir.</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lvl="1">
              <a:defRPr/>
            </a:pPr>
            <a:fld id="{75F88C69-A26C-497C-8CA9-BE43C0D9BAC2}" type="slidenum">
              <a:rPr lang="tr-TR"/>
              <a:pPr lvl="1">
                <a:defRPr/>
              </a:pPr>
              <a:t>105</a:t>
            </a:fld>
            <a:endParaRPr lang="tr-TR">
              <a:latin typeface="Times New Roman" pitchFamily="18" charset="0"/>
            </a:endParaRPr>
          </a:p>
        </p:txBody>
      </p:sp>
      <p:graphicFrame>
        <p:nvGraphicFramePr>
          <p:cNvPr id="120882" name="Group 50"/>
          <p:cNvGraphicFramePr>
            <a:graphicFrameLocks noGrp="1"/>
          </p:cNvGraphicFramePr>
          <p:nvPr/>
        </p:nvGraphicFramePr>
        <p:xfrm>
          <a:off x="381000" y="838200"/>
          <a:ext cx="8534400" cy="5155692"/>
        </p:xfrm>
        <a:graphic>
          <a:graphicData uri="http://schemas.openxmlformats.org/drawingml/2006/table">
            <a:tbl>
              <a:tblPr/>
              <a:tblGrid>
                <a:gridCol w="1600200"/>
                <a:gridCol w="6934200"/>
              </a:tblGrid>
              <a:tr h="35242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Tavsiyeleri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660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smtClean="0">
                          <a:ln>
                            <a:noFill/>
                          </a:ln>
                          <a:solidFill>
                            <a:srgbClr val="FF0000"/>
                          </a:solidFill>
                          <a:effectLst/>
                          <a:latin typeface="Arial" charset="0"/>
                        </a:rPr>
                        <a:t>Güvenlik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Kilit altında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Çocukların ulasabilecegi yerlerden uzak tutun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Serin yerde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Yerlesim alanlarından uzak tutun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 içinde muhafaza edin (Uygun sıvı üretici</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tarafından 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 içinde muhafaza edin (Uygun inert gaz üretici</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tarafından 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Sıkı kapatılmıs kapta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Kabı kuru halde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41" name="Rectangle 36"/>
          <p:cNvSpPr>
            <a:spLocks noChangeArrowheads="1"/>
          </p:cNvSpPr>
          <p:nvPr/>
        </p:nvSpPr>
        <p:spPr bwMode="auto">
          <a:xfrm>
            <a:off x="2514600" y="230188"/>
            <a:ext cx="4713288" cy="457200"/>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Kimyasallar için alınacak tedbirler</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5 Slayt Numarası Yer Tutucusu"/>
          <p:cNvSpPr>
            <a:spLocks noGrp="1"/>
          </p:cNvSpPr>
          <p:nvPr>
            <p:ph type="sldNum" sz="quarter" idx="12"/>
          </p:nvPr>
        </p:nvSpPr>
        <p:spPr/>
        <p:txBody>
          <a:bodyPr/>
          <a:lstStyle/>
          <a:p>
            <a:pPr lvl="1">
              <a:defRPr/>
            </a:pPr>
            <a:fld id="{36A3B3F7-C5A2-44C4-9C5A-273EFC65D0A9}" type="slidenum">
              <a:rPr lang="tr-TR"/>
              <a:pPr lvl="1">
                <a:defRPr/>
              </a:pPr>
              <a:t>106</a:t>
            </a:fld>
            <a:endParaRPr lang="tr-TR">
              <a:latin typeface="Times New Roman" pitchFamily="18" charset="0"/>
            </a:endParaRPr>
          </a:p>
        </p:txBody>
      </p:sp>
      <p:graphicFrame>
        <p:nvGraphicFramePr>
          <p:cNvPr id="122927" name="Group 47"/>
          <p:cNvGraphicFramePr>
            <a:graphicFrameLocks noGrp="1"/>
          </p:cNvGraphicFramePr>
          <p:nvPr/>
        </p:nvGraphicFramePr>
        <p:xfrm>
          <a:off x="381000" y="838200"/>
          <a:ext cx="8534400" cy="5385816"/>
        </p:xfrm>
        <a:graphic>
          <a:graphicData uri="http://schemas.openxmlformats.org/drawingml/2006/table">
            <a:tbl>
              <a:tblPr/>
              <a:tblGrid>
                <a:gridCol w="1600200"/>
                <a:gridCol w="6934200"/>
              </a:tblGrid>
              <a:tr h="352425">
                <a:tc gridSpan="2">
                  <a:txBody>
                    <a:bodyPr/>
                    <a:lstStyle/>
                    <a:p>
                      <a:pPr marL="0" marR="0" lvl="0" indent="0" algn="ctr"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Tavsiyeleri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r h="6604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ibaresi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1" i="0" u="none" strike="noStrike" cap="none" normalizeH="0" baseline="0" dirty="0" smtClean="0">
                          <a:ln>
                            <a:noFill/>
                          </a:ln>
                          <a:solidFill>
                            <a:srgbClr val="FF0000"/>
                          </a:solidFill>
                          <a:effectLst/>
                          <a:latin typeface="Arial" charset="0"/>
                        </a:rPr>
                        <a:t>Güvenlik ibaresinin açık ifadesi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Kilit altında ve çocukların ulasamayacagı bir yerde 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Kabı, serin bir yerde ve agzı sıkıca kapalı olarak</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muhafaza edin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S3/9/14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Serin, iyi havalandırılan bir yerde ........'den uzak</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tutarak muhafaza edin. (Temasından sakınılan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madde üretici tarafından 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S3/9/14/49</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tr-TR" sz="23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Sadece orjinal kabında serin ve iyi havalandırılan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bir yerde ........'den uzak tutarak muhafaza edin.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(Temasından sakınılan madde üretici tarafından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tr-TR" sz="2300" b="0" i="0" u="none" strike="noStrike" cap="none" normalizeH="0" baseline="0" smtClean="0">
                          <a:ln>
                            <a:noFill/>
                          </a:ln>
                          <a:solidFill>
                            <a:schemeClr val="tx1"/>
                          </a:solidFill>
                          <a:effectLst/>
                          <a:latin typeface="Arial" charset="0"/>
                        </a:rPr>
                        <a:t>belirlenir)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53" name="Rectangle 36"/>
          <p:cNvSpPr>
            <a:spLocks noChangeArrowheads="1"/>
          </p:cNvSpPr>
          <p:nvPr/>
        </p:nvSpPr>
        <p:spPr bwMode="auto">
          <a:xfrm>
            <a:off x="1447800" y="228600"/>
            <a:ext cx="5916613" cy="457200"/>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Kimyasallar için alınacak tedbirler (devam)</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lvl="1">
              <a:defRPr/>
            </a:pPr>
            <a:fld id="{222D9A0D-4EAE-430D-875C-3837743073C2}" type="slidenum">
              <a:rPr lang="tr-TR"/>
              <a:pPr lvl="1">
                <a:defRPr/>
              </a:pPr>
              <a:t>107</a:t>
            </a:fld>
            <a:endParaRPr lang="tr-TR">
              <a:latin typeface="Times New Roman" pitchFamily="18" charset="0"/>
            </a:endParaRPr>
          </a:p>
        </p:txBody>
      </p:sp>
      <p:sp>
        <p:nvSpPr>
          <p:cNvPr id="74755" name="Rectangle 3"/>
          <p:cNvSpPr>
            <a:spLocks noGrp="1" noChangeArrowheads="1"/>
          </p:cNvSpPr>
          <p:nvPr>
            <p:ph type="body" idx="1"/>
          </p:nvPr>
        </p:nvSpPr>
        <p:spPr>
          <a:xfrm>
            <a:off x="152400" y="228600"/>
            <a:ext cx="8763000" cy="6248400"/>
          </a:xfrm>
        </p:spPr>
        <p:txBody>
          <a:bodyPr/>
          <a:lstStyle/>
          <a:p>
            <a:pPr algn="just" eaLnBrk="1" hangingPunct="1">
              <a:buFont typeface="Wingdings" pitchFamily="2" charset="2"/>
              <a:buNone/>
            </a:pPr>
            <a:r>
              <a:rPr lang="tr-TR" sz="2500" b="1" smtClean="0">
                <a:solidFill>
                  <a:schemeClr val="accent2"/>
                </a:solidFill>
                <a:latin typeface="Arial" charset="0"/>
              </a:rPr>
              <a:t>	</a:t>
            </a:r>
            <a:r>
              <a:rPr lang="tr-TR" sz="2800" b="1" smtClean="0">
                <a:solidFill>
                  <a:schemeClr val="accent2"/>
                </a:solidFill>
                <a:latin typeface="Arial" charset="0"/>
              </a:rPr>
              <a:t>Reaktif/Toksik madde depolama Dolabı</a:t>
            </a:r>
          </a:p>
          <a:p>
            <a:pPr algn="just" eaLnBrk="1" hangingPunct="1">
              <a:lnSpc>
                <a:spcPct val="0"/>
              </a:lnSpc>
              <a:buFont typeface="Wingdings" pitchFamily="2" charset="2"/>
              <a:buNone/>
            </a:pPr>
            <a:r>
              <a:rPr lang="tr-TR" sz="2500" smtClean="0">
                <a:latin typeface="Arial" charset="0"/>
              </a:rPr>
              <a:t>                                                                                                    </a:t>
            </a:r>
          </a:p>
          <a:p>
            <a:pPr algn="just" eaLnBrk="1" hangingPunct="1">
              <a:lnSpc>
                <a:spcPct val="120000"/>
              </a:lnSpc>
              <a:buClr>
                <a:schemeClr val="accent2"/>
              </a:buClr>
              <a:buSzPct val="85000"/>
            </a:pPr>
            <a:r>
              <a:rPr lang="tr-TR" sz="2800" smtClean="0">
                <a:latin typeface="Arial" charset="0"/>
              </a:rPr>
              <a:t>Reaktif ve toksik maddelerin ortama ve çalışanlara zarar vermeyecek şekilde depolanmasına uygun, kullanıcı tercihine bağlı havalandırmalı veya havalandırmasız olan güvenlik dolaplarıdır. </a:t>
            </a:r>
          </a:p>
        </p:txBody>
      </p:sp>
      <p:pic>
        <p:nvPicPr>
          <p:cNvPr id="74756" name="Picture 5" descr="dolap1"/>
          <p:cNvPicPr>
            <a:picLocks noChangeAspect="1" noChangeArrowheads="1"/>
          </p:cNvPicPr>
          <p:nvPr/>
        </p:nvPicPr>
        <p:blipFill>
          <a:blip r:embed="rId2" cstate="print"/>
          <a:srcRect/>
          <a:stretch>
            <a:fillRect/>
          </a:stretch>
        </p:blipFill>
        <p:spPr bwMode="auto">
          <a:xfrm>
            <a:off x="914400" y="3048000"/>
            <a:ext cx="3144838" cy="3505200"/>
          </a:xfrm>
          <a:prstGeom prst="rect">
            <a:avLst/>
          </a:prstGeom>
          <a:noFill/>
          <a:ln w="9525">
            <a:noFill/>
            <a:miter lim="800000"/>
            <a:headEnd/>
            <a:tailEnd/>
          </a:ln>
        </p:spPr>
      </p:pic>
      <p:pic>
        <p:nvPicPr>
          <p:cNvPr id="74757" name="Picture 7" descr="dolap2"/>
          <p:cNvPicPr>
            <a:picLocks noChangeAspect="1" noChangeArrowheads="1"/>
          </p:cNvPicPr>
          <p:nvPr/>
        </p:nvPicPr>
        <p:blipFill>
          <a:blip r:embed="rId3" cstate="print"/>
          <a:srcRect/>
          <a:stretch>
            <a:fillRect/>
          </a:stretch>
        </p:blipFill>
        <p:spPr bwMode="auto">
          <a:xfrm>
            <a:off x="4419600" y="3810000"/>
            <a:ext cx="3505200" cy="2535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FC99B7D-175B-4DC8-A5F2-CD53E66C6A41}" type="slidenum">
              <a:rPr lang="tr-TR"/>
              <a:pPr lvl="1">
                <a:defRPr/>
              </a:pPr>
              <a:t>108</a:t>
            </a:fld>
            <a:endParaRPr lang="tr-TR">
              <a:latin typeface="Times New Roman" pitchFamily="18" charset="0"/>
            </a:endParaRPr>
          </a:p>
        </p:txBody>
      </p:sp>
      <p:sp>
        <p:nvSpPr>
          <p:cNvPr id="75779" name="Rectangle 3"/>
          <p:cNvSpPr>
            <a:spLocks noGrp="1" noChangeArrowheads="1"/>
          </p:cNvSpPr>
          <p:nvPr>
            <p:ph type="body" idx="1"/>
          </p:nvPr>
        </p:nvSpPr>
        <p:spPr>
          <a:xfrm>
            <a:off x="304800" y="228600"/>
            <a:ext cx="8534400" cy="6019800"/>
          </a:xfrm>
        </p:spPr>
        <p:txBody>
          <a:bodyPr/>
          <a:lstStyle/>
          <a:p>
            <a:pPr algn="just" eaLnBrk="1" hangingPunct="1">
              <a:lnSpc>
                <a:spcPct val="150000"/>
              </a:lnSpc>
              <a:buClr>
                <a:schemeClr val="accent2"/>
              </a:buClr>
              <a:buSzPct val="85000"/>
              <a:buFont typeface="Wingdings" pitchFamily="2" charset="2"/>
              <a:buNone/>
            </a:pPr>
            <a:r>
              <a:rPr lang="tr-TR" sz="2800" smtClean="0">
                <a:solidFill>
                  <a:schemeClr val="accent2"/>
                </a:solidFill>
                <a:latin typeface="Arial" charset="0"/>
              </a:rPr>
              <a:t>Yanıcı-Parlayıcı Kimyasallar İçin Güvenlik Dolapları</a:t>
            </a:r>
            <a:r>
              <a:rPr lang="tr-TR" sz="2400" smtClean="0">
                <a:solidFill>
                  <a:schemeClr val="accent2"/>
                </a:solidFill>
                <a:latin typeface="Arial" charset="0"/>
              </a:rPr>
              <a:t> </a:t>
            </a:r>
          </a:p>
          <a:p>
            <a:pPr algn="just" eaLnBrk="1" hangingPunct="1">
              <a:buClr>
                <a:schemeClr val="accent2"/>
              </a:buClr>
              <a:buSzPct val="85000"/>
            </a:pPr>
            <a:endParaRPr lang="tr-TR" sz="2400" smtClean="0">
              <a:latin typeface="Arial" charset="0"/>
            </a:endParaRPr>
          </a:p>
          <a:p>
            <a:pPr algn="just" eaLnBrk="1" hangingPunct="1">
              <a:lnSpc>
                <a:spcPct val="140000"/>
              </a:lnSpc>
              <a:buClr>
                <a:schemeClr val="accent2"/>
              </a:buClr>
              <a:buSzPct val="85000"/>
            </a:pPr>
            <a:r>
              <a:rPr lang="tr-TR" sz="2800" smtClean="0">
                <a:latin typeface="Arial" charset="0"/>
              </a:rPr>
              <a:t>Dışı çelik, içi HPL (Yüksek basınçlı laminant) malzemeden yapılmış çift duvarlı,</a:t>
            </a:r>
          </a:p>
          <a:p>
            <a:pPr algn="just" eaLnBrk="1" hangingPunct="1">
              <a:lnSpc>
                <a:spcPct val="140000"/>
              </a:lnSpc>
              <a:buClr>
                <a:schemeClr val="accent2"/>
              </a:buClr>
              <a:buSzPct val="85000"/>
            </a:pPr>
            <a:r>
              <a:rPr lang="tr-TR" sz="2800" smtClean="0">
                <a:latin typeface="Arial" charset="0"/>
              </a:rPr>
              <a:t>Duvarlarının arası ısı izolasyonlu,</a:t>
            </a:r>
          </a:p>
          <a:p>
            <a:pPr algn="just" eaLnBrk="1" hangingPunct="1">
              <a:lnSpc>
                <a:spcPct val="140000"/>
              </a:lnSpc>
              <a:buClr>
                <a:schemeClr val="accent2"/>
              </a:buClr>
              <a:buSzPct val="85000"/>
            </a:pPr>
            <a:r>
              <a:rPr lang="tr-TR" sz="2800" smtClean="0">
                <a:latin typeface="Arial" charset="0"/>
              </a:rPr>
              <a:t>Arka panelde hava giriş çıkış kanalları ve baca bağlantısı mevcut,</a:t>
            </a:r>
          </a:p>
          <a:p>
            <a:pPr algn="just" eaLnBrk="1" hangingPunct="1">
              <a:lnSpc>
                <a:spcPct val="140000"/>
              </a:lnSpc>
              <a:buClr>
                <a:schemeClr val="accent2"/>
              </a:buClr>
              <a:buSzPct val="85000"/>
            </a:pPr>
            <a:r>
              <a:rPr lang="tr-TR" sz="2800" smtClean="0">
                <a:latin typeface="Arial" charset="0"/>
              </a:rPr>
              <a:t>Yangın anında ısı sigortası havalandırma sistemini otomatik kapatır,</a:t>
            </a:r>
          </a:p>
          <a:p>
            <a:pPr algn="just" eaLnBrk="1" hangingPunct="1">
              <a:lnSpc>
                <a:spcPct val="150000"/>
              </a:lnSpc>
              <a:buClr>
                <a:schemeClr val="accent2"/>
              </a:buClr>
              <a:buSzPct val="85000"/>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FE2F5704-A61C-4865-B705-08B82F8078BF}" type="slidenum">
              <a:rPr lang="tr-TR"/>
              <a:pPr lvl="1">
                <a:defRPr/>
              </a:pPr>
              <a:t>109</a:t>
            </a:fld>
            <a:endParaRPr lang="tr-TR">
              <a:latin typeface="Times New Roman" pitchFamily="18" charset="0"/>
            </a:endParaRPr>
          </a:p>
        </p:txBody>
      </p:sp>
      <p:sp>
        <p:nvSpPr>
          <p:cNvPr id="76803" name="Rectangle 3"/>
          <p:cNvSpPr>
            <a:spLocks noGrp="1" noChangeArrowheads="1"/>
          </p:cNvSpPr>
          <p:nvPr>
            <p:ph type="body" idx="1"/>
          </p:nvPr>
        </p:nvSpPr>
        <p:spPr>
          <a:xfrm>
            <a:off x="228600" y="228600"/>
            <a:ext cx="8763000" cy="5867400"/>
          </a:xfrm>
        </p:spPr>
        <p:txBody>
          <a:bodyPr/>
          <a:lstStyle/>
          <a:p>
            <a:pPr algn="ctr" eaLnBrk="1" hangingPunct="1">
              <a:lnSpc>
                <a:spcPct val="120000"/>
              </a:lnSpc>
              <a:buFont typeface="Wingdings" pitchFamily="2" charset="2"/>
              <a:buNone/>
            </a:pPr>
            <a:r>
              <a:rPr lang="tr-TR" sz="2800" smtClean="0">
                <a:solidFill>
                  <a:schemeClr val="accent2"/>
                </a:solidFill>
                <a:latin typeface="Arial" charset="0"/>
              </a:rPr>
              <a:t>Yanıcı-Parlayıcı Kimyasallar İçin Güvenlik Dolapları</a:t>
            </a:r>
            <a:r>
              <a:rPr lang="tr-TR" sz="2800" smtClean="0">
                <a:latin typeface="Arial" charset="0"/>
              </a:rPr>
              <a:t> (devam)</a:t>
            </a:r>
          </a:p>
          <a:p>
            <a:pPr algn="just" eaLnBrk="1" hangingPunct="1">
              <a:lnSpc>
                <a:spcPct val="120000"/>
              </a:lnSpc>
              <a:buClr>
                <a:schemeClr val="accent2"/>
              </a:buClr>
              <a:buSzPct val="85000"/>
            </a:pPr>
            <a:r>
              <a:rPr lang="tr-TR" sz="2800" smtClean="0">
                <a:latin typeface="Arial" charset="0"/>
              </a:rPr>
              <a:t>Dolap ayakları ve dengesi içeriden ve dışarıdan ayarlanabilir,</a:t>
            </a:r>
          </a:p>
          <a:p>
            <a:pPr algn="just" eaLnBrk="1" hangingPunct="1">
              <a:lnSpc>
                <a:spcPct val="120000"/>
              </a:lnSpc>
              <a:buClr>
                <a:schemeClr val="accent2"/>
              </a:buClr>
              <a:buSzPct val="85000"/>
            </a:pPr>
            <a:r>
              <a:rPr lang="tr-TR" sz="2800" smtClean="0">
                <a:latin typeface="Arial" charset="0"/>
              </a:rPr>
              <a:t>Topraklama bağlantısı yapılmış</a:t>
            </a:r>
          </a:p>
          <a:p>
            <a:pPr algn="just" eaLnBrk="1" hangingPunct="1">
              <a:lnSpc>
                <a:spcPct val="120000"/>
              </a:lnSpc>
              <a:buClr>
                <a:schemeClr val="accent2"/>
              </a:buClr>
              <a:buSzPct val="85000"/>
            </a:pPr>
            <a:endParaRPr lang="tr-TR" sz="2800" smtClean="0">
              <a:latin typeface="Arial" charset="0"/>
            </a:endParaRPr>
          </a:p>
        </p:txBody>
      </p:sp>
      <p:pic>
        <p:nvPicPr>
          <p:cNvPr id="76804" name="Picture 4" descr="dolap3"/>
          <p:cNvPicPr>
            <a:picLocks noChangeAspect="1" noChangeArrowheads="1"/>
          </p:cNvPicPr>
          <p:nvPr/>
        </p:nvPicPr>
        <p:blipFill>
          <a:blip r:embed="rId2" cstate="print"/>
          <a:srcRect/>
          <a:stretch>
            <a:fillRect/>
          </a:stretch>
        </p:blipFill>
        <p:spPr bwMode="auto">
          <a:xfrm>
            <a:off x="1219200" y="3317875"/>
            <a:ext cx="6629400" cy="3275013"/>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250825" y="549275"/>
            <a:ext cx="8642350" cy="5975350"/>
          </a:xfrm>
        </p:spPr>
        <p:txBody>
          <a:bodyPr/>
          <a:lstStyle/>
          <a:p>
            <a:pPr>
              <a:buFontTx/>
              <a:buNone/>
            </a:pPr>
            <a:r>
              <a:rPr lang="tr-TR" sz="4000" b="1" dirty="0"/>
              <a:t>       </a:t>
            </a:r>
            <a:r>
              <a:rPr lang="tr-TR" sz="4800" b="1" dirty="0">
                <a:solidFill>
                  <a:schemeClr val="accent2"/>
                </a:solidFill>
              </a:rPr>
              <a:t>İş Güvenliğinin Tanımı</a:t>
            </a:r>
          </a:p>
          <a:p>
            <a:pPr>
              <a:buFontTx/>
              <a:buNone/>
            </a:pPr>
            <a:endParaRPr lang="tr-TR" sz="2400" dirty="0">
              <a:solidFill>
                <a:schemeClr val="accent2"/>
              </a:solidFill>
            </a:endParaRPr>
          </a:p>
          <a:p>
            <a:pPr algn="just"/>
            <a:r>
              <a:rPr lang="tr-TR" dirty="0">
                <a:solidFill>
                  <a:schemeClr val="tx2"/>
                </a:solidFill>
              </a:rPr>
              <a:t>İşyerlerinde işin yürütülmesi sırasında </a:t>
            </a:r>
            <a:r>
              <a:rPr lang="tr-TR" dirty="0" smtClean="0">
                <a:solidFill>
                  <a:schemeClr val="tx2"/>
                </a:solidFill>
              </a:rPr>
              <a:t>çalışma şartları </a:t>
            </a:r>
            <a:r>
              <a:rPr lang="tr-TR" dirty="0">
                <a:solidFill>
                  <a:schemeClr val="tx2"/>
                </a:solidFill>
              </a:rPr>
              <a:t>ve teknik ekipmanların yarattığı tehlikelerin sağlığa verebileceği</a:t>
            </a:r>
          </a:p>
          <a:p>
            <a:pPr algn="just">
              <a:buFontTx/>
              <a:buNone/>
            </a:pPr>
            <a:r>
              <a:rPr lang="tr-TR" dirty="0" smtClean="0">
                <a:solidFill>
                  <a:schemeClr val="tx2"/>
                </a:solidFill>
              </a:rPr>
              <a:t>   etkilerden korunmak,</a:t>
            </a:r>
            <a:endParaRPr lang="tr-TR" dirty="0">
              <a:solidFill>
                <a:schemeClr val="tx2"/>
              </a:solidFill>
            </a:endParaRPr>
          </a:p>
          <a:p>
            <a:pPr algn="just"/>
            <a:r>
              <a:rPr lang="tr-TR" dirty="0">
                <a:solidFill>
                  <a:schemeClr val="tx2"/>
                </a:solidFill>
              </a:rPr>
              <a:t>D</a:t>
            </a:r>
            <a:r>
              <a:rPr lang="tr-TR" dirty="0" smtClean="0">
                <a:solidFill>
                  <a:schemeClr val="tx2"/>
                </a:solidFill>
              </a:rPr>
              <a:t>aha </a:t>
            </a:r>
            <a:r>
              <a:rPr lang="tr-TR" dirty="0">
                <a:solidFill>
                  <a:schemeClr val="tx2"/>
                </a:solidFill>
              </a:rPr>
              <a:t>iyi bir çalışma ortamı </a:t>
            </a:r>
            <a:r>
              <a:rPr lang="tr-TR" dirty="0" smtClean="0">
                <a:solidFill>
                  <a:schemeClr val="tx2"/>
                </a:solidFill>
              </a:rPr>
              <a:t>gerçekleş- </a:t>
            </a:r>
            <a:r>
              <a:rPr lang="tr-TR" dirty="0" err="1" smtClean="0">
                <a:solidFill>
                  <a:schemeClr val="tx2"/>
                </a:solidFill>
              </a:rPr>
              <a:t>tirebilmek</a:t>
            </a:r>
            <a:r>
              <a:rPr lang="tr-TR" dirty="0" smtClean="0">
                <a:solidFill>
                  <a:schemeClr val="tx2"/>
                </a:solidFill>
              </a:rPr>
              <a:t> için </a:t>
            </a:r>
            <a:r>
              <a:rPr lang="tr-TR" dirty="0">
                <a:solidFill>
                  <a:schemeClr val="tx2"/>
                </a:solidFill>
              </a:rPr>
              <a:t>yapılan sistemli ve bilimsel çalışmalardır.</a:t>
            </a:r>
          </a:p>
          <a:p>
            <a:pPr algn="ctr"/>
            <a:endParaRPr lang="tr-TR" sz="3600" dirty="0">
              <a:solidFill>
                <a:schemeClr val="tx2"/>
              </a:solidFill>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E28F789E-47C1-490C-B49C-1AE551E6BC89}" type="slidenum">
              <a:rPr lang="tr-TR"/>
              <a:pPr lvl="1">
                <a:defRPr/>
              </a:pPr>
              <a:t>110</a:t>
            </a:fld>
            <a:endParaRPr lang="tr-TR">
              <a:latin typeface="Times New Roman" pitchFamily="18" charset="0"/>
            </a:endParaRPr>
          </a:p>
        </p:txBody>
      </p:sp>
      <p:sp>
        <p:nvSpPr>
          <p:cNvPr id="77827" name="Rectangle 3"/>
          <p:cNvSpPr>
            <a:spLocks noGrp="1" noChangeArrowheads="1"/>
          </p:cNvSpPr>
          <p:nvPr>
            <p:ph type="body" idx="1"/>
          </p:nvPr>
        </p:nvSpPr>
        <p:spPr>
          <a:xfrm>
            <a:off x="228600" y="304800"/>
            <a:ext cx="8763000" cy="2362200"/>
          </a:xfrm>
        </p:spPr>
        <p:txBody>
          <a:bodyPr/>
          <a:lstStyle/>
          <a:p>
            <a:pPr eaLnBrk="1" hangingPunct="1">
              <a:lnSpc>
                <a:spcPct val="120000"/>
              </a:lnSpc>
              <a:buClr>
                <a:schemeClr val="accent2"/>
              </a:buClr>
              <a:buSzPct val="85000"/>
              <a:buFont typeface="Wingdings" pitchFamily="2" charset="2"/>
              <a:buNone/>
            </a:pPr>
            <a:r>
              <a:rPr lang="tr-TR" sz="2800" smtClean="0">
                <a:solidFill>
                  <a:schemeClr val="accent2"/>
                </a:solidFill>
                <a:latin typeface="Arial" charset="0"/>
              </a:rPr>
              <a:t>	Tıbbi Atık Kapları</a:t>
            </a:r>
            <a:r>
              <a:rPr lang="tr-TR" sz="2800" smtClean="0">
                <a:latin typeface="Arial" charset="0"/>
              </a:rPr>
              <a:t> </a:t>
            </a:r>
          </a:p>
          <a:p>
            <a:pPr algn="just" eaLnBrk="1" hangingPunct="1">
              <a:lnSpc>
                <a:spcPct val="120000"/>
              </a:lnSpc>
              <a:spcBef>
                <a:spcPct val="0"/>
              </a:spcBef>
              <a:buClr>
                <a:schemeClr val="accent2"/>
              </a:buClr>
              <a:buSzPct val="85000"/>
              <a:buFont typeface="Wingdings" pitchFamily="2" charset="2"/>
              <a:buChar char="ü"/>
            </a:pPr>
            <a:r>
              <a:rPr lang="tr-TR" sz="2800" smtClean="0">
                <a:latin typeface="Arial" charset="0"/>
              </a:rPr>
              <a:t>Tıbbi ve katı atıkların toplanarak çalışma ortamından kolayca uzaklaştırılmasına elverişli fonksiyonel kutulardır. </a:t>
            </a:r>
          </a:p>
          <a:p>
            <a:pPr eaLnBrk="1" hangingPunct="1">
              <a:lnSpc>
                <a:spcPct val="110000"/>
              </a:lnSpc>
            </a:pPr>
            <a:endParaRPr lang="tr-TR" sz="2800" smtClean="0">
              <a:latin typeface="Arial" charset="0"/>
            </a:endParaRPr>
          </a:p>
        </p:txBody>
      </p:sp>
      <p:grpSp>
        <p:nvGrpSpPr>
          <p:cNvPr id="2" name="Group 12"/>
          <p:cNvGrpSpPr>
            <a:grpSpLocks/>
          </p:cNvGrpSpPr>
          <p:nvPr/>
        </p:nvGrpSpPr>
        <p:grpSpPr bwMode="auto">
          <a:xfrm>
            <a:off x="0" y="2590800"/>
            <a:ext cx="8974138" cy="3886200"/>
            <a:chOff x="0" y="1632"/>
            <a:chExt cx="5653" cy="2448"/>
          </a:xfrm>
        </p:grpSpPr>
        <p:pic>
          <p:nvPicPr>
            <p:cNvPr id="77829" name="Picture 7" descr="139696"/>
            <p:cNvPicPr>
              <a:picLocks noChangeAspect="1" noChangeArrowheads="1"/>
            </p:cNvPicPr>
            <p:nvPr/>
          </p:nvPicPr>
          <p:blipFill>
            <a:blip r:embed="rId2" cstate="print"/>
            <a:srcRect/>
            <a:stretch>
              <a:fillRect/>
            </a:stretch>
          </p:blipFill>
          <p:spPr bwMode="auto">
            <a:xfrm>
              <a:off x="0" y="1632"/>
              <a:ext cx="1573" cy="2448"/>
            </a:xfrm>
            <a:prstGeom prst="rect">
              <a:avLst/>
            </a:prstGeom>
            <a:noFill/>
            <a:ln w="9525">
              <a:noFill/>
              <a:miter lim="800000"/>
              <a:headEnd/>
              <a:tailEnd/>
            </a:ln>
          </p:spPr>
        </p:pic>
        <p:pic>
          <p:nvPicPr>
            <p:cNvPr id="77830" name="Picture 9" descr="138113"/>
            <p:cNvPicPr>
              <a:picLocks noChangeAspect="1" noChangeArrowheads="1"/>
            </p:cNvPicPr>
            <p:nvPr/>
          </p:nvPicPr>
          <p:blipFill>
            <a:blip r:embed="rId3" cstate="print"/>
            <a:srcRect l="8156" t="2000" r="4163"/>
            <a:stretch>
              <a:fillRect/>
            </a:stretch>
          </p:blipFill>
          <p:spPr bwMode="auto">
            <a:xfrm>
              <a:off x="1584" y="1632"/>
              <a:ext cx="2148" cy="2448"/>
            </a:xfrm>
            <a:prstGeom prst="rect">
              <a:avLst/>
            </a:prstGeom>
            <a:noFill/>
            <a:ln w="9525">
              <a:noFill/>
              <a:miter lim="800000"/>
              <a:headEnd/>
              <a:tailEnd/>
            </a:ln>
          </p:spPr>
        </p:pic>
        <p:pic>
          <p:nvPicPr>
            <p:cNvPr id="77831" name="Picture 11" descr="atik_bidon"/>
            <p:cNvPicPr>
              <a:picLocks noChangeAspect="1" noChangeArrowheads="1"/>
            </p:cNvPicPr>
            <p:nvPr/>
          </p:nvPicPr>
          <p:blipFill>
            <a:blip r:embed="rId4" cstate="print"/>
            <a:srcRect l="9639" r="7646"/>
            <a:stretch>
              <a:fillRect/>
            </a:stretch>
          </p:blipFill>
          <p:spPr bwMode="auto">
            <a:xfrm>
              <a:off x="3696" y="1632"/>
              <a:ext cx="1957" cy="244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005E6736-08E0-4A33-A18F-82B559519A51}" type="slidenum">
              <a:rPr lang="tr-TR"/>
              <a:pPr lvl="1">
                <a:defRPr/>
              </a:pPr>
              <a:t>111</a:t>
            </a:fld>
            <a:endParaRPr lang="tr-TR">
              <a:latin typeface="Times New Roman" pitchFamily="18" charset="0"/>
            </a:endParaRPr>
          </a:p>
        </p:txBody>
      </p:sp>
      <p:sp>
        <p:nvSpPr>
          <p:cNvPr id="78851" name="Rectangle 3"/>
          <p:cNvSpPr>
            <a:spLocks noGrp="1" noChangeArrowheads="1"/>
          </p:cNvSpPr>
          <p:nvPr>
            <p:ph type="body" idx="1"/>
          </p:nvPr>
        </p:nvSpPr>
        <p:spPr>
          <a:xfrm>
            <a:off x="228600" y="228600"/>
            <a:ext cx="8686800" cy="2743200"/>
          </a:xfrm>
        </p:spPr>
        <p:txBody>
          <a:bodyPr>
            <a:normAutofit fontScale="92500" lnSpcReduction="20000"/>
          </a:bodyPr>
          <a:lstStyle/>
          <a:p>
            <a:pPr eaLnBrk="1" hangingPunct="1">
              <a:lnSpc>
                <a:spcPct val="120000"/>
              </a:lnSpc>
              <a:buFont typeface="Wingdings" pitchFamily="2" charset="2"/>
              <a:buNone/>
            </a:pPr>
            <a:r>
              <a:rPr lang="tr-TR" sz="2000" smtClean="0">
                <a:solidFill>
                  <a:schemeClr val="accent2"/>
                </a:solidFill>
                <a:latin typeface="Arial" charset="0"/>
              </a:rPr>
              <a:t>	</a:t>
            </a:r>
            <a:r>
              <a:rPr lang="tr-TR" sz="2800" smtClean="0">
                <a:solidFill>
                  <a:schemeClr val="accent2"/>
                </a:solidFill>
                <a:latin typeface="Arial" charset="0"/>
              </a:rPr>
              <a:t>Otoklav Poşetleri</a:t>
            </a:r>
            <a:r>
              <a:rPr lang="tr-TR" sz="2800" smtClean="0"/>
              <a:t> </a:t>
            </a:r>
          </a:p>
          <a:p>
            <a:pPr algn="just" eaLnBrk="1" hangingPunct="1">
              <a:lnSpc>
                <a:spcPct val="150000"/>
              </a:lnSpc>
              <a:buClr>
                <a:schemeClr val="accent2"/>
              </a:buClr>
              <a:buFont typeface="Wingdings" pitchFamily="2" charset="2"/>
              <a:buChar char="ü"/>
            </a:pPr>
            <a:r>
              <a:rPr lang="tr-TR" sz="2800" smtClean="0">
                <a:latin typeface="Arial" charset="0"/>
              </a:rPr>
              <a:t>Laboratuvarlarda kullanılmış olan malzemelerin kurallara uygun, güvenli ve pratik bir şekilde otoklavlanarak atılması için çeşitli boylarda dizayn edilmiş poşetlerdir.  </a:t>
            </a:r>
            <a:r>
              <a:rPr lang="tr-TR" sz="2300" smtClean="0">
                <a:latin typeface="Arial" charset="0"/>
              </a:rPr>
              <a:t> </a:t>
            </a:r>
          </a:p>
        </p:txBody>
      </p:sp>
      <p:pic>
        <p:nvPicPr>
          <p:cNvPr id="78852" name="Picture 6" descr="130130"/>
          <p:cNvPicPr>
            <a:picLocks noChangeAspect="1" noChangeArrowheads="1"/>
          </p:cNvPicPr>
          <p:nvPr/>
        </p:nvPicPr>
        <p:blipFill>
          <a:blip r:embed="rId2" cstate="print"/>
          <a:srcRect t="4474" b="6058"/>
          <a:stretch>
            <a:fillRect/>
          </a:stretch>
        </p:blipFill>
        <p:spPr bwMode="auto">
          <a:xfrm>
            <a:off x="2667000" y="3581400"/>
            <a:ext cx="46482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12C0810C-2C93-4DA1-842A-2B4FBB6FC6AD}" type="slidenum">
              <a:rPr lang="tr-TR"/>
              <a:pPr lvl="1">
                <a:defRPr/>
              </a:pPr>
              <a:t>112</a:t>
            </a:fld>
            <a:endParaRPr lang="tr-TR">
              <a:latin typeface="Times New Roman" pitchFamily="18" charset="0"/>
            </a:endParaRPr>
          </a:p>
        </p:txBody>
      </p:sp>
      <p:sp>
        <p:nvSpPr>
          <p:cNvPr id="79875" name="Rectangle 3"/>
          <p:cNvSpPr>
            <a:spLocks noGrp="1" noChangeArrowheads="1"/>
          </p:cNvSpPr>
          <p:nvPr>
            <p:ph type="body" idx="1"/>
          </p:nvPr>
        </p:nvSpPr>
        <p:spPr>
          <a:xfrm>
            <a:off x="228600" y="228600"/>
            <a:ext cx="5638800" cy="3352800"/>
          </a:xfrm>
        </p:spPr>
        <p:txBody>
          <a:bodyPr/>
          <a:lstStyle/>
          <a:p>
            <a:pPr algn="ctr" eaLnBrk="1" hangingPunct="1">
              <a:lnSpc>
                <a:spcPct val="130000"/>
              </a:lnSpc>
              <a:buFont typeface="Wingdings" pitchFamily="2" charset="2"/>
              <a:buNone/>
            </a:pPr>
            <a:r>
              <a:rPr lang="tr-TR" sz="1800" smtClean="0">
                <a:solidFill>
                  <a:schemeClr val="accent2"/>
                </a:solidFill>
                <a:latin typeface="Arial" charset="0"/>
              </a:rPr>
              <a:t>	</a:t>
            </a:r>
            <a:r>
              <a:rPr lang="tr-TR" sz="2600" smtClean="0">
                <a:solidFill>
                  <a:schemeClr val="accent2"/>
                </a:solidFill>
                <a:latin typeface="Arial" charset="0"/>
              </a:rPr>
              <a:t>Güvenlik Sembollü Laboratuvar Etiketleri</a:t>
            </a:r>
          </a:p>
          <a:p>
            <a:pPr eaLnBrk="1" hangingPunct="1">
              <a:lnSpc>
                <a:spcPct val="130000"/>
              </a:lnSpc>
              <a:buClr>
                <a:schemeClr val="accent2"/>
              </a:buClr>
              <a:buFont typeface="Wingdings" pitchFamily="2" charset="2"/>
              <a:buChar char="ü"/>
            </a:pPr>
            <a:r>
              <a:rPr lang="tr-TR" sz="2600" smtClean="0">
                <a:latin typeface="Arial" charset="0"/>
              </a:rPr>
              <a:t>Laboratuvar şişelerinin etiketlenmesinde kullanılabilecek güvenlik sembolleri içeren etiket seti.</a:t>
            </a:r>
            <a:endParaRPr lang="tr-TR" sz="2600" smtClean="0">
              <a:solidFill>
                <a:schemeClr val="accent2"/>
              </a:solidFill>
              <a:latin typeface="Arial" charset="0"/>
            </a:endParaRPr>
          </a:p>
          <a:p>
            <a:pPr eaLnBrk="1" hangingPunct="1">
              <a:lnSpc>
                <a:spcPct val="70000"/>
              </a:lnSpc>
            </a:pPr>
            <a:endParaRPr lang="tr-TR" sz="2600" smtClean="0">
              <a:solidFill>
                <a:schemeClr val="accent2"/>
              </a:solidFill>
              <a:latin typeface="Arial" charset="0"/>
            </a:endParaRPr>
          </a:p>
        </p:txBody>
      </p:sp>
      <p:pic>
        <p:nvPicPr>
          <p:cNvPr id="79876" name="Picture 5" descr="108814"/>
          <p:cNvPicPr>
            <a:picLocks noChangeAspect="1" noChangeArrowheads="1"/>
          </p:cNvPicPr>
          <p:nvPr/>
        </p:nvPicPr>
        <p:blipFill>
          <a:blip r:embed="rId2" cstate="print"/>
          <a:srcRect/>
          <a:stretch>
            <a:fillRect/>
          </a:stretch>
        </p:blipFill>
        <p:spPr bwMode="auto">
          <a:xfrm>
            <a:off x="6324600" y="304800"/>
            <a:ext cx="2562225" cy="2667000"/>
          </a:xfrm>
          <a:prstGeom prst="rect">
            <a:avLst/>
          </a:prstGeom>
          <a:noFill/>
          <a:ln w="9525">
            <a:noFill/>
            <a:miter lim="800000"/>
            <a:headEnd/>
            <a:tailEnd/>
          </a:ln>
        </p:spPr>
      </p:pic>
      <p:sp>
        <p:nvSpPr>
          <p:cNvPr id="79877" name="Rectangle 6"/>
          <p:cNvSpPr>
            <a:spLocks noChangeArrowheads="1"/>
          </p:cNvSpPr>
          <p:nvPr/>
        </p:nvSpPr>
        <p:spPr bwMode="auto">
          <a:xfrm>
            <a:off x="1524000" y="3581400"/>
            <a:ext cx="4972050" cy="442913"/>
          </a:xfrm>
          <a:prstGeom prst="rect">
            <a:avLst/>
          </a:prstGeom>
          <a:noFill/>
          <a:ln w="9525">
            <a:noFill/>
            <a:miter lim="800000"/>
            <a:headEnd/>
            <a:tailEnd/>
          </a:ln>
        </p:spPr>
        <p:txBody>
          <a:bodyPr wrap="none">
            <a:spAutoFit/>
          </a:bodyPr>
          <a:lstStyle/>
          <a:p>
            <a:r>
              <a:rPr kumimoji="0" lang="tr-TR" sz="2300" b="1">
                <a:solidFill>
                  <a:schemeClr val="accent2"/>
                </a:solidFill>
                <a:latin typeface="Arial" charset="0"/>
              </a:rPr>
              <a:t>TAŞIMA SEPETLERİ VE KUTULAR</a:t>
            </a:r>
          </a:p>
        </p:txBody>
      </p:sp>
      <p:pic>
        <p:nvPicPr>
          <p:cNvPr id="79878" name="Picture 7" descr="tasima_sepet2"/>
          <p:cNvPicPr>
            <a:picLocks noChangeAspect="1" noChangeArrowheads="1"/>
          </p:cNvPicPr>
          <p:nvPr/>
        </p:nvPicPr>
        <p:blipFill>
          <a:blip r:embed="rId3" cstate="print"/>
          <a:srcRect/>
          <a:stretch>
            <a:fillRect/>
          </a:stretch>
        </p:blipFill>
        <p:spPr bwMode="auto">
          <a:xfrm>
            <a:off x="609600" y="4124325"/>
            <a:ext cx="3505200" cy="2733675"/>
          </a:xfrm>
          <a:prstGeom prst="rect">
            <a:avLst/>
          </a:prstGeom>
          <a:noFill/>
          <a:ln w="9525">
            <a:noFill/>
            <a:miter lim="800000"/>
            <a:headEnd/>
            <a:tailEnd/>
          </a:ln>
        </p:spPr>
      </p:pic>
      <p:pic>
        <p:nvPicPr>
          <p:cNvPr id="79879" name="Picture 8" descr="tasima_sepet1"/>
          <p:cNvPicPr>
            <a:picLocks noChangeAspect="1" noChangeArrowheads="1"/>
          </p:cNvPicPr>
          <p:nvPr/>
        </p:nvPicPr>
        <p:blipFill>
          <a:blip r:embed="rId4" cstate="print"/>
          <a:srcRect/>
          <a:stretch>
            <a:fillRect/>
          </a:stretch>
        </p:blipFill>
        <p:spPr bwMode="auto">
          <a:xfrm>
            <a:off x="4724400" y="4167188"/>
            <a:ext cx="3657600" cy="269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58D85E73-6402-4907-BB46-7F5C4852FACC}" type="slidenum">
              <a:rPr lang="tr-TR"/>
              <a:pPr lvl="1">
                <a:defRPr/>
              </a:pPr>
              <a:t>113</a:t>
            </a:fld>
            <a:endParaRPr lang="tr-TR">
              <a:latin typeface="Times New Roman" pitchFamily="18" charset="0"/>
            </a:endParaRPr>
          </a:p>
        </p:txBody>
      </p:sp>
      <p:sp>
        <p:nvSpPr>
          <p:cNvPr id="80899" name="Rectangle 3"/>
          <p:cNvSpPr>
            <a:spLocks noGrp="1" noChangeArrowheads="1"/>
          </p:cNvSpPr>
          <p:nvPr>
            <p:ph type="body" idx="1"/>
          </p:nvPr>
        </p:nvSpPr>
        <p:spPr>
          <a:xfrm>
            <a:off x="0" y="228600"/>
            <a:ext cx="8991600" cy="3352800"/>
          </a:xfrm>
        </p:spPr>
        <p:txBody>
          <a:bodyPr/>
          <a:lstStyle/>
          <a:p>
            <a:pPr eaLnBrk="1" hangingPunct="1">
              <a:buFont typeface="Wingdings" pitchFamily="2" charset="2"/>
              <a:buNone/>
            </a:pPr>
            <a:r>
              <a:rPr lang="tr-TR" sz="2000" smtClean="0">
                <a:solidFill>
                  <a:schemeClr val="accent2"/>
                </a:solidFill>
                <a:latin typeface="Arial" charset="0"/>
              </a:rPr>
              <a:t>	</a:t>
            </a:r>
            <a:r>
              <a:rPr lang="tr-TR" sz="2300" smtClean="0">
                <a:solidFill>
                  <a:schemeClr val="accent2"/>
                </a:solidFill>
                <a:latin typeface="Arial" charset="0"/>
              </a:rPr>
              <a:t>GÜVENLİK SEMBOLLÜ PİSETLER</a:t>
            </a:r>
          </a:p>
          <a:p>
            <a:pPr algn="just" eaLnBrk="1" hangingPunct="1">
              <a:lnSpc>
                <a:spcPct val="140000"/>
              </a:lnSpc>
              <a:buClr>
                <a:schemeClr val="accent2"/>
              </a:buClr>
              <a:buFont typeface="Wingdings" pitchFamily="2" charset="2"/>
              <a:buChar char="ü"/>
            </a:pPr>
            <a:r>
              <a:rPr lang="tr-TR" sz="2800" smtClean="0">
                <a:latin typeface="Arial" charset="0"/>
              </a:rPr>
              <a:t>Laboratuvarda kullanılan çeşitli kimyasalların, analiz sırasında birbiriyle karışmasını önlemek ve dikkat edilmesi gereken özelliklerini vurgulamak amacıyla piset üzerine güvenlik sembolleri basılmıştır.    </a:t>
            </a:r>
            <a:r>
              <a:rPr lang="tr-TR" sz="2300" smtClean="0">
                <a:latin typeface="Arial" charset="0"/>
              </a:rPr>
              <a:t> </a:t>
            </a:r>
          </a:p>
        </p:txBody>
      </p:sp>
      <p:pic>
        <p:nvPicPr>
          <p:cNvPr id="80900" name="Picture 5" descr="542546"/>
          <p:cNvPicPr>
            <a:picLocks noChangeAspect="1" noChangeArrowheads="1"/>
          </p:cNvPicPr>
          <p:nvPr/>
        </p:nvPicPr>
        <p:blipFill>
          <a:blip r:embed="rId2" cstate="print"/>
          <a:srcRect/>
          <a:stretch>
            <a:fillRect/>
          </a:stretch>
        </p:blipFill>
        <p:spPr bwMode="auto">
          <a:xfrm>
            <a:off x="3429000" y="3200400"/>
            <a:ext cx="264795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8D7010D6-0F42-4BCD-BE7E-07080E5951CD}" type="slidenum">
              <a:rPr lang="tr-TR"/>
              <a:pPr lvl="1">
                <a:defRPr/>
              </a:pPr>
              <a:t>114</a:t>
            </a:fld>
            <a:endParaRPr lang="tr-TR">
              <a:latin typeface="Times New Roman" pitchFamily="18" charset="0"/>
            </a:endParaRPr>
          </a:p>
        </p:txBody>
      </p:sp>
      <p:sp>
        <p:nvSpPr>
          <p:cNvPr id="81923" name="Rectangle 3"/>
          <p:cNvSpPr>
            <a:spLocks noGrp="1" noChangeArrowheads="1"/>
          </p:cNvSpPr>
          <p:nvPr>
            <p:ph type="body" idx="1"/>
          </p:nvPr>
        </p:nvSpPr>
        <p:spPr>
          <a:xfrm>
            <a:off x="228600" y="304800"/>
            <a:ext cx="5029200" cy="4114800"/>
          </a:xfrm>
        </p:spPr>
        <p:txBody>
          <a:bodyPr/>
          <a:lstStyle/>
          <a:p>
            <a:pPr algn="just" eaLnBrk="1" hangingPunct="1">
              <a:lnSpc>
                <a:spcPct val="70000"/>
              </a:lnSpc>
              <a:buFont typeface="Wingdings" pitchFamily="2" charset="2"/>
              <a:buNone/>
            </a:pPr>
            <a:r>
              <a:rPr lang="tr-TR" sz="2300" b="1" smtClean="0">
                <a:solidFill>
                  <a:schemeClr val="accent2"/>
                </a:solidFill>
                <a:latin typeface="Arial" charset="0"/>
              </a:rPr>
              <a:t>LABORATUVAR MATLARI</a:t>
            </a:r>
            <a:r>
              <a:rPr lang="tr-TR" sz="2500" smtClean="0">
                <a:solidFill>
                  <a:schemeClr val="accent2"/>
                </a:solidFill>
                <a:latin typeface="Arial" charset="0"/>
              </a:rPr>
              <a:t> </a:t>
            </a:r>
            <a:r>
              <a:rPr lang="tr-TR" sz="2500" smtClean="0">
                <a:solidFill>
                  <a:schemeClr val="accent2"/>
                </a:solidFill>
              </a:rPr>
              <a:t> </a:t>
            </a:r>
          </a:p>
          <a:p>
            <a:pPr algn="just" eaLnBrk="1" hangingPunct="1">
              <a:lnSpc>
                <a:spcPct val="120000"/>
              </a:lnSpc>
              <a:buClr>
                <a:schemeClr val="accent2"/>
              </a:buClr>
              <a:buFont typeface="Wingdings" pitchFamily="2" charset="2"/>
              <a:buNone/>
            </a:pPr>
            <a:r>
              <a:rPr lang="tr-TR" sz="2400" smtClean="0">
                <a:latin typeface="Arial" charset="0"/>
              </a:rPr>
              <a:t>Laboratuvarlarda kullanılan cam</a:t>
            </a:r>
          </a:p>
          <a:p>
            <a:pPr algn="just" eaLnBrk="1" hangingPunct="1">
              <a:lnSpc>
                <a:spcPct val="120000"/>
              </a:lnSpc>
              <a:buClr>
                <a:schemeClr val="accent2"/>
              </a:buClr>
              <a:buFont typeface="Wingdings" pitchFamily="2" charset="2"/>
              <a:buNone/>
            </a:pPr>
            <a:r>
              <a:rPr lang="tr-TR" sz="2400" smtClean="0">
                <a:latin typeface="Arial" charset="0"/>
              </a:rPr>
              <a:t>ve plastik malzemelerin kayarak</a:t>
            </a:r>
          </a:p>
          <a:p>
            <a:pPr algn="just" eaLnBrk="1" hangingPunct="1">
              <a:lnSpc>
                <a:spcPct val="120000"/>
              </a:lnSpc>
              <a:buClr>
                <a:schemeClr val="accent2"/>
              </a:buClr>
              <a:buFont typeface="Wingdings" pitchFamily="2" charset="2"/>
              <a:buNone/>
            </a:pPr>
            <a:r>
              <a:rPr lang="tr-TR" sz="2400" smtClean="0">
                <a:latin typeface="Arial" charset="0"/>
              </a:rPr>
              <a:t>dökülmeleri sonucunda</a:t>
            </a:r>
          </a:p>
          <a:p>
            <a:pPr algn="just" eaLnBrk="1" hangingPunct="1">
              <a:lnSpc>
                <a:spcPct val="120000"/>
              </a:lnSpc>
              <a:buClr>
                <a:schemeClr val="accent2"/>
              </a:buClr>
              <a:buFont typeface="Wingdings" pitchFamily="2" charset="2"/>
              <a:buNone/>
            </a:pPr>
            <a:r>
              <a:rPr lang="tr-TR" sz="2400" smtClean="0">
                <a:latin typeface="Arial" charset="0"/>
              </a:rPr>
              <a:t>oluşacak iş kazalarını</a:t>
            </a:r>
          </a:p>
          <a:p>
            <a:pPr algn="just" eaLnBrk="1" hangingPunct="1">
              <a:lnSpc>
                <a:spcPct val="120000"/>
              </a:lnSpc>
              <a:buClr>
                <a:schemeClr val="accent2"/>
              </a:buClr>
              <a:buFont typeface="Wingdings" pitchFamily="2" charset="2"/>
              <a:buNone/>
            </a:pPr>
            <a:r>
              <a:rPr lang="tr-TR" sz="2400" smtClean="0">
                <a:latin typeface="Arial" charset="0"/>
              </a:rPr>
              <a:t>engellemek amacıyla kullanılan</a:t>
            </a:r>
          </a:p>
          <a:p>
            <a:pPr algn="just" eaLnBrk="1" hangingPunct="1">
              <a:lnSpc>
                <a:spcPct val="120000"/>
              </a:lnSpc>
              <a:buClr>
                <a:schemeClr val="accent2"/>
              </a:buClr>
              <a:buFont typeface="Wingdings" pitchFamily="2" charset="2"/>
              <a:buNone/>
            </a:pPr>
            <a:r>
              <a:rPr lang="tr-TR" sz="2400" smtClean="0">
                <a:latin typeface="Arial" charset="0"/>
              </a:rPr>
              <a:t>çok amaçlı kaymaz ve yanmaz</a:t>
            </a:r>
          </a:p>
          <a:p>
            <a:pPr algn="just" eaLnBrk="1" hangingPunct="1">
              <a:lnSpc>
                <a:spcPct val="120000"/>
              </a:lnSpc>
              <a:buClr>
                <a:schemeClr val="accent2"/>
              </a:buClr>
              <a:buFont typeface="Wingdings" pitchFamily="2" charset="2"/>
              <a:buNone/>
            </a:pPr>
            <a:r>
              <a:rPr lang="tr-TR" sz="2400" smtClean="0">
                <a:latin typeface="Arial" charset="0"/>
              </a:rPr>
              <a:t>malzemelerdir.</a:t>
            </a:r>
          </a:p>
        </p:txBody>
      </p:sp>
      <p:pic>
        <p:nvPicPr>
          <p:cNvPr id="81924" name="Picture 6" descr="851570"/>
          <p:cNvPicPr>
            <a:picLocks noChangeAspect="1" noChangeArrowheads="1"/>
          </p:cNvPicPr>
          <p:nvPr/>
        </p:nvPicPr>
        <p:blipFill>
          <a:blip r:embed="rId2" cstate="print"/>
          <a:srcRect/>
          <a:stretch>
            <a:fillRect/>
          </a:stretch>
        </p:blipFill>
        <p:spPr bwMode="auto">
          <a:xfrm>
            <a:off x="5334000" y="762000"/>
            <a:ext cx="3810000" cy="2454275"/>
          </a:xfrm>
          <a:prstGeom prst="rect">
            <a:avLst/>
          </a:prstGeom>
          <a:noFill/>
          <a:ln w="9525">
            <a:noFill/>
            <a:miter lim="800000"/>
            <a:headEnd/>
            <a:tailEnd/>
          </a:ln>
        </p:spPr>
      </p:pic>
      <p:sp>
        <p:nvSpPr>
          <p:cNvPr id="81925" name="Rectangle 7"/>
          <p:cNvSpPr>
            <a:spLocks noChangeArrowheads="1"/>
          </p:cNvSpPr>
          <p:nvPr/>
        </p:nvSpPr>
        <p:spPr bwMode="auto">
          <a:xfrm>
            <a:off x="228600" y="4648200"/>
            <a:ext cx="6096000" cy="2301875"/>
          </a:xfrm>
          <a:prstGeom prst="rect">
            <a:avLst/>
          </a:prstGeom>
          <a:noFill/>
          <a:ln w="9525">
            <a:noFill/>
            <a:miter lim="800000"/>
            <a:headEnd/>
            <a:tailEnd/>
          </a:ln>
        </p:spPr>
        <p:txBody>
          <a:bodyPr>
            <a:spAutoFit/>
          </a:bodyPr>
          <a:lstStyle/>
          <a:p>
            <a:pPr>
              <a:lnSpc>
                <a:spcPct val="120000"/>
              </a:lnSpc>
            </a:pPr>
            <a:r>
              <a:rPr kumimoji="0" lang="tr-TR" sz="2500" b="1">
                <a:solidFill>
                  <a:schemeClr val="accent2"/>
                </a:solidFill>
                <a:latin typeface="Arial" charset="0"/>
              </a:rPr>
              <a:t>Balon Tabanı</a:t>
            </a:r>
            <a:r>
              <a:rPr kumimoji="0" lang="tr-TR" sz="2500">
                <a:solidFill>
                  <a:schemeClr val="accent2"/>
                </a:solidFill>
                <a:latin typeface="Arial" charset="0"/>
              </a:rPr>
              <a:t> </a:t>
            </a:r>
          </a:p>
          <a:p>
            <a:pPr algn="just">
              <a:lnSpc>
                <a:spcPct val="120000"/>
              </a:lnSpc>
            </a:pPr>
            <a:r>
              <a:rPr kumimoji="0" lang="tr-TR" sz="2400">
                <a:latin typeface="Arial" charset="0"/>
              </a:rPr>
              <a:t>Farklı çaplardaki, yuvarlak tabanlı laboratuvar malzemelerinin güvenli kullanımı için uygundur.                           </a:t>
            </a:r>
            <a:br>
              <a:rPr kumimoji="0" lang="tr-TR" sz="2400">
                <a:latin typeface="Arial" charset="0"/>
              </a:rPr>
            </a:br>
            <a:endParaRPr kumimoji="0" lang="tr-TR" sz="2400">
              <a:latin typeface="Arial" charset="0"/>
            </a:endParaRPr>
          </a:p>
        </p:txBody>
      </p:sp>
      <p:pic>
        <p:nvPicPr>
          <p:cNvPr id="81926" name="Picture 8" descr="291110"/>
          <p:cNvPicPr>
            <a:picLocks noChangeAspect="1" noChangeArrowheads="1"/>
          </p:cNvPicPr>
          <p:nvPr/>
        </p:nvPicPr>
        <p:blipFill>
          <a:blip r:embed="rId3" cstate="print"/>
          <a:srcRect l="10527" t="6795" r="10526" b="4883"/>
          <a:stretch>
            <a:fillRect/>
          </a:stretch>
        </p:blipFill>
        <p:spPr bwMode="auto">
          <a:xfrm>
            <a:off x="6553200" y="4079875"/>
            <a:ext cx="2590800" cy="2244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4B74A125-9C13-4465-8F70-A879E58CF92B}" type="slidenum">
              <a:rPr lang="tr-TR"/>
              <a:pPr lvl="1">
                <a:defRPr/>
              </a:pPr>
              <a:t>115</a:t>
            </a:fld>
            <a:endParaRPr lang="tr-TR">
              <a:latin typeface="Times New Roman" pitchFamily="18" charset="0"/>
            </a:endParaRPr>
          </a:p>
        </p:txBody>
      </p:sp>
      <p:sp>
        <p:nvSpPr>
          <p:cNvPr id="82947" name="Rectangle 3"/>
          <p:cNvSpPr>
            <a:spLocks noGrp="1" noChangeArrowheads="1"/>
          </p:cNvSpPr>
          <p:nvPr>
            <p:ph type="body" idx="1"/>
          </p:nvPr>
        </p:nvSpPr>
        <p:spPr>
          <a:xfrm>
            <a:off x="228600" y="228600"/>
            <a:ext cx="8610600" cy="6400800"/>
          </a:xfrm>
        </p:spPr>
        <p:txBody>
          <a:bodyPr/>
          <a:lstStyle/>
          <a:p>
            <a:pPr eaLnBrk="1" hangingPunct="1">
              <a:buFont typeface="Wingdings" pitchFamily="2" charset="2"/>
              <a:buNone/>
            </a:pPr>
            <a:r>
              <a:rPr lang="tr-TR" sz="2000" b="1" smtClean="0">
                <a:solidFill>
                  <a:schemeClr val="accent2"/>
                </a:solidFill>
                <a:latin typeface="Arial" charset="0"/>
              </a:rPr>
              <a:t>	</a:t>
            </a:r>
            <a:endParaRPr lang="tr-TR" sz="2000" smtClean="0">
              <a:latin typeface="Arial" charset="0"/>
            </a:endParaRPr>
          </a:p>
        </p:txBody>
      </p:sp>
      <p:sp>
        <p:nvSpPr>
          <p:cNvPr id="82948" name="Rectangle 55"/>
          <p:cNvSpPr>
            <a:spLocks noChangeArrowheads="1"/>
          </p:cNvSpPr>
          <p:nvPr/>
        </p:nvSpPr>
        <p:spPr bwMode="auto">
          <a:xfrm>
            <a:off x="304800" y="1588"/>
            <a:ext cx="8458200" cy="3902075"/>
          </a:xfrm>
          <a:prstGeom prst="rect">
            <a:avLst/>
          </a:prstGeom>
          <a:noFill/>
          <a:ln w="9525">
            <a:noFill/>
            <a:miter lim="800000"/>
            <a:headEnd/>
            <a:tailEnd/>
          </a:ln>
        </p:spPr>
        <p:txBody>
          <a:bodyPr anchor="ctr">
            <a:spAutoFit/>
          </a:bodyPr>
          <a:lstStyle/>
          <a:p>
            <a:pPr algn="just">
              <a:lnSpc>
                <a:spcPct val="160000"/>
              </a:lnSpc>
            </a:pPr>
            <a:r>
              <a:rPr kumimoji="0" lang="tr-TR" sz="2600">
                <a:solidFill>
                  <a:schemeClr val="accent2"/>
                </a:solidFill>
                <a:latin typeface="Arial" charset="0"/>
              </a:rPr>
              <a:t>Yüzey Dezenfektanları </a:t>
            </a:r>
          </a:p>
          <a:p>
            <a:pPr algn="just">
              <a:lnSpc>
                <a:spcPct val="160000"/>
              </a:lnSpc>
            </a:pPr>
            <a:r>
              <a:rPr kumimoji="0" lang="tr-TR" sz="2600">
                <a:latin typeface="Arial" charset="0"/>
              </a:rPr>
              <a:t>Ortamdaki enfeksiyon ve kontaminasyon riskinin minimuma indirilebilmesi için yüzeylerin düzenli dezenfeksiyonu vazgeçilmezdir. Doğru dezenfektan seçimi zaman, maliyet ve çevre kirliliği kriterleri göz önüne alınarak yapılmalıdır.  </a:t>
            </a:r>
            <a:r>
              <a:rPr kumimoji="0" lang="tr-TR" sz="2600">
                <a:solidFill>
                  <a:schemeClr val="accent2"/>
                </a:solidFill>
                <a:latin typeface="Arial" charset="0"/>
              </a:rPr>
              <a:t> </a:t>
            </a:r>
            <a:r>
              <a:rPr kumimoji="0" lang="tr-TR" sz="2600">
                <a:latin typeface="Arial" charset="0"/>
              </a:rPr>
              <a:t>    </a:t>
            </a:r>
          </a:p>
        </p:txBody>
      </p:sp>
      <p:pic>
        <p:nvPicPr>
          <p:cNvPr id="82949" name="Picture 57" descr="yuzey_dezenfektan"/>
          <p:cNvPicPr>
            <a:picLocks noChangeAspect="1" noChangeArrowheads="1"/>
          </p:cNvPicPr>
          <p:nvPr/>
        </p:nvPicPr>
        <p:blipFill>
          <a:blip r:embed="rId2" cstate="print"/>
          <a:srcRect/>
          <a:stretch>
            <a:fillRect/>
          </a:stretch>
        </p:blipFill>
        <p:spPr bwMode="auto">
          <a:xfrm>
            <a:off x="5181600" y="3733800"/>
            <a:ext cx="2667000" cy="2895600"/>
          </a:xfrm>
          <a:prstGeom prst="rect">
            <a:avLst/>
          </a:prstGeom>
          <a:noFill/>
          <a:ln w="9525">
            <a:noFill/>
            <a:miter lim="800000"/>
            <a:headEnd/>
            <a:tailEnd/>
          </a:ln>
        </p:spPr>
      </p:pic>
      <p:sp>
        <p:nvSpPr>
          <p:cNvPr id="82950" name="Rectangle 58"/>
          <p:cNvSpPr>
            <a:spLocks noChangeArrowheads="1"/>
          </p:cNvSpPr>
          <p:nvPr/>
        </p:nvSpPr>
        <p:spPr bwMode="auto">
          <a:xfrm>
            <a:off x="533400" y="4818063"/>
            <a:ext cx="5867400" cy="366712"/>
          </a:xfrm>
          <a:prstGeom prst="rect">
            <a:avLst/>
          </a:prstGeom>
          <a:noFill/>
          <a:ln w="9525">
            <a:noFill/>
            <a:miter lim="800000"/>
            <a:headEnd/>
            <a:tailEnd/>
          </a:ln>
        </p:spPr>
        <p:txBody>
          <a:bodyPr anchor="ctr">
            <a:spAutoFit/>
          </a:bodyPr>
          <a:lstStyle/>
          <a:p>
            <a:endParaRPr kumimoji="0" lang="tr-T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3593FC7C-CCC7-4D9E-BB48-1A3E46D6EB75}" type="slidenum">
              <a:rPr lang="tr-TR"/>
              <a:pPr lvl="1">
                <a:defRPr/>
              </a:pPr>
              <a:t>116</a:t>
            </a:fld>
            <a:endParaRPr lang="tr-TR">
              <a:latin typeface="Times New Roman" pitchFamily="18" charset="0"/>
            </a:endParaRPr>
          </a:p>
        </p:txBody>
      </p:sp>
      <p:sp>
        <p:nvSpPr>
          <p:cNvPr id="83971" name="Rectangle 4"/>
          <p:cNvSpPr>
            <a:spLocks noChangeArrowheads="1"/>
          </p:cNvSpPr>
          <p:nvPr/>
        </p:nvSpPr>
        <p:spPr bwMode="auto">
          <a:xfrm>
            <a:off x="228600" y="228600"/>
            <a:ext cx="8686800" cy="3127375"/>
          </a:xfrm>
          <a:prstGeom prst="rect">
            <a:avLst/>
          </a:prstGeom>
          <a:noFill/>
          <a:ln w="9525">
            <a:noFill/>
            <a:miter lim="800000"/>
            <a:headEnd/>
            <a:tailEnd/>
          </a:ln>
        </p:spPr>
        <p:txBody>
          <a:bodyPr>
            <a:spAutoFit/>
          </a:bodyPr>
          <a:lstStyle/>
          <a:p>
            <a:pPr algn="just">
              <a:lnSpc>
                <a:spcPct val="110000"/>
              </a:lnSpc>
            </a:pPr>
            <a:r>
              <a:rPr kumimoji="0" lang="tr-TR" sz="2800" b="1">
                <a:solidFill>
                  <a:schemeClr val="accent2"/>
                </a:solidFill>
                <a:latin typeface="Arial" charset="0"/>
              </a:rPr>
              <a:t>Alet Dezenfektanları</a:t>
            </a:r>
            <a:endParaRPr kumimoji="0" lang="tr-TR" sz="2800">
              <a:solidFill>
                <a:schemeClr val="accent2"/>
              </a:solidFill>
              <a:latin typeface="Arial" charset="0"/>
            </a:endParaRPr>
          </a:p>
          <a:p>
            <a:pPr algn="just">
              <a:lnSpc>
                <a:spcPct val="150000"/>
              </a:lnSpc>
            </a:pPr>
            <a:r>
              <a:rPr kumimoji="0" lang="tr-TR" sz="2800">
                <a:latin typeface="Arial" charset="0"/>
              </a:rPr>
              <a:t>Laboratuvarda kullanılan alet ve ekipmanların dezenfeksiyonu belirli süreler içerisinde mutlaka yapılmalıdır. Bunun için uygun alet dezenfektanı seçilmelidir.</a:t>
            </a:r>
          </a:p>
        </p:txBody>
      </p:sp>
      <p:pic>
        <p:nvPicPr>
          <p:cNvPr id="83972" name="Picture 5" descr="alet_dezenfektan"/>
          <p:cNvPicPr>
            <a:picLocks noChangeAspect="1" noChangeArrowheads="1"/>
          </p:cNvPicPr>
          <p:nvPr/>
        </p:nvPicPr>
        <p:blipFill>
          <a:blip r:embed="rId2" cstate="print"/>
          <a:srcRect/>
          <a:stretch>
            <a:fillRect/>
          </a:stretch>
        </p:blipFill>
        <p:spPr bwMode="auto">
          <a:xfrm>
            <a:off x="3124200" y="3276600"/>
            <a:ext cx="3328988" cy="3581400"/>
          </a:xfrm>
          <a:prstGeom prst="rect">
            <a:avLst/>
          </a:prstGeom>
          <a:noFill/>
          <a:ln w="9525">
            <a:noFill/>
            <a:miter lim="800000"/>
            <a:headEnd/>
            <a:tailEnd/>
          </a:ln>
        </p:spPr>
      </p:pic>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033CC17-7EC7-4489-BC6E-97F94ECDA82B}" type="slidenum">
              <a:rPr lang="tr-TR"/>
              <a:pPr lvl="1">
                <a:defRPr/>
              </a:pPr>
              <a:t>117</a:t>
            </a:fld>
            <a:endParaRPr lang="tr-TR">
              <a:latin typeface="Times New Roman" pitchFamily="18" charset="0"/>
            </a:endParaRPr>
          </a:p>
        </p:txBody>
      </p:sp>
      <p:sp>
        <p:nvSpPr>
          <p:cNvPr id="84995" name="Rectangle 4"/>
          <p:cNvSpPr>
            <a:spLocks noChangeArrowheads="1"/>
          </p:cNvSpPr>
          <p:nvPr/>
        </p:nvSpPr>
        <p:spPr bwMode="auto">
          <a:xfrm>
            <a:off x="228600" y="228600"/>
            <a:ext cx="8610600" cy="6402388"/>
          </a:xfrm>
          <a:prstGeom prst="rect">
            <a:avLst/>
          </a:prstGeom>
          <a:noFill/>
          <a:ln w="9525">
            <a:noFill/>
            <a:miter lim="800000"/>
            <a:headEnd/>
            <a:tailEnd/>
          </a:ln>
        </p:spPr>
        <p:txBody>
          <a:bodyPr anchor="ctr">
            <a:spAutoFit/>
          </a:bodyPr>
          <a:lstStyle/>
          <a:p>
            <a:pPr algn="just">
              <a:lnSpc>
                <a:spcPct val="150000"/>
              </a:lnSpc>
            </a:pPr>
            <a:r>
              <a:rPr kumimoji="0" lang="tr-TR" sz="2500">
                <a:solidFill>
                  <a:schemeClr val="accent2"/>
                </a:solidFill>
                <a:latin typeface="Arial" charset="0"/>
              </a:rPr>
              <a:t>Absorban maddeler</a:t>
            </a:r>
          </a:p>
          <a:p>
            <a:pPr algn="just">
              <a:lnSpc>
                <a:spcPct val="150000"/>
              </a:lnSpc>
            </a:pPr>
            <a:r>
              <a:rPr kumimoji="0" lang="tr-TR" sz="2500">
                <a:latin typeface="Arial" charset="0"/>
              </a:rPr>
              <a:t>Laboratuvarlarda kimyasalların dökülmesi halinde ortamın güvenle temizlenebilmesi için kullanılan maddelerdir. Gözenekli minerallerden veya sentetik kopolimerlerden oluşmuştur. Kimyasal olarak inerttir. Çeşidine bağlı olarak, ağırlığının %100-400’ü arasında sıvı absorblama kapasitesine sahiptir. Bu ürün grubu “genel amaçlı ürünler” ve “özelleşmiş ürünler” olmak üzere iki farklı tiptedir. Bunlardan “özelleşmiş ürünler” “genel amaçlı ürünlerden” içerdikleri nötralizasyon maddeleri ve indikatörlerle farklılaşırlar.</a:t>
            </a:r>
            <a:r>
              <a:rPr kumimoji="0" lang="tr-TR" sz="2600">
                <a:latin typeface="Arial" charset="0"/>
              </a:rPr>
              <a:t> </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BA06AAF0-733A-4BD6-BEF2-A2811E81C590}" type="slidenum">
              <a:rPr lang="tr-TR"/>
              <a:pPr lvl="1">
                <a:defRPr/>
              </a:pPr>
              <a:t>118</a:t>
            </a:fld>
            <a:endParaRPr lang="tr-TR">
              <a:latin typeface="Times New Roman" pitchFamily="18" charset="0"/>
            </a:endParaRPr>
          </a:p>
        </p:txBody>
      </p:sp>
      <p:pic>
        <p:nvPicPr>
          <p:cNvPr id="86019" name="Picture 4" descr="chemizorb1"/>
          <p:cNvPicPr>
            <a:picLocks noGrp="1" noChangeAspect="1" noChangeArrowheads="1"/>
          </p:cNvPicPr>
          <p:nvPr>
            <p:ph type="body" idx="1"/>
          </p:nvPr>
        </p:nvPicPr>
        <p:blipFill>
          <a:blip r:embed="rId2" cstate="print"/>
          <a:srcRect/>
          <a:stretch>
            <a:fillRect/>
          </a:stretch>
        </p:blipFill>
        <p:spPr>
          <a:xfrm>
            <a:off x="2438400" y="3962400"/>
            <a:ext cx="6324600" cy="2698750"/>
          </a:xfrm>
          <a:noFill/>
        </p:spPr>
      </p:pic>
      <p:sp>
        <p:nvSpPr>
          <p:cNvPr id="86020" name="Rectangle 5"/>
          <p:cNvSpPr>
            <a:spLocks noChangeArrowheads="1"/>
          </p:cNvSpPr>
          <p:nvPr/>
        </p:nvSpPr>
        <p:spPr bwMode="auto">
          <a:xfrm>
            <a:off x="228600" y="152400"/>
            <a:ext cx="8610600" cy="3889375"/>
          </a:xfrm>
          <a:prstGeom prst="rect">
            <a:avLst/>
          </a:prstGeom>
          <a:noFill/>
          <a:ln w="9525">
            <a:noFill/>
            <a:miter lim="800000"/>
            <a:headEnd/>
            <a:tailEnd/>
          </a:ln>
        </p:spPr>
        <p:txBody>
          <a:bodyPr>
            <a:spAutoFit/>
          </a:bodyPr>
          <a:lstStyle/>
          <a:p>
            <a:pPr algn="just">
              <a:lnSpc>
                <a:spcPct val="130000"/>
              </a:lnSpc>
            </a:pPr>
            <a:r>
              <a:rPr kumimoji="0" lang="tr-TR" sz="2400">
                <a:solidFill>
                  <a:schemeClr val="accent2"/>
                </a:solidFill>
                <a:latin typeface="Arial" charset="0"/>
              </a:rPr>
              <a:t>Absorban maddeler (devam)</a:t>
            </a:r>
            <a:endParaRPr kumimoji="0" lang="tr-TR" sz="2400">
              <a:latin typeface="Arial" charset="0"/>
            </a:endParaRPr>
          </a:p>
          <a:p>
            <a:pPr algn="just">
              <a:lnSpc>
                <a:spcPct val="130000"/>
              </a:lnSpc>
            </a:pPr>
            <a:r>
              <a:rPr kumimoji="0" lang="tr-TR" sz="2400">
                <a:latin typeface="Arial" charset="0"/>
              </a:rPr>
              <a:t>Özelleşmiş ürünler, dökülen kimyasalı sadece absorblayarak ortamdan uzaklaştırmakla kalmaz önce dökülen kimyasalı nötralize eder, daha sonra absorblama yaparak sıvıyı ortamdan uzaklaştırır. Aynı zamanda içerdikleri indikatör, nötralizasyon işleminin tamamen gerçekleşip gerçekleşmediğini göstererek ortamın güvenliği ile ilgili bilgi vermektedir.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Slayt Numarası Yer Tutucusu"/>
          <p:cNvSpPr>
            <a:spLocks noGrp="1"/>
          </p:cNvSpPr>
          <p:nvPr>
            <p:ph type="sldNum" sz="quarter" idx="12"/>
          </p:nvPr>
        </p:nvSpPr>
        <p:spPr/>
        <p:txBody>
          <a:bodyPr/>
          <a:lstStyle/>
          <a:p>
            <a:pPr lvl="1">
              <a:defRPr/>
            </a:pPr>
            <a:fld id="{47537FE8-545C-4D05-B4CA-F3D030534D00}" type="slidenum">
              <a:rPr lang="tr-TR"/>
              <a:pPr lvl="1">
                <a:defRPr/>
              </a:pPr>
              <a:t>119</a:t>
            </a:fld>
            <a:endParaRPr lang="tr-TR">
              <a:latin typeface="Times New Roman" pitchFamily="18" charset="0"/>
            </a:endParaRPr>
          </a:p>
        </p:txBody>
      </p:sp>
      <p:pic>
        <p:nvPicPr>
          <p:cNvPr id="87043" name="Picture 21" descr="emici"/>
          <p:cNvPicPr>
            <a:picLocks noChangeAspect="1" noChangeArrowheads="1"/>
          </p:cNvPicPr>
          <p:nvPr/>
        </p:nvPicPr>
        <p:blipFill>
          <a:blip r:embed="rId2" cstate="print"/>
          <a:srcRect/>
          <a:stretch>
            <a:fillRect/>
          </a:stretch>
        </p:blipFill>
        <p:spPr bwMode="auto">
          <a:xfrm>
            <a:off x="3810000" y="2667000"/>
            <a:ext cx="3513138" cy="4191000"/>
          </a:xfrm>
          <a:prstGeom prst="rect">
            <a:avLst/>
          </a:prstGeom>
          <a:noFill/>
          <a:ln w="9525">
            <a:noFill/>
            <a:miter lim="800000"/>
            <a:headEnd/>
            <a:tailEnd/>
          </a:ln>
        </p:spPr>
      </p:pic>
      <p:sp>
        <p:nvSpPr>
          <p:cNvPr id="87044" name="Rectangle 57"/>
          <p:cNvSpPr>
            <a:spLocks noGrp="1" noChangeArrowheads="1"/>
          </p:cNvSpPr>
          <p:nvPr>
            <p:ph sz="half" idx="1"/>
          </p:nvPr>
        </p:nvSpPr>
        <p:spPr>
          <a:xfrm>
            <a:off x="228600" y="152400"/>
            <a:ext cx="8610600" cy="2895600"/>
          </a:xfrm>
        </p:spPr>
        <p:txBody>
          <a:bodyPr/>
          <a:lstStyle/>
          <a:p>
            <a:pPr algn="just" eaLnBrk="1" hangingPunct="1">
              <a:lnSpc>
                <a:spcPct val="140000"/>
              </a:lnSpc>
              <a:spcBef>
                <a:spcPct val="0"/>
              </a:spcBef>
              <a:buClrTx/>
              <a:buSzTx/>
              <a:buFontTx/>
              <a:buNone/>
            </a:pPr>
            <a:r>
              <a:rPr lang="tr-TR" sz="2400" b="1" smtClean="0">
                <a:solidFill>
                  <a:schemeClr val="accent2"/>
                </a:solidFill>
                <a:latin typeface="Arial" charset="0"/>
              </a:rPr>
              <a:t>	</a:t>
            </a:r>
            <a:r>
              <a:rPr lang="tr-TR" sz="2600" b="1" smtClean="0">
                <a:solidFill>
                  <a:schemeClr val="accent2"/>
                </a:solidFill>
                <a:latin typeface="Arial" charset="0"/>
              </a:rPr>
              <a:t>EMİCİ PEÇETELER</a:t>
            </a:r>
            <a:r>
              <a:rPr lang="tr-TR" sz="2600" smtClean="0">
                <a:solidFill>
                  <a:schemeClr val="accent2"/>
                </a:solidFill>
                <a:latin typeface="Arial" charset="0"/>
              </a:rPr>
              <a:t> :</a:t>
            </a:r>
          </a:p>
          <a:p>
            <a:pPr algn="just" eaLnBrk="1" hangingPunct="1">
              <a:lnSpc>
                <a:spcPct val="140000"/>
              </a:lnSpc>
              <a:spcBef>
                <a:spcPct val="0"/>
              </a:spcBef>
              <a:buClr>
                <a:schemeClr val="accent2"/>
              </a:buClr>
              <a:buSzTx/>
              <a:buFont typeface="Wingdings" pitchFamily="2" charset="2"/>
              <a:buNone/>
            </a:pPr>
            <a:r>
              <a:rPr lang="tr-TR" sz="2600" smtClean="0">
                <a:latin typeface="Arial" charset="0"/>
              </a:rPr>
              <a:t>	Yağ ve organik sıvıların hızlıca ortamdan uzaklaştırılması için ideal yüksek emiciliğe sahip, su geçirmez, tüylenme yapmaz mendillerdir.</a:t>
            </a:r>
          </a:p>
          <a:p>
            <a:pPr algn="just" eaLnBrk="1" hangingPunct="1">
              <a:lnSpc>
                <a:spcPct val="140000"/>
              </a:lnSpc>
              <a:spcBef>
                <a:spcPct val="0"/>
              </a:spcBef>
              <a:buClr>
                <a:schemeClr val="accent2"/>
              </a:buClr>
              <a:buSzTx/>
              <a:buFont typeface="Wingdings" pitchFamily="2" charset="2"/>
              <a:buChar char="ü"/>
            </a:pPr>
            <a:endParaRPr lang="tr-TR" sz="2600" smtClean="0">
              <a:latin typeface="Arial" charset="0"/>
            </a:endParaRPr>
          </a:p>
          <a:p>
            <a:pPr eaLnBrk="1" hangingPunct="1"/>
            <a:endParaRPr lang="tr-TR" sz="260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250825" y="260350"/>
            <a:ext cx="8640763" cy="6597650"/>
          </a:xfrm>
        </p:spPr>
        <p:txBody>
          <a:bodyPr/>
          <a:lstStyle/>
          <a:p>
            <a:pPr>
              <a:buFontTx/>
              <a:buNone/>
            </a:pPr>
            <a:endParaRPr lang="tr-TR" sz="4800" b="1" dirty="0"/>
          </a:p>
          <a:p>
            <a:pPr>
              <a:buFontTx/>
              <a:buNone/>
            </a:pPr>
            <a:r>
              <a:rPr lang="tr-TR" sz="4000" b="1" dirty="0"/>
              <a:t>  İş güvenliği</a:t>
            </a:r>
            <a:r>
              <a:rPr lang="tr-TR" sz="4000" dirty="0"/>
              <a:t>; çalışanların yanı sıra, işletme güvenliğini ve üretim güvenliğini de sağlar</a:t>
            </a:r>
            <a:r>
              <a:rPr lang="tr-TR" sz="4000" dirty="0" smtClean="0"/>
              <a:t>.</a:t>
            </a:r>
          </a:p>
          <a:p>
            <a:pPr>
              <a:buFontTx/>
              <a:buNone/>
            </a:pPr>
            <a:r>
              <a:rPr lang="tr-TR" sz="4000" dirty="0" smtClean="0"/>
              <a:t>  </a:t>
            </a:r>
          </a:p>
          <a:p>
            <a:pPr>
              <a:buFontTx/>
              <a:buNone/>
            </a:pPr>
            <a:r>
              <a:rPr lang="tr-TR" sz="4000" dirty="0" smtClean="0"/>
              <a:t>  İş sağlığı ve Güvenliği oluşabilecek muhtemel kazları ve meslek hastalıklarını en aza indirmeyi amaçlar.</a:t>
            </a:r>
            <a:endParaRPr lang="tr-TR" sz="4000" dirty="0"/>
          </a:p>
          <a:p>
            <a:endParaRPr lang="tr-TR" sz="4800" dirty="0"/>
          </a:p>
          <a:p>
            <a:pPr>
              <a:buFontTx/>
              <a:buNone/>
            </a:pPr>
            <a:endParaRPr lang="tr-TR" sz="4000"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2A76CC74-D85B-4B90-9B82-C71BD986FE57}" type="slidenum">
              <a:rPr lang="tr-TR"/>
              <a:pPr lvl="1">
                <a:defRPr/>
              </a:pPr>
              <a:t>120</a:t>
            </a:fld>
            <a:endParaRPr lang="tr-TR">
              <a:latin typeface="Times New Roman" pitchFamily="18" charset="0"/>
            </a:endParaRPr>
          </a:p>
        </p:txBody>
      </p:sp>
      <p:pic>
        <p:nvPicPr>
          <p:cNvPr id="88067" name="Picture 4" descr="yuksekperformans"/>
          <p:cNvPicPr>
            <a:picLocks noChangeAspect="1" noChangeArrowheads="1"/>
          </p:cNvPicPr>
          <p:nvPr/>
        </p:nvPicPr>
        <p:blipFill>
          <a:blip r:embed="rId2" cstate="print"/>
          <a:srcRect/>
          <a:stretch>
            <a:fillRect/>
          </a:stretch>
        </p:blipFill>
        <p:spPr bwMode="auto">
          <a:xfrm>
            <a:off x="5486400" y="3657600"/>
            <a:ext cx="3429000" cy="3025775"/>
          </a:xfrm>
          <a:prstGeom prst="rect">
            <a:avLst/>
          </a:prstGeom>
          <a:noFill/>
          <a:ln w="9525">
            <a:noFill/>
            <a:miter lim="800000"/>
            <a:headEnd/>
            <a:tailEnd/>
          </a:ln>
        </p:spPr>
      </p:pic>
      <p:sp>
        <p:nvSpPr>
          <p:cNvPr id="88068" name="Rectangle 5"/>
          <p:cNvSpPr>
            <a:spLocks noChangeArrowheads="1"/>
          </p:cNvSpPr>
          <p:nvPr/>
        </p:nvSpPr>
        <p:spPr bwMode="auto">
          <a:xfrm>
            <a:off x="304800" y="228600"/>
            <a:ext cx="8305800" cy="4457700"/>
          </a:xfrm>
          <a:prstGeom prst="rect">
            <a:avLst/>
          </a:prstGeom>
          <a:noFill/>
          <a:ln w="9525">
            <a:noFill/>
            <a:miter lim="800000"/>
            <a:headEnd/>
            <a:tailEnd/>
          </a:ln>
        </p:spPr>
        <p:txBody>
          <a:bodyPr>
            <a:spAutoFit/>
          </a:bodyPr>
          <a:lstStyle/>
          <a:p>
            <a:pPr algn="ctr">
              <a:lnSpc>
                <a:spcPct val="120000"/>
              </a:lnSpc>
            </a:pPr>
            <a:r>
              <a:rPr kumimoji="0" lang="tr-TR" sz="2600">
                <a:solidFill>
                  <a:schemeClr val="accent2"/>
                </a:solidFill>
                <a:latin typeface="Arial" charset="0"/>
              </a:rPr>
              <a:t>YÜKSEK PERFORMANS SİLME  BEZLERİ</a:t>
            </a:r>
          </a:p>
          <a:p>
            <a:pPr algn="just">
              <a:lnSpc>
                <a:spcPct val="140000"/>
              </a:lnSpc>
            </a:pPr>
            <a:r>
              <a:rPr kumimoji="0" lang="tr-TR" sz="2600">
                <a:latin typeface="Arial" charset="0"/>
              </a:rPr>
              <a:t>Endüstriyel uygulamalarda güvenilir ve kaliteli temizlik için uzun süreli kullanım sağlar ve ekonomiktir.  </a:t>
            </a:r>
          </a:p>
          <a:p>
            <a:pPr algn="just">
              <a:lnSpc>
                <a:spcPct val="140000"/>
              </a:lnSpc>
            </a:pPr>
            <a:r>
              <a:rPr kumimoji="0" lang="tr-TR" sz="2600">
                <a:latin typeface="Arial" charset="0"/>
              </a:rPr>
              <a:t>- Toz bırakmaz,  </a:t>
            </a:r>
          </a:p>
          <a:p>
            <a:pPr algn="just">
              <a:lnSpc>
                <a:spcPct val="140000"/>
              </a:lnSpc>
            </a:pPr>
            <a:r>
              <a:rPr kumimoji="0" lang="tr-TR" sz="2600">
                <a:latin typeface="Arial" charset="0"/>
              </a:rPr>
              <a:t>- Çok amaçlı kullanıma sahiptir,  </a:t>
            </a:r>
          </a:p>
          <a:p>
            <a:pPr algn="just">
              <a:lnSpc>
                <a:spcPct val="140000"/>
              </a:lnSpc>
            </a:pPr>
            <a:r>
              <a:rPr kumimoji="0" lang="tr-TR" sz="2600">
                <a:latin typeface="Arial" charset="0"/>
              </a:rPr>
              <a:t>- Dayanıklıdır,  </a:t>
            </a:r>
          </a:p>
          <a:p>
            <a:pPr algn="just">
              <a:lnSpc>
                <a:spcPct val="140000"/>
              </a:lnSpc>
            </a:pPr>
            <a:r>
              <a:rPr kumimoji="0" lang="tr-TR" sz="2600">
                <a:latin typeface="Arial" charset="0"/>
              </a:rPr>
              <a:t>- Su, yağ ve solventleri çok iyi emer,  </a:t>
            </a:r>
          </a:p>
          <a:p>
            <a:pPr algn="just">
              <a:lnSpc>
                <a:spcPct val="140000"/>
              </a:lnSpc>
            </a:pPr>
            <a:r>
              <a:rPr kumimoji="0" lang="tr-TR" sz="2600">
                <a:latin typeface="Arial" charset="0"/>
              </a:rPr>
              <a:t>- Kimyasal katkı içermez</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VI</a:t>
            </a:r>
            <a:endParaRPr lang="tr-TR" dirty="0"/>
          </a:p>
        </p:txBody>
      </p:sp>
      <p:sp>
        <p:nvSpPr>
          <p:cNvPr id="3" name="2 İçerik Yer Tutucusu"/>
          <p:cNvSpPr>
            <a:spLocks noGrp="1"/>
          </p:cNvSpPr>
          <p:nvPr>
            <p:ph idx="1"/>
          </p:nvPr>
        </p:nvSpPr>
        <p:spPr/>
        <p:txBody>
          <a:bodyPr/>
          <a:lstStyle/>
          <a:p>
            <a:pPr algn="ctr">
              <a:buNone/>
            </a:pPr>
            <a:endParaRPr lang="tr-TR" dirty="0" smtClean="0"/>
          </a:p>
          <a:p>
            <a:pPr algn="ctr">
              <a:buNone/>
            </a:pPr>
            <a:endParaRPr lang="tr-TR" dirty="0" smtClean="0"/>
          </a:p>
          <a:p>
            <a:pPr algn="ctr">
              <a:buNone/>
            </a:pPr>
            <a:endParaRPr lang="tr-TR" dirty="0" smtClean="0"/>
          </a:p>
          <a:p>
            <a:pPr algn="ctr">
              <a:buNone/>
            </a:pPr>
            <a:r>
              <a:rPr lang="tr-TR" dirty="0" smtClean="0"/>
              <a:t>LABORATUVARLARDA KİŞİSEL GÜVENLİK VE İLK YARDIM</a:t>
            </a:r>
            <a:endParaRPr lang="tr-TR" dirty="0"/>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361B155D-8475-40FB-9607-B41D2BD7CB41}" type="slidenum">
              <a:rPr lang="tr-TR"/>
              <a:pPr lvl="1">
                <a:defRPr/>
              </a:pPr>
              <a:t>122</a:t>
            </a:fld>
            <a:endParaRPr lang="tr-TR">
              <a:latin typeface="Times New Roman" pitchFamily="18" charset="0"/>
            </a:endParaRPr>
          </a:p>
        </p:txBody>
      </p:sp>
      <p:sp>
        <p:nvSpPr>
          <p:cNvPr id="89091" name="Rectangle 3"/>
          <p:cNvSpPr>
            <a:spLocks noGrp="1" noChangeArrowheads="1"/>
          </p:cNvSpPr>
          <p:nvPr>
            <p:ph type="body" idx="1"/>
          </p:nvPr>
        </p:nvSpPr>
        <p:spPr>
          <a:xfrm>
            <a:off x="228600" y="304800"/>
            <a:ext cx="8226425" cy="5791200"/>
          </a:xfrm>
        </p:spPr>
        <p:txBody>
          <a:bodyPr/>
          <a:lstStyle/>
          <a:p>
            <a:pPr algn="ctr" eaLnBrk="1" hangingPunct="1">
              <a:buFont typeface="Wingdings" pitchFamily="2" charset="2"/>
              <a:buNone/>
            </a:pPr>
            <a:r>
              <a:rPr lang="tr-TR" sz="2300" smtClean="0">
                <a:solidFill>
                  <a:schemeClr val="accent2"/>
                </a:solidFill>
                <a:latin typeface="Arial" charset="0"/>
              </a:rPr>
              <a:t>	KİŞİSEL GÜVENLİK</a:t>
            </a:r>
          </a:p>
        </p:txBody>
      </p:sp>
      <p:sp>
        <p:nvSpPr>
          <p:cNvPr id="89092" name="Rectangle 4"/>
          <p:cNvSpPr>
            <a:spLocks noChangeArrowheads="1"/>
          </p:cNvSpPr>
          <p:nvPr/>
        </p:nvSpPr>
        <p:spPr bwMode="auto">
          <a:xfrm>
            <a:off x="3810000" y="1371600"/>
            <a:ext cx="3216275" cy="442913"/>
          </a:xfrm>
          <a:prstGeom prst="rect">
            <a:avLst/>
          </a:prstGeom>
          <a:noFill/>
          <a:ln w="9525">
            <a:noFill/>
            <a:miter lim="800000"/>
            <a:headEnd/>
            <a:tailEnd/>
          </a:ln>
        </p:spPr>
        <p:txBody>
          <a:bodyPr wrap="none" anchor="ctr">
            <a:spAutoFit/>
          </a:bodyPr>
          <a:lstStyle/>
          <a:p>
            <a:r>
              <a:rPr kumimoji="0" lang="tr-TR" sz="2300">
                <a:latin typeface="Arial" charset="0"/>
              </a:rPr>
              <a:t>Tek Kullanımlık Eldiven</a:t>
            </a:r>
            <a:endParaRPr kumimoji="0" lang="tr-TR" sz="2300"/>
          </a:p>
        </p:txBody>
      </p:sp>
      <p:pic>
        <p:nvPicPr>
          <p:cNvPr id="89093" name="Picture 6" descr="171030"/>
          <p:cNvPicPr>
            <a:picLocks noChangeAspect="1" noChangeArrowheads="1"/>
          </p:cNvPicPr>
          <p:nvPr/>
        </p:nvPicPr>
        <p:blipFill>
          <a:blip r:embed="rId2" cstate="print"/>
          <a:srcRect/>
          <a:stretch>
            <a:fillRect/>
          </a:stretch>
        </p:blipFill>
        <p:spPr bwMode="auto">
          <a:xfrm>
            <a:off x="381000" y="1066800"/>
            <a:ext cx="2667000" cy="2667000"/>
          </a:xfrm>
          <a:prstGeom prst="rect">
            <a:avLst/>
          </a:prstGeom>
          <a:noFill/>
          <a:ln w="9525">
            <a:noFill/>
            <a:miter lim="800000"/>
            <a:headEnd/>
            <a:tailEnd/>
          </a:ln>
        </p:spPr>
      </p:pic>
      <p:pic>
        <p:nvPicPr>
          <p:cNvPr id="89094" name="Picture 10" descr="koruyucu"/>
          <p:cNvPicPr>
            <a:picLocks noChangeAspect="1" noChangeArrowheads="1"/>
          </p:cNvPicPr>
          <p:nvPr/>
        </p:nvPicPr>
        <p:blipFill>
          <a:blip r:embed="rId3" cstate="print"/>
          <a:srcRect/>
          <a:stretch>
            <a:fillRect/>
          </a:stretch>
        </p:blipFill>
        <p:spPr bwMode="auto">
          <a:xfrm>
            <a:off x="381000" y="4038600"/>
            <a:ext cx="5181600" cy="1846263"/>
          </a:xfrm>
          <a:prstGeom prst="rect">
            <a:avLst/>
          </a:prstGeom>
          <a:noFill/>
          <a:ln w="9525">
            <a:noFill/>
            <a:miter lim="800000"/>
            <a:headEnd/>
            <a:tailEnd/>
          </a:ln>
        </p:spPr>
      </p:pic>
      <p:sp>
        <p:nvSpPr>
          <p:cNvPr id="89095" name="Rectangle 13"/>
          <p:cNvSpPr>
            <a:spLocks noChangeArrowheads="1"/>
          </p:cNvSpPr>
          <p:nvPr/>
        </p:nvSpPr>
        <p:spPr bwMode="auto">
          <a:xfrm>
            <a:off x="5867400" y="4876800"/>
            <a:ext cx="2817813" cy="442913"/>
          </a:xfrm>
          <a:prstGeom prst="rect">
            <a:avLst/>
          </a:prstGeom>
          <a:noFill/>
          <a:ln w="9525">
            <a:noFill/>
            <a:miter lim="800000"/>
            <a:headEnd/>
            <a:tailEnd/>
          </a:ln>
        </p:spPr>
        <p:txBody>
          <a:bodyPr wrap="none" anchor="ctr">
            <a:spAutoFit/>
          </a:bodyPr>
          <a:lstStyle/>
          <a:p>
            <a:r>
              <a:rPr kumimoji="0" lang="tr-TR" sz="2300">
                <a:latin typeface="Arial" charset="0"/>
              </a:rPr>
              <a:t>Koruyucu eldivenler</a:t>
            </a:r>
            <a:r>
              <a:rPr kumimoji="0" lang="tr-TR" sz="2300"/>
              <a:t> </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lvl="1">
              <a:defRPr/>
            </a:pPr>
            <a:fld id="{A2EB8F11-A6FB-4CED-85EA-D98275569F49}" type="slidenum">
              <a:rPr lang="tr-TR"/>
              <a:pPr lvl="1">
                <a:defRPr/>
              </a:pPr>
              <a:t>123</a:t>
            </a:fld>
            <a:endParaRPr lang="tr-TR">
              <a:latin typeface="Times New Roman" pitchFamily="18" charset="0"/>
            </a:endParaRPr>
          </a:p>
        </p:txBody>
      </p:sp>
      <p:sp>
        <p:nvSpPr>
          <p:cNvPr id="90115" name="Rectangle 3"/>
          <p:cNvSpPr>
            <a:spLocks noGrp="1" noChangeArrowheads="1"/>
          </p:cNvSpPr>
          <p:nvPr>
            <p:ph type="body" idx="1"/>
          </p:nvPr>
        </p:nvSpPr>
        <p:spPr>
          <a:xfrm>
            <a:off x="228600" y="228600"/>
            <a:ext cx="8686800" cy="3581400"/>
          </a:xfrm>
        </p:spPr>
        <p:txBody>
          <a:bodyPr/>
          <a:lstStyle/>
          <a:p>
            <a:pPr marL="0" indent="0" algn="just" eaLnBrk="1" hangingPunct="1">
              <a:lnSpc>
                <a:spcPct val="130000"/>
              </a:lnSpc>
              <a:spcBef>
                <a:spcPct val="0"/>
              </a:spcBef>
              <a:buFont typeface="Wingdings" pitchFamily="2" charset="2"/>
              <a:buNone/>
            </a:pPr>
            <a:r>
              <a:rPr lang="tr-TR" sz="2600" smtClean="0">
                <a:solidFill>
                  <a:schemeClr val="accent2"/>
                </a:solidFill>
                <a:latin typeface="Arial" charset="0"/>
              </a:rPr>
              <a:t>GÖZLÜKLER: </a:t>
            </a:r>
            <a:r>
              <a:rPr lang="tr-TR" sz="2600" smtClean="0">
                <a:latin typeface="Arial" charset="0"/>
              </a:rPr>
              <a:t>İnsanların en hassas ve en önemli organlarından biri olan gözlerin kimyasal madde, radyasyon ya da çeşitli zarar verici partiküllerden korunmasını sağlayacak pek çok farklı özelliğe sahip en önemli güvenlik ürünlerinden biridir.</a:t>
            </a:r>
            <a:r>
              <a:rPr lang="tr-TR" sz="2600" b="1" smtClean="0">
                <a:latin typeface="Arial" charset="0"/>
              </a:rPr>
              <a:t> </a:t>
            </a:r>
          </a:p>
        </p:txBody>
      </p:sp>
      <p:pic>
        <p:nvPicPr>
          <p:cNvPr id="90116" name="Picture 5" descr="gozluk1"/>
          <p:cNvPicPr>
            <a:picLocks noChangeAspect="1" noChangeArrowheads="1"/>
          </p:cNvPicPr>
          <p:nvPr/>
        </p:nvPicPr>
        <p:blipFill>
          <a:blip r:embed="rId2" cstate="print"/>
          <a:srcRect/>
          <a:stretch>
            <a:fillRect/>
          </a:stretch>
        </p:blipFill>
        <p:spPr bwMode="auto">
          <a:xfrm>
            <a:off x="228600" y="3048000"/>
            <a:ext cx="3810000" cy="2601913"/>
          </a:xfrm>
          <a:prstGeom prst="rect">
            <a:avLst/>
          </a:prstGeom>
          <a:noFill/>
          <a:ln w="9525">
            <a:noFill/>
            <a:miter lim="800000"/>
            <a:headEnd/>
            <a:tailEnd/>
          </a:ln>
        </p:spPr>
      </p:pic>
      <p:sp>
        <p:nvSpPr>
          <p:cNvPr id="90117" name="Rectangle 11"/>
          <p:cNvSpPr>
            <a:spLocks noChangeArrowheads="1"/>
          </p:cNvSpPr>
          <p:nvPr/>
        </p:nvSpPr>
        <p:spPr bwMode="auto">
          <a:xfrm>
            <a:off x="304800" y="5716588"/>
            <a:ext cx="3524250" cy="822325"/>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Kimyasal ve Partiküllere </a:t>
            </a:r>
          </a:p>
          <a:p>
            <a:r>
              <a:rPr kumimoji="0" lang="tr-TR" sz="2400">
                <a:solidFill>
                  <a:schemeClr val="accent2"/>
                </a:solidFill>
                <a:latin typeface="Arial" charset="0"/>
              </a:rPr>
              <a:t>Karşı</a:t>
            </a:r>
            <a:r>
              <a:rPr kumimoji="0" lang="tr-TR" sz="2400" b="1">
                <a:solidFill>
                  <a:schemeClr val="accent2"/>
                </a:solidFill>
                <a:latin typeface="Arial" charset="0"/>
              </a:rPr>
              <a:t> </a:t>
            </a:r>
            <a:r>
              <a:rPr kumimoji="0" lang="tr-TR" sz="2400">
                <a:solidFill>
                  <a:schemeClr val="accent2"/>
                </a:solidFill>
                <a:latin typeface="Arial" charset="0"/>
              </a:rPr>
              <a:t>Koruyucu gözlük</a:t>
            </a:r>
          </a:p>
        </p:txBody>
      </p:sp>
      <p:pic>
        <p:nvPicPr>
          <p:cNvPr id="90118" name="Picture 12" descr="gozluk2"/>
          <p:cNvPicPr>
            <a:picLocks noChangeAspect="1" noChangeArrowheads="1"/>
          </p:cNvPicPr>
          <p:nvPr/>
        </p:nvPicPr>
        <p:blipFill>
          <a:blip r:embed="rId3" cstate="print"/>
          <a:srcRect/>
          <a:stretch>
            <a:fillRect/>
          </a:stretch>
        </p:blipFill>
        <p:spPr bwMode="auto">
          <a:xfrm>
            <a:off x="4191000" y="3124200"/>
            <a:ext cx="4724400" cy="2414588"/>
          </a:xfrm>
          <a:prstGeom prst="rect">
            <a:avLst/>
          </a:prstGeom>
          <a:noFill/>
          <a:ln w="9525">
            <a:noFill/>
            <a:miter lim="800000"/>
            <a:headEnd/>
            <a:tailEnd/>
          </a:ln>
        </p:spPr>
      </p:pic>
      <p:sp>
        <p:nvSpPr>
          <p:cNvPr id="90119" name="Rectangle 13"/>
          <p:cNvSpPr>
            <a:spLocks noChangeArrowheads="1"/>
          </p:cNvSpPr>
          <p:nvPr/>
        </p:nvSpPr>
        <p:spPr bwMode="auto">
          <a:xfrm>
            <a:off x="5105400" y="5564188"/>
            <a:ext cx="3044825" cy="822325"/>
          </a:xfrm>
          <a:prstGeom prst="rect">
            <a:avLst/>
          </a:prstGeom>
          <a:noFill/>
          <a:ln w="9525">
            <a:noFill/>
            <a:miter lim="800000"/>
            <a:headEnd/>
            <a:tailEnd/>
          </a:ln>
        </p:spPr>
        <p:txBody>
          <a:bodyPr wrap="none">
            <a:spAutoFit/>
          </a:bodyPr>
          <a:lstStyle/>
          <a:p>
            <a:r>
              <a:rPr kumimoji="0" lang="tr-TR" sz="2400">
                <a:solidFill>
                  <a:schemeClr val="accent2"/>
                </a:solidFill>
                <a:latin typeface="Arial" charset="0"/>
              </a:rPr>
              <a:t>Zararlı Işın-UV Karşı </a:t>
            </a:r>
          </a:p>
          <a:p>
            <a:r>
              <a:rPr kumimoji="0" lang="tr-TR" sz="2400">
                <a:solidFill>
                  <a:schemeClr val="accent2"/>
                </a:solidFill>
                <a:latin typeface="Arial" charset="0"/>
              </a:rPr>
              <a:t>Koruyucu gözlük</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F282F43E-5ADB-4630-9D91-4D7B5A165420}" type="slidenum">
              <a:rPr lang="tr-TR"/>
              <a:pPr lvl="1">
                <a:defRPr/>
              </a:pPr>
              <a:t>124</a:t>
            </a:fld>
            <a:endParaRPr lang="tr-TR">
              <a:latin typeface="Times New Roman" pitchFamily="18" charset="0"/>
            </a:endParaRPr>
          </a:p>
        </p:txBody>
      </p:sp>
      <p:sp>
        <p:nvSpPr>
          <p:cNvPr id="91139" name="Rectangle 3"/>
          <p:cNvSpPr>
            <a:spLocks noGrp="1" noChangeArrowheads="1"/>
          </p:cNvSpPr>
          <p:nvPr>
            <p:ph type="body" idx="1"/>
          </p:nvPr>
        </p:nvSpPr>
        <p:spPr>
          <a:xfrm>
            <a:off x="304800" y="304800"/>
            <a:ext cx="8610600" cy="6248400"/>
          </a:xfrm>
        </p:spPr>
        <p:txBody>
          <a:bodyPr/>
          <a:lstStyle/>
          <a:p>
            <a:pPr algn="ctr" eaLnBrk="1" hangingPunct="1">
              <a:lnSpc>
                <a:spcPct val="120000"/>
              </a:lnSpc>
              <a:buFont typeface="Wingdings" pitchFamily="2" charset="2"/>
              <a:buNone/>
            </a:pPr>
            <a:r>
              <a:rPr lang="tr-TR" sz="2300" smtClean="0">
                <a:solidFill>
                  <a:schemeClr val="accent2"/>
                </a:solidFill>
                <a:latin typeface="Arial" charset="0"/>
              </a:rPr>
              <a:t>MASKELER</a:t>
            </a:r>
          </a:p>
          <a:p>
            <a:pPr algn="just" eaLnBrk="1" hangingPunct="1">
              <a:lnSpc>
                <a:spcPct val="120000"/>
              </a:lnSpc>
              <a:buClr>
                <a:schemeClr val="accent2"/>
              </a:buClr>
              <a:buFont typeface="Wingdings" pitchFamily="2" charset="2"/>
              <a:buNone/>
            </a:pPr>
            <a:r>
              <a:rPr lang="tr-TR" sz="2600" smtClean="0">
                <a:latin typeface="Arial" charset="0"/>
              </a:rPr>
              <a:t>	Laboratuvar çalışanlarının analizler sırasında kullandıkları katı veya sıvı kimyasallardan oluşan toz ve sıvı zerreciklerden etkilenmelerini önlemek amacıyla dizayn edilmiş kullanımı pratik, cilde uyumlu maskelerdir.</a:t>
            </a:r>
          </a:p>
        </p:txBody>
      </p:sp>
      <p:pic>
        <p:nvPicPr>
          <p:cNvPr id="91140" name="Picture 5" descr="maske1"/>
          <p:cNvPicPr>
            <a:picLocks noChangeAspect="1" noChangeArrowheads="1"/>
          </p:cNvPicPr>
          <p:nvPr/>
        </p:nvPicPr>
        <p:blipFill>
          <a:blip r:embed="rId2" cstate="print"/>
          <a:srcRect/>
          <a:stretch>
            <a:fillRect/>
          </a:stretch>
        </p:blipFill>
        <p:spPr bwMode="auto">
          <a:xfrm>
            <a:off x="1066800" y="3429000"/>
            <a:ext cx="2209800" cy="2198688"/>
          </a:xfrm>
          <a:prstGeom prst="rect">
            <a:avLst/>
          </a:prstGeom>
          <a:noFill/>
          <a:ln w="9525">
            <a:noFill/>
            <a:miter lim="800000"/>
            <a:headEnd/>
            <a:tailEnd/>
          </a:ln>
        </p:spPr>
      </p:pic>
      <p:pic>
        <p:nvPicPr>
          <p:cNvPr id="91141" name="Picture 7" descr="maske2"/>
          <p:cNvPicPr>
            <a:picLocks noChangeAspect="1" noChangeArrowheads="1"/>
          </p:cNvPicPr>
          <p:nvPr/>
        </p:nvPicPr>
        <p:blipFill>
          <a:blip r:embed="rId3" cstate="print"/>
          <a:srcRect/>
          <a:stretch>
            <a:fillRect/>
          </a:stretch>
        </p:blipFill>
        <p:spPr bwMode="auto">
          <a:xfrm>
            <a:off x="3733800" y="3429000"/>
            <a:ext cx="2209800" cy="2139950"/>
          </a:xfrm>
          <a:prstGeom prst="rect">
            <a:avLst/>
          </a:prstGeom>
          <a:noFill/>
          <a:ln w="9525">
            <a:noFill/>
            <a:miter lim="800000"/>
            <a:headEnd/>
            <a:tailEnd/>
          </a:ln>
        </p:spPr>
      </p:pic>
      <p:pic>
        <p:nvPicPr>
          <p:cNvPr id="91142" name="Picture 9" descr="maske3"/>
          <p:cNvPicPr>
            <a:picLocks noChangeAspect="1" noChangeArrowheads="1"/>
          </p:cNvPicPr>
          <p:nvPr/>
        </p:nvPicPr>
        <p:blipFill>
          <a:blip r:embed="rId4" cstate="print"/>
          <a:srcRect/>
          <a:stretch>
            <a:fillRect/>
          </a:stretch>
        </p:blipFill>
        <p:spPr bwMode="auto">
          <a:xfrm>
            <a:off x="6324600" y="3429000"/>
            <a:ext cx="2209800"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lvl="1">
              <a:defRPr/>
            </a:pPr>
            <a:fld id="{1729691F-290D-408C-8595-56C8FF268155}" type="slidenum">
              <a:rPr lang="tr-TR"/>
              <a:pPr lvl="1">
                <a:defRPr/>
              </a:pPr>
              <a:t>125</a:t>
            </a:fld>
            <a:endParaRPr lang="tr-TR">
              <a:latin typeface="Times New Roman" pitchFamily="18" charset="0"/>
            </a:endParaRPr>
          </a:p>
        </p:txBody>
      </p:sp>
      <p:sp>
        <p:nvSpPr>
          <p:cNvPr id="92163" name="Rectangle 3"/>
          <p:cNvSpPr>
            <a:spLocks noGrp="1" noChangeArrowheads="1"/>
          </p:cNvSpPr>
          <p:nvPr>
            <p:ph type="body" idx="1"/>
          </p:nvPr>
        </p:nvSpPr>
        <p:spPr>
          <a:xfrm>
            <a:off x="152400" y="152400"/>
            <a:ext cx="8763000" cy="3276600"/>
          </a:xfrm>
        </p:spPr>
        <p:txBody>
          <a:bodyPr>
            <a:normAutofit lnSpcReduction="10000"/>
          </a:bodyPr>
          <a:lstStyle/>
          <a:p>
            <a:pPr algn="just" eaLnBrk="1" hangingPunct="1">
              <a:lnSpc>
                <a:spcPct val="135000"/>
              </a:lnSpc>
              <a:buFont typeface="Wingdings" pitchFamily="2" charset="2"/>
              <a:buNone/>
            </a:pPr>
            <a:r>
              <a:rPr lang="tr-TR" sz="2000" smtClean="0">
                <a:solidFill>
                  <a:schemeClr val="accent2"/>
                </a:solidFill>
                <a:latin typeface="Arial" charset="0"/>
              </a:rPr>
              <a:t>	</a:t>
            </a:r>
            <a:r>
              <a:rPr lang="tr-TR" sz="2600" smtClean="0">
                <a:solidFill>
                  <a:schemeClr val="accent2"/>
                </a:solidFill>
                <a:latin typeface="Arial" charset="0"/>
              </a:rPr>
              <a:t>ÖNLÜKLER</a:t>
            </a:r>
          </a:p>
          <a:p>
            <a:pPr algn="just" eaLnBrk="1" hangingPunct="1">
              <a:lnSpc>
                <a:spcPct val="135000"/>
              </a:lnSpc>
              <a:buClr>
                <a:schemeClr val="accent2"/>
              </a:buClr>
              <a:buFont typeface="Wingdings" pitchFamily="2" charset="2"/>
              <a:buNone/>
            </a:pPr>
            <a:r>
              <a:rPr lang="tr-TR" sz="2600" smtClean="0">
                <a:latin typeface="Arial" charset="0"/>
              </a:rPr>
              <a:t>	Laboratuvarlarda oluşması en muhtemel tehlikelerden biri, kimyasal maddelerin çalışanların üzerine sıçrayarak yakıcı ve delici etkileri ile zarar vermesidir. Bu gibi tehlikelerden korunmanın en basit ve etkili yolu önlük kullanmaktan geçmektedir. </a:t>
            </a:r>
          </a:p>
        </p:txBody>
      </p:sp>
      <p:pic>
        <p:nvPicPr>
          <p:cNvPr id="92164" name="Picture 5" descr="onluk1"/>
          <p:cNvPicPr>
            <a:picLocks noChangeAspect="1" noChangeArrowheads="1"/>
          </p:cNvPicPr>
          <p:nvPr/>
        </p:nvPicPr>
        <p:blipFill>
          <a:blip r:embed="rId2" cstate="print"/>
          <a:srcRect/>
          <a:stretch>
            <a:fillRect/>
          </a:stretch>
        </p:blipFill>
        <p:spPr bwMode="auto">
          <a:xfrm>
            <a:off x="1600200" y="3733800"/>
            <a:ext cx="1433513" cy="2971800"/>
          </a:xfrm>
          <a:prstGeom prst="rect">
            <a:avLst/>
          </a:prstGeom>
          <a:noFill/>
          <a:ln w="9525">
            <a:noFill/>
            <a:miter lim="800000"/>
            <a:headEnd/>
            <a:tailEnd/>
          </a:ln>
        </p:spPr>
      </p:pic>
      <p:pic>
        <p:nvPicPr>
          <p:cNvPr id="92165" name="Picture 7" descr="onluk2"/>
          <p:cNvPicPr>
            <a:picLocks noChangeAspect="1" noChangeArrowheads="1"/>
          </p:cNvPicPr>
          <p:nvPr/>
        </p:nvPicPr>
        <p:blipFill>
          <a:blip r:embed="rId3" cstate="print"/>
          <a:srcRect/>
          <a:stretch>
            <a:fillRect/>
          </a:stretch>
        </p:blipFill>
        <p:spPr bwMode="auto">
          <a:xfrm>
            <a:off x="4114800" y="3733800"/>
            <a:ext cx="1366838"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DE91E038-2E58-49CB-8C31-4B0C7056025D}" type="slidenum">
              <a:rPr lang="tr-TR"/>
              <a:pPr lvl="1">
                <a:defRPr/>
              </a:pPr>
              <a:t>126</a:t>
            </a:fld>
            <a:endParaRPr lang="tr-TR">
              <a:latin typeface="Times New Roman" pitchFamily="18" charset="0"/>
            </a:endParaRPr>
          </a:p>
        </p:txBody>
      </p:sp>
      <p:sp>
        <p:nvSpPr>
          <p:cNvPr id="93187" name="Rectangle 3"/>
          <p:cNvSpPr>
            <a:spLocks noGrp="1" noChangeArrowheads="1"/>
          </p:cNvSpPr>
          <p:nvPr>
            <p:ph type="body" idx="1"/>
          </p:nvPr>
        </p:nvSpPr>
        <p:spPr>
          <a:xfrm>
            <a:off x="152400" y="228600"/>
            <a:ext cx="8839200" cy="3124200"/>
          </a:xfrm>
        </p:spPr>
        <p:txBody>
          <a:bodyPr/>
          <a:lstStyle/>
          <a:p>
            <a:pPr algn="just" eaLnBrk="1" hangingPunct="1">
              <a:lnSpc>
                <a:spcPct val="125000"/>
              </a:lnSpc>
              <a:buFont typeface="Wingdings" pitchFamily="2" charset="2"/>
              <a:buNone/>
            </a:pPr>
            <a:r>
              <a:rPr lang="tr-TR" sz="2500" b="1" smtClean="0">
                <a:solidFill>
                  <a:schemeClr val="accent2"/>
                </a:solidFill>
                <a:latin typeface="Arial" charset="0"/>
              </a:rPr>
              <a:t>	Antimikrobiyel Sıvı Sabun ve El Dezenfektanları</a:t>
            </a:r>
            <a:endParaRPr lang="tr-TR" sz="2500" smtClean="0">
              <a:solidFill>
                <a:schemeClr val="accent2"/>
              </a:solidFill>
              <a:latin typeface="Arial" charset="0"/>
            </a:endParaRPr>
          </a:p>
          <a:p>
            <a:pPr algn="just" eaLnBrk="1" hangingPunct="1">
              <a:lnSpc>
                <a:spcPct val="145000"/>
              </a:lnSpc>
              <a:buClr>
                <a:schemeClr val="accent2"/>
              </a:buClr>
              <a:buFont typeface="Wingdings" pitchFamily="2" charset="2"/>
              <a:buNone/>
            </a:pPr>
            <a:r>
              <a:rPr lang="tr-TR" sz="2500" smtClean="0">
                <a:latin typeface="Arial" charset="0"/>
              </a:rPr>
              <a:t>	Ortamdaki en önemli mikrobiyel kontaminasyon etkeni personel elleridir. El ve deri dezenfeksiyonu teknik olarak farklı olmasına rağmen etkili ve başarılı bir temizleme işlemi dezenfektan madde kullanımından geçmektedir. </a:t>
            </a:r>
            <a:endParaRPr lang="tr-TR" smtClean="0"/>
          </a:p>
        </p:txBody>
      </p:sp>
      <p:pic>
        <p:nvPicPr>
          <p:cNvPr id="93188" name="Picture 5" descr="501002"/>
          <p:cNvPicPr>
            <a:picLocks noChangeAspect="1" noChangeArrowheads="1"/>
          </p:cNvPicPr>
          <p:nvPr/>
        </p:nvPicPr>
        <p:blipFill>
          <a:blip r:embed="rId2" cstate="print"/>
          <a:srcRect/>
          <a:stretch>
            <a:fillRect/>
          </a:stretch>
        </p:blipFill>
        <p:spPr bwMode="auto">
          <a:xfrm>
            <a:off x="3352800" y="3200400"/>
            <a:ext cx="2627313"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325640E2-0211-49FA-A455-EAE9FA39B7CC}" type="slidenum">
              <a:rPr lang="tr-TR"/>
              <a:pPr lvl="1">
                <a:defRPr/>
              </a:pPr>
              <a:t>127</a:t>
            </a:fld>
            <a:endParaRPr lang="tr-TR">
              <a:latin typeface="Times New Roman" pitchFamily="18" charset="0"/>
            </a:endParaRPr>
          </a:p>
        </p:txBody>
      </p:sp>
      <p:sp>
        <p:nvSpPr>
          <p:cNvPr id="94211" name="Rectangle 3"/>
          <p:cNvSpPr>
            <a:spLocks noGrp="1" noChangeArrowheads="1"/>
          </p:cNvSpPr>
          <p:nvPr>
            <p:ph type="body" idx="1"/>
          </p:nvPr>
        </p:nvSpPr>
        <p:spPr>
          <a:xfrm>
            <a:off x="152400" y="685800"/>
            <a:ext cx="8763000" cy="5410200"/>
          </a:xfrm>
        </p:spPr>
        <p:txBody>
          <a:bodyPr/>
          <a:lstStyle/>
          <a:p>
            <a:pPr algn="ctr" eaLnBrk="1" hangingPunct="1">
              <a:lnSpc>
                <a:spcPct val="70000"/>
              </a:lnSpc>
              <a:buFont typeface="Wingdings" pitchFamily="2" charset="2"/>
              <a:buNone/>
            </a:pPr>
            <a:r>
              <a:rPr lang="tr-TR" sz="2500" smtClean="0">
                <a:solidFill>
                  <a:schemeClr val="accent2"/>
                </a:solidFill>
                <a:latin typeface="Arial" charset="0"/>
              </a:rPr>
              <a:t>	</a:t>
            </a:r>
            <a:r>
              <a:rPr lang="tr-TR" sz="2600" smtClean="0">
                <a:solidFill>
                  <a:schemeClr val="accent2"/>
                </a:solidFill>
                <a:latin typeface="Arial" charset="0"/>
              </a:rPr>
              <a:t>İLK YARDIM</a:t>
            </a:r>
          </a:p>
          <a:p>
            <a:pPr algn="just" eaLnBrk="1" hangingPunct="1">
              <a:lnSpc>
                <a:spcPct val="135000"/>
              </a:lnSpc>
              <a:buFont typeface="Wingdings" pitchFamily="2" charset="2"/>
              <a:buNone/>
            </a:pPr>
            <a:r>
              <a:rPr lang="tr-TR" sz="2600" b="1" smtClean="0">
                <a:solidFill>
                  <a:schemeClr val="accent2"/>
                </a:solidFill>
                <a:latin typeface="Arial" charset="0"/>
              </a:rPr>
              <a:t>	Bölgesel Yıkama Üniteleri :</a:t>
            </a:r>
            <a:r>
              <a:rPr lang="tr-TR" sz="2600" smtClean="0">
                <a:solidFill>
                  <a:schemeClr val="accent2"/>
                </a:solidFill>
                <a:latin typeface="Arial" charset="0"/>
              </a:rPr>
              <a:t> </a:t>
            </a:r>
          </a:p>
          <a:p>
            <a:pPr algn="just" eaLnBrk="1" hangingPunct="1">
              <a:lnSpc>
                <a:spcPct val="155000"/>
              </a:lnSpc>
              <a:buClr>
                <a:schemeClr val="accent2"/>
              </a:buClr>
              <a:buFont typeface="Wingdings" pitchFamily="2" charset="2"/>
              <a:buNone/>
            </a:pPr>
            <a:r>
              <a:rPr lang="tr-TR" sz="2600" smtClean="0">
                <a:latin typeface="Arial" charset="0"/>
              </a:rPr>
              <a:t> 	Kimyasal maddeler, cilt ile temas ettikleri durumlarda yanık oluşumuna sebep olabilirler. Bu gibi durumlarda, oluşacak zararı en aza indirmek için kimyasal madde derhal bol su ile yıkanarak uzaklaştırılmalıdır. Kullanımı kolay duşlar ve banyolar bu amaç doğrultusunda geliştirilmiştir.</a:t>
            </a:r>
          </a:p>
          <a:p>
            <a:pPr eaLnBrk="1" hangingPunct="1">
              <a:lnSpc>
                <a:spcPct val="155000"/>
              </a:lnSpc>
              <a:buClr>
                <a:schemeClr val="accent2"/>
              </a:buClr>
              <a:buFont typeface="Wingdings" pitchFamily="2" charset="2"/>
              <a:buNone/>
            </a:pPr>
            <a:endParaRPr lang="tr-TR" sz="2600" smtClean="0">
              <a:solidFill>
                <a:schemeClr val="accent2"/>
              </a:solidFill>
              <a:latin typeface="Arial" charset="0"/>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F9373C96-DCF0-4AEC-ADC3-EF55BD11B38D}" type="slidenum">
              <a:rPr lang="tr-TR"/>
              <a:pPr lvl="1">
                <a:defRPr/>
              </a:pPr>
              <a:t>128</a:t>
            </a:fld>
            <a:endParaRPr lang="tr-TR">
              <a:latin typeface="+mn-lt"/>
            </a:endParaRPr>
          </a:p>
        </p:txBody>
      </p:sp>
      <p:sp>
        <p:nvSpPr>
          <p:cNvPr id="96259" name="2 Dikdörtgen"/>
          <p:cNvSpPr>
            <a:spLocks noChangeArrowheads="1"/>
          </p:cNvSpPr>
          <p:nvPr/>
        </p:nvSpPr>
        <p:spPr bwMode="auto">
          <a:xfrm>
            <a:off x="228600" y="293688"/>
            <a:ext cx="8763000" cy="6683375"/>
          </a:xfrm>
          <a:prstGeom prst="rect">
            <a:avLst/>
          </a:prstGeom>
          <a:noFill/>
          <a:ln w="9525">
            <a:noFill/>
            <a:miter lim="800000"/>
            <a:headEnd/>
            <a:tailEnd/>
          </a:ln>
        </p:spPr>
        <p:txBody>
          <a:bodyPr>
            <a:spAutoFit/>
          </a:bodyPr>
          <a:lstStyle/>
          <a:p>
            <a:pPr marL="360000" indent="-360000" algn="just">
              <a:lnSpc>
                <a:spcPct val="114000"/>
              </a:lnSpc>
              <a:spcBef>
                <a:spcPts val="0"/>
              </a:spcBef>
              <a:spcAft>
                <a:spcPts val="0"/>
              </a:spcAft>
              <a:buClr>
                <a:srgbClr val="FFFF00"/>
              </a:buClr>
              <a:buSzPct val="105000"/>
              <a:defRPr/>
            </a:pPr>
            <a:r>
              <a:rPr lang="tr-TR" sz="2400" b="1" dirty="0">
                <a:solidFill>
                  <a:srgbClr val="FFFF00"/>
                </a:solidFill>
                <a:latin typeface="Arial" charset="0"/>
                <a:cs typeface="Arial" charset="0"/>
              </a:rPr>
              <a:t>	</a:t>
            </a:r>
            <a:r>
              <a:rPr lang="tr-TR" sz="2400" b="1" dirty="0" err="1">
                <a:solidFill>
                  <a:srgbClr val="FF0000"/>
                </a:solidFill>
                <a:latin typeface="Arial" charset="0"/>
                <a:cs typeface="Arial" charset="0"/>
              </a:rPr>
              <a:t>Laboratuvar</a:t>
            </a:r>
            <a:r>
              <a:rPr lang="tr-TR" sz="2400" b="1" dirty="0">
                <a:solidFill>
                  <a:srgbClr val="FF0000"/>
                </a:solidFill>
                <a:latin typeface="Arial" charset="0"/>
                <a:cs typeface="Arial" charset="0"/>
              </a:rPr>
              <a:t>  kazalarında ilk yardım</a:t>
            </a:r>
            <a:endParaRPr lang="tr-TR" sz="2400" dirty="0">
              <a:solidFill>
                <a:srgbClr val="FF0000"/>
              </a:solidFill>
              <a:latin typeface="Arial" charset="0"/>
              <a:cs typeface="Arial" charset="0"/>
            </a:endParaRPr>
          </a:p>
          <a:p>
            <a:pPr marL="360000" indent="-360000" algn="just">
              <a:lnSpc>
                <a:spcPct val="114000"/>
              </a:lnSpc>
              <a:spcBef>
                <a:spcPts val="0"/>
              </a:spcBef>
              <a:spcAft>
                <a:spcPts val="0"/>
              </a:spcAft>
              <a:buClr>
                <a:srgbClr val="FFFF00"/>
              </a:buClr>
              <a:buSzPct val="85000"/>
              <a:buFont typeface="+mj-lt"/>
              <a:buAutoNum type="arabicPeriod"/>
              <a:defRPr/>
            </a:pPr>
            <a:r>
              <a:rPr lang="tr-TR" sz="2400" dirty="0">
                <a:solidFill>
                  <a:srgbClr val="FF0000"/>
                </a:solidFill>
                <a:latin typeface="Arial" charset="0"/>
                <a:cs typeface="Arial" charset="0"/>
              </a:rPr>
              <a:t>Ağız yoluyla olan zehirlemelerde ilk yardım</a:t>
            </a:r>
          </a:p>
          <a:p>
            <a:pPr marL="360000" indent="-360000" algn="just">
              <a:lnSpc>
                <a:spcPct val="114000"/>
              </a:lnSpc>
              <a:spcBef>
                <a:spcPts val="0"/>
              </a:spcBef>
              <a:spcAft>
                <a:spcPts val="0"/>
              </a:spcAft>
              <a:buClr>
                <a:srgbClr val="FFFF00"/>
              </a:buClr>
              <a:buSzPct val="85000"/>
              <a:defRPr/>
            </a:pPr>
            <a:r>
              <a:rPr lang="tr-TR" sz="2400" dirty="0">
                <a:latin typeface="Arial" charset="0"/>
                <a:cs typeface="Arial" charset="0"/>
              </a:rPr>
              <a:t>	Ağız yolu ile gerçekleşen zehirlenmelerde İlk yardım, kaza geçiren kişi/kişilerin hızlı bir şekilde ilk yardım merkezine ulaşımı sağlanmalıdır.</a:t>
            </a:r>
          </a:p>
          <a:p>
            <a:pPr marL="360000" indent="-360000" algn="just">
              <a:lnSpc>
                <a:spcPct val="114000"/>
              </a:lnSpc>
              <a:spcBef>
                <a:spcPts val="0"/>
              </a:spcBef>
              <a:spcAft>
                <a:spcPts val="0"/>
              </a:spcAft>
              <a:buClr>
                <a:srgbClr val="FFFF00"/>
              </a:buClr>
              <a:buSzPct val="85000"/>
              <a:buFont typeface="+mj-lt"/>
              <a:buAutoNum type="arabicPeriod" startAt="2"/>
              <a:defRPr/>
            </a:pPr>
            <a:r>
              <a:rPr lang="tr-TR" sz="2400" i="1" dirty="0">
                <a:solidFill>
                  <a:srgbClr val="FF0000"/>
                </a:solidFill>
                <a:latin typeface="Arial" charset="0"/>
                <a:cs typeface="Arial" charset="0"/>
              </a:rPr>
              <a:t>Solunum sistemi üzerinde </a:t>
            </a:r>
            <a:r>
              <a:rPr lang="tr-TR" sz="2400" i="1" dirty="0" err="1">
                <a:solidFill>
                  <a:srgbClr val="FF0000"/>
                </a:solidFill>
                <a:latin typeface="Arial" charset="0"/>
                <a:cs typeface="Arial" charset="0"/>
              </a:rPr>
              <a:t>iritan</a:t>
            </a:r>
            <a:r>
              <a:rPr lang="tr-TR" sz="2400" i="1" dirty="0">
                <a:solidFill>
                  <a:srgbClr val="FF0000"/>
                </a:solidFill>
                <a:latin typeface="Arial" charset="0"/>
                <a:cs typeface="Arial" charset="0"/>
              </a:rPr>
              <a:t> etkili gazlarla zehirlenmelerde ilk yardım</a:t>
            </a:r>
            <a:endParaRPr lang="tr-TR" sz="2400" dirty="0">
              <a:solidFill>
                <a:srgbClr val="FF0000"/>
              </a:solidFill>
              <a:latin typeface="Arial" charset="0"/>
              <a:cs typeface="Arial" charset="0"/>
            </a:endParaRPr>
          </a:p>
          <a:p>
            <a:pPr marL="360000" indent="-360000" algn="just">
              <a:lnSpc>
                <a:spcPct val="114000"/>
              </a:lnSpc>
              <a:spcBef>
                <a:spcPts val="0"/>
              </a:spcBef>
              <a:spcAft>
                <a:spcPts val="0"/>
              </a:spcAft>
              <a:defRPr/>
            </a:pPr>
            <a:r>
              <a:rPr lang="tr-TR" sz="2400" dirty="0">
                <a:latin typeface="Arial" charset="0"/>
                <a:cs typeface="Arial" charset="0"/>
              </a:rPr>
              <a:t>	Krom, brom, </a:t>
            </a:r>
            <a:r>
              <a:rPr lang="tr-TR" sz="2400" dirty="0" err="1">
                <a:latin typeface="Arial" charset="0"/>
                <a:cs typeface="Arial" charset="0"/>
              </a:rPr>
              <a:t>HCl</a:t>
            </a:r>
            <a:r>
              <a:rPr lang="tr-TR" sz="2400" dirty="0">
                <a:latin typeface="Arial" charset="0"/>
                <a:cs typeface="Arial" charset="0"/>
              </a:rPr>
              <a:t> gibi  kimyasalların buharları doğrudan solunduğunda zehirlenmelere yol açar. Bu durumda zehirlenen kişinin hemen en yakın sağlık kuruluşuna nakli sağlanmalıdır. </a:t>
            </a:r>
          </a:p>
          <a:p>
            <a:pPr marL="360000" indent="-360000" algn="just">
              <a:lnSpc>
                <a:spcPct val="114000"/>
              </a:lnSpc>
              <a:spcBef>
                <a:spcPts val="0"/>
              </a:spcBef>
              <a:spcAft>
                <a:spcPts val="0"/>
              </a:spcAft>
              <a:buClr>
                <a:srgbClr val="FFFF00"/>
              </a:buClr>
              <a:buSzPct val="85000"/>
              <a:buFont typeface="+mj-lt"/>
              <a:buAutoNum type="arabicPeriod" startAt="3"/>
              <a:defRPr/>
            </a:pPr>
            <a:r>
              <a:rPr lang="tr-TR" sz="2400" i="1" dirty="0">
                <a:solidFill>
                  <a:srgbClr val="FF0000"/>
                </a:solidFill>
                <a:latin typeface="Arial" charset="0"/>
                <a:cs typeface="Arial" charset="0"/>
              </a:rPr>
              <a:t>Yanıklarda İlk Yardım</a:t>
            </a:r>
            <a:endParaRPr lang="tr-TR" sz="2400" dirty="0">
              <a:solidFill>
                <a:srgbClr val="FF0000"/>
              </a:solidFill>
              <a:latin typeface="Arial" charset="0"/>
              <a:cs typeface="Arial" charset="0"/>
            </a:endParaRPr>
          </a:p>
          <a:p>
            <a:pPr marL="360000" indent="-360000" algn="just">
              <a:lnSpc>
                <a:spcPct val="114000"/>
              </a:lnSpc>
              <a:spcBef>
                <a:spcPts val="0"/>
              </a:spcBef>
              <a:spcAft>
                <a:spcPts val="0"/>
              </a:spcAft>
              <a:defRPr/>
            </a:pPr>
            <a:r>
              <a:rPr lang="tr-TR" sz="2400" dirty="0">
                <a:latin typeface="Arial" charset="0"/>
                <a:cs typeface="Arial" charset="0"/>
              </a:rPr>
              <a:t>	Yanıklara su ile temas ettirilmemelidir. Yanık üzerine hemen vazelin sürülüp hemen en yakın sağlık merkezine nakli sağlanmalıdır.  </a:t>
            </a:r>
          </a:p>
          <a:p>
            <a:pPr>
              <a:defRPr/>
            </a:pPr>
            <a:endParaRPr lang="tr-TR" dirty="0"/>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77CF8597-BFC3-414B-87F6-3E4A69C6C4A5}" type="slidenum">
              <a:rPr lang="tr-TR"/>
              <a:pPr lvl="1">
                <a:defRPr/>
              </a:pPr>
              <a:t>129</a:t>
            </a:fld>
            <a:endParaRPr lang="tr-TR">
              <a:latin typeface="+mn-lt"/>
            </a:endParaRPr>
          </a:p>
        </p:txBody>
      </p:sp>
      <p:sp>
        <p:nvSpPr>
          <p:cNvPr id="95235" name="2 Dikdörtgen"/>
          <p:cNvSpPr>
            <a:spLocks noChangeArrowheads="1"/>
          </p:cNvSpPr>
          <p:nvPr/>
        </p:nvSpPr>
        <p:spPr bwMode="auto">
          <a:xfrm>
            <a:off x="228600" y="228600"/>
            <a:ext cx="8610600" cy="5613400"/>
          </a:xfrm>
          <a:prstGeom prst="rect">
            <a:avLst/>
          </a:prstGeom>
          <a:noFill/>
          <a:ln w="9525">
            <a:noFill/>
            <a:miter lim="800000"/>
            <a:headEnd/>
            <a:tailEnd/>
          </a:ln>
        </p:spPr>
        <p:txBody>
          <a:bodyPr>
            <a:spAutoFit/>
          </a:bodyPr>
          <a:lstStyle/>
          <a:p>
            <a:pPr marL="457200" indent="-457200" algn="just">
              <a:lnSpc>
                <a:spcPct val="130000"/>
              </a:lnSpc>
              <a:buClr>
                <a:srgbClr val="FFFF00"/>
              </a:buClr>
              <a:buSzPct val="85000"/>
              <a:buFont typeface="+mj-lt"/>
              <a:buAutoNum type="arabicPeriod" startAt="4"/>
              <a:defRPr/>
            </a:pPr>
            <a:r>
              <a:rPr lang="tr-TR" sz="2300" i="1" dirty="0">
                <a:solidFill>
                  <a:srgbClr val="FF0000"/>
                </a:solidFill>
                <a:latin typeface="Arial" charset="0"/>
                <a:cs typeface="Arial" charset="0"/>
              </a:rPr>
              <a:t>Alkali ve asitlerin yutulması halinde ilk yardım</a:t>
            </a:r>
            <a:endParaRPr lang="tr-TR" sz="2300" dirty="0">
              <a:solidFill>
                <a:srgbClr val="FF0000"/>
              </a:solidFill>
              <a:latin typeface="Arial" charset="0"/>
              <a:cs typeface="Arial" charset="0"/>
            </a:endParaRPr>
          </a:p>
          <a:p>
            <a:pPr marL="358775" indent="-358775" algn="just">
              <a:lnSpc>
                <a:spcPct val="130000"/>
              </a:lnSpc>
              <a:defRPr/>
            </a:pPr>
            <a:r>
              <a:rPr lang="tr-TR" sz="2300" dirty="0">
                <a:latin typeface="Arial" charset="0"/>
                <a:cs typeface="Arial" charset="0"/>
              </a:rPr>
              <a:t>	Asetik asit, hidroklorik asit, fosforik asit ve sülfürik asit yutan kişi baygınsa ağızdan hiç bir şey verilmemelidir. Eğer ayıksa ağız bol çeşme suyu ile çalkalanmalıdır ve en yakın sağlık kuruluşuna nakli sağlanmalıdır. Hidroklorik asit yutulmasında da kusmaya izin verilmemeli, bol su verilmelidir. Yaralı yüzü koyun uzatılmalı, hareket ettirilmemelidir. </a:t>
            </a:r>
            <a:r>
              <a:rPr lang="tr-TR" sz="2300" dirty="0" err="1">
                <a:latin typeface="Arial" charset="0"/>
                <a:cs typeface="Arial" charset="0"/>
              </a:rPr>
              <a:t>Kromik</a:t>
            </a:r>
            <a:r>
              <a:rPr lang="tr-TR" sz="2300" dirty="0">
                <a:latin typeface="Arial" charset="0"/>
                <a:cs typeface="Arial" charset="0"/>
              </a:rPr>
              <a:t> asit ve </a:t>
            </a:r>
            <a:r>
              <a:rPr lang="tr-TR" sz="2300" dirty="0" err="1">
                <a:latin typeface="Arial" charset="0"/>
                <a:cs typeface="Arial" charset="0"/>
              </a:rPr>
              <a:t>dikromatların</a:t>
            </a:r>
            <a:r>
              <a:rPr lang="tr-TR" sz="2300" dirty="0">
                <a:latin typeface="Arial" charset="0"/>
                <a:cs typeface="Arial" charset="0"/>
              </a:rPr>
              <a:t> yutulmasında acilen sodyum bikarbonat çözeltisi verilmeli, yara sıcak tutulmalı ve bir sağlık kuruluşuna haber verilmelidir. Alkalilerin yutulması durumunda ise limon suyu veya sirke karıştırılmış bolca su verilmeli hemen bir sağlık kuruluşuna gidilmelidir.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tr-TR" b="1">
                <a:solidFill>
                  <a:schemeClr val="hlink"/>
                </a:solidFill>
              </a:rPr>
              <a:t>İş Kazası ve Meslek Hastalığı</a:t>
            </a:r>
          </a:p>
        </p:txBody>
      </p:sp>
      <p:sp>
        <p:nvSpPr>
          <p:cNvPr id="99331" name="Rectangle 3"/>
          <p:cNvSpPr>
            <a:spLocks noGrp="1" noChangeArrowheads="1"/>
          </p:cNvSpPr>
          <p:nvPr>
            <p:ph type="body" idx="1"/>
          </p:nvPr>
        </p:nvSpPr>
        <p:spPr>
          <a:xfrm>
            <a:off x="250825" y="1700213"/>
            <a:ext cx="8642350" cy="4608512"/>
          </a:xfrm>
        </p:spPr>
        <p:txBody>
          <a:bodyPr/>
          <a:lstStyle/>
          <a:p>
            <a:pPr>
              <a:lnSpc>
                <a:spcPct val="80000"/>
              </a:lnSpc>
              <a:buFont typeface="Wingdings" pitchFamily="2" charset="2"/>
              <a:buNone/>
            </a:pPr>
            <a:r>
              <a:rPr lang="tr-TR" sz="800" b="1"/>
              <a:t>    </a:t>
            </a:r>
          </a:p>
          <a:p>
            <a:pPr>
              <a:lnSpc>
                <a:spcPct val="80000"/>
              </a:lnSpc>
              <a:buFont typeface="Wingdings" pitchFamily="2" charset="2"/>
              <a:buNone/>
            </a:pPr>
            <a:endParaRPr lang="tr-TR" sz="800" b="1"/>
          </a:p>
          <a:p>
            <a:pPr>
              <a:lnSpc>
                <a:spcPct val="80000"/>
              </a:lnSpc>
              <a:buFont typeface="Wingdings" pitchFamily="2" charset="2"/>
              <a:buNone/>
            </a:pPr>
            <a:r>
              <a:rPr lang="tr-TR" sz="800" b="1"/>
              <a:t>    </a:t>
            </a:r>
            <a:r>
              <a:rPr lang="tr-TR" sz="2400" b="1"/>
              <a:t>Kaza nedir?</a:t>
            </a:r>
          </a:p>
          <a:p>
            <a:pPr>
              <a:lnSpc>
                <a:spcPct val="80000"/>
              </a:lnSpc>
              <a:buFont typeface="Wingdings" pitchFamily="2" charset="2"/>
              <a:buNone/>
            </a:pPr>
            <a:r>
              <a:rPr lang="tr-TR" sz="1200" b="1"/>
              <a:t>        </a:t>
            </a:r>
            <a:r>
              <a:rPr lang="tr-TR" sz="2400"/>
              <a:t>Önceden planlanmayan,bilinmeyen veya kontrol dışına çıkan,çevresine zarar verebilecek nitelikteki olaylara KAZA denir.</a:t>
            </a:r>
          </a:p>
          <a:p>
            <a:pPr algn="ctr">
              <a:lnSpc>
                <a:spcPct val="80000"/>
              </a:lnSpc>
              <a:buFont typeface="Wingdings" pitchFamily="2" charset="2"/>
              <a:buNone/>
            </a:pPr>
            <a:r>
              <a:rPr lang="tr-TR" sz="2400" b="1"/>
              <a:t> </a:t>
            </a:r>
          </a:p>
          <a:p>
            <a:pPr>
              <a:lnSpc>
                <a:spcPct val="80000"/>
              </a:lnSpc>
              <a:buFont typeface="Wingdings" pitchFamily="2" charset="2"/>
              <a:buNone/>
            </a:pPr>
            <a:r>
              <a:rPr lang="tr-TR" sz="1200" b="1"/>
              <a:t>   </a:t>
            </a:r>
            <a:r>
              <a:rPr lang="tr-TR" sz="2400" b="1"/>
              <a:t>İş kazası nedir?</a:t>
            </a:r>
          </a:p>
          <a:p>
            <a:pPr>
              <a:lnSpc>
                <a:spcPct val="80000"/>
              </a:lnSpc>
              <a:buFont typeface="Wingdings" pitchFamily="2" charset="2"/>
              <a:buNone/>
            </a:pPr>
            <a:r>
              <a:rPr lang="tr-TR" sz="2400"/>
              <a:t>    Planlanmamış ve beklenmeyen bir olay sonucunda zarara, sakatlanmaya veya ölüme neden olan durumdur.</a:t>
            </a:r>
          </a:p>
          <a:p>
            <a:pPr algn="ctr">
              <a:lnSpc>
                <a:spcPct val="80000"/>
              </a:lnSpc>
              <a:buFont typeface="Wingdings" pitchFamily="2" charset="2"/>
              <a:buNone/>
            </a:pPr>
            <a:endParaRPr lang="tr-TR" sz="2400"/>
          </a:p>
          <a:p>
            <a:pPr>
              <a:lnSpc>
                <a:spcPct val="80000"/>
              </a:lnSpc>
              <a:buFontTx/>
              <a:buNone/>
            </a:pPr>
            <a:r>
              <a:rPr lang="tr-TR" sz="2000" b="1"/>
              <a:t>     </a:t>
            </a:r>
            <a:r>
              <a:rPr lang="tr-TR" sz="2400"/>
              <a:t>İş güvenliği ile uğraşanlar kaza olmadan kaza ihtimallerini ortadan kaldırmaya, ya da alınacak önlemlerle, riskleri kabul edilebilir seviyeye çekmeye yönelik çalışmalar yapar.</a:t>
            </a:r>
          </a:p>
          <a:p>
            <a:pPr>
              <a:lnSpc>
                <a:spcPct val="80000"/>
              </a:lnSpc>
              <a:buFont typeface="Wingdings" pitchFamily="2" charset="2"/>
              <a:buNone/>
            </a:pPr>
            <a:endParaRPr lang="tr-TR" sz="2400"/>
          </a:p>
          <a:p>
            <a:pPr>
              <a:lnSpc>
                <a:spcPct val="80000"/>
              </a:lnSpc>
              <a:buSzPct val="120000"/>
              <a:buFont typeface="Wingdings" pitchFamily="2" charset="2"/>
              <a:buNone/>
            </a:pPr>
            <a:endParaRPr lang="tr-TR" sz="240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E66F9259-9196-4FF0-B877-F4D4537822B3}" type="slidenum">
              <a:rPr lang="tr-TR"/>
              <a:pPr lvl="1">
                <a:defRPr/>
              </a:pPr>
              <a:t>130</a:t>
            </a:fld>
            <a:endParaRPr lang="tr-TR">
              <a:latin typeface="+mn-lt"/>
            </a:endParaRPr>
          </a:p>
        </p:txBody>
      </p:sp>
      <p:sp>
        <p:nvSpPr>
          <p:cNvPr id="97283" name="2 Dikdörtgen"/>
          <p:cNvSpPr>
            <a:spLocks noChangeArrowheads="1"/>
          </p:cNvSpPr>
          <p:nvPr/>
        </p:nvSpPr>
        <p:spPr bwMode="auto">
          <a:xfrm>
            <a:off x="0" y="0"/>
            <a:ext cx="8991600" cy="6486525"/>
          </a:xfrm>
          <a:prstGeom prst="rect">
            <a:avLst/>
          </a:prstGeom>
          <a:noFill/>
          <a:ln w="9525">
            <a:noFill/>
            <a:miter lim="800000"/>
            <a:headEnd/>
            <a:tailEnd/>
          </a:ln>
        </p:spPr>
        <p:txBody>
          <a:bodyPr>
            <a:spAutoFit/>
          </a:bodyPr>
          <a:lstStyle/>
          <a:p>
            <a:pPr marL="358775" indent="-358775" algn="just">
              <a:lnSpc>
                <a:spcPct val="130000"/>
              </a:lnSpc>
              <a:buClr>
                <a:srgbClr val="FFFF00"/>
              </a:buClr>
              <a:buSzPct val="85000"/>
              <a:buFont typeface="Arial" charset="0"/>
              <a:buAutoNum type="arabicPeriod" startAt="5"/>
            </a:pPr>
            <a:r>
              <a:rPr lang="tr-TR" sz="2300" i="1" dirty="0">
                <a:solidFill>
                  <a:srgbClr val="FF0000"/>
                </a:solidFill>
                <a:latin typeface="Arial" charset="0"/>
                <a:cs typeface="Arial" charset="0"/>
              </a:rPr>
              <a:t>Alkali, asit, brom veya fosfor yanıklarında ilk yardım</a:t>
            </a:r>
            <a:endParaRPr lang="tr-TR" sz="2300" dirty="0">
              <a:solidFill>
                <a:srgbClr val="FF0000"/>
              </a:solidFill>
              <a:latin typeface="Arial" charset="0"/>
              <a:cs typeface="Arial" charset="0"/>
            </a:endParaRPr>
          </a:p>
          <a:p>
            <a:pPr marL="358775" indent="-358775" algn="just">
              <a:lnSpc>
                <a:spcPct val="130000"/>
              </a:lnSpc>
              <a:buClr>
                <a:srgbClr val="FFFF00"/>
              </a:buClr>
              <a:buSzPct val="85000"/>
            </a:pPr>
            <a:r>
              <a:rPr lang="tr-TR" sz="2300" dirty="0">
                <a:latin typeface="Arial" charset="0"/>
                <a:cs typeface="Arial" charset="0"/>
              </a:rPr>
              <a:t>	Bromdan ileri gelen yanıklar benzol ile iyice yıkamalıdır. Asetik asit, hidroklorik asit, fosforik asit ve sülfürik asidin deri ile temasında hemen bol çeşme suyu ile yıkamalı, bulaşan giyecekler çıkarılmalıdır. Önce temas ettiği alanlar iyice yıkanmalı, sonra soda, bikarbonat gibi yumuşak bir alkali çözeltisi uygulanmalıdır. Eğer gözler ile temas söz konusu ise, hemen ılık su ile en az 15 dakika süre ile gözler yıkanmalıdır. </a:t>
            </a:r>
            <a:r>
              <a:rPr lang="tr-TR" sz="2300" dirty="0" err="1">
                <a:latin typeface="Arial" charset="0"/>
                <a:cs typeface="Arial" charset="0"/>
              </a:rPr>
              <a:t>Kromik</a:t>
            </a:r>
            <a:r>
              <a:rPr lang="tr-TR" sz="2300" dirty="0">
                <a:latin typeface="Arial" charset="0"/>
                <a:cs typeface="Arial" charset="0"/>
              </a:rPr>
              <a:t> asit ve </a:t>
            </a:r>
            <a:r>
              <a:rPr lang="tr-TR" sz="2300" dirty="0" err="1">
                <a:latin typeface="Arial" charset="0"/>
                <a:cs typeface="Arial" charset="0"/>
              </a:rPr>
              <a:t>dikromatların</a:t>
            </a:r>
            <a:r>
              <a:rPr lang="tr-TR" sz="2300" dirty="0">
                <a:latin typeface="Arial" charset="0"/>
                <a:cs typeface="Arial" charset="0"/>
              </a:rPr>
              <a:t> deri ile temasında %5'lik sodyum </a:t>
            </a:r>
            <a:r>
              <a:rPr lang="tr-TR" sz="2300" dirty="0" err="1">
                <a:latin typeface="Arial" charset="0"/>
                <a:cs typeface="Arial" charset="0"/>
              </a:rPr>
              <a:t>tiyosülfat</a:t>
            </a:r>
            <a:r>
              <a:rPr lang="tr-TR" sz="2300" dirty="0">
                <a:latin typeface="Arial" charset="0"/>
                <a:cs typeface="Arial" charset="0"/>
              </a:rPr>
              <a:t> ile yıkama yapılır, eğer lezyonlar görünürse bir sağlık kuruluşuna başvurulmalıdır. Alkalilerin deri ile temasında ise deri bol miktarda suyla yıkanmalı ve müteakiben nötralize sirke ile yıkanmalıdır. Göze sıçraması halinde, derhal bol akar su ile gözleri gerekirse zorla açarak yıkamalı ve hemen bir sağlık kuruluşuna gidilmelidir.</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E4E470AE-C5FE-4753-8D64-15BB09A0D200}" type="slidenum">
              <a:rPr lang="tr-TR"/>
              <a:pPr lvl="1">
                <a:defRPr/>
              </a:pPr>
              <a:t>131</a:t>
            </a:fld>
            <a:endParaRPr lang="tr-TR">
              <a:latin typeface="+mn-lt"/>
            </a:endParaRPr>
          </a:p>
        </p:txBody>
      </p:sp>
      <p:sp>
        <p:nvSpPr>
          <p:cNvPr id="98307" name="2 Dikdörtgen"/>
          <p:cNvSpPr>
            <a:spLocks noChangeArrowheads="1"/>
          </p:cNvSpPr>
          <p:nvPr/>
        </p:nvSpPr>
        <p:spPr bwMode="auto">
          <a:xfrm>
            <a:off x="228600" y="381000"/>
            <a:ext cx="8763000" cy="6223000"/>
          </a:xfrm>
          <a:prstGeom prst="rect">
            <a:avLst/>
          </a:prstGeom>
          <a:noFill/>
          <a:ln w="9525">
            <a:noFill/>
            <a:miter lim="800000"/>
            <a:headEnd/>
            <a:tailEnd/>
          </a:ln>
        </p:spPr>
        <p:txBody>
          <a:bodyPr>
            <a:spAutoFit/>
          </a:bodyPr>
          <a:lstStyle/>
          <a:p>
            <a:pPr marL="360000" indent="-360000" algn="just">
              <a:lnSpc>
                <a:spcPct val="130000"/>
              </a:lnSpc>
              <a:buClr>
                <a:srgbClr val="FFFF00"/>
              </a:buClr>
              <a:buSzPct val="85000"/>
              <a:buFont typeface="+mj-lt"/>
              <a:buAutoNum type="arabicPeriod" startAt="6"/>
              <a:defRPr/>
            </a:pPr>
            <a:r>
              <a:rPr lang="tr-TR" sz="2400" i="1" dirty="0">
                <a:solidFill>
                  <a:srgbClr val="FF0000"/>
                </a:solidFill>
                <a:latin typeface="Arial" charset="0"/>
                <a:cs typeface="Arial" charset="0"/>
              </a:rPr>
              <a:t>HCN, CO</a:t>
            </a:r>
            <a:r>
              <a:rPr lang="tr-TR" sz="2400" i="1" baseline="-25000" dirty="0">
                <a:solidFill>
                  <a:srgbClr val="FF0000"/>
                </a:solidFill>
                <a:latin typeface="Arial" charset="0"/>
                <a:cs typeface="Arial" charset="0"/>
              </a:rPr>
              <a:t>2</a:t>
            </a:r>
            <a:r>
              <a:rPr lang="tr-TR" sz="2400" i="1" dirty="0">
                <a:solidFill>
                  <a:srgbClr val="FF0000"/>
                </a:solidFill>
                <a:latin typeface="Arial" charset="0"/>
                <a:cs typeface="Arial" charset="0"/>
              </a:rPr>
              <a:t> ve  H</a:t>
            </a:r>
            <a:r>
              <a:rPr lang="tr-TR" sz="2400" i="1" baseline="-25000" dirty="0">
                <a:solidFill>
                  <a:srgbClr val="FF0000"/>
                </a:solidFill>
                <a:latin typeface="Arial" charset="0"/>
                <a:cs typeface="Arial" charset="0"/>
              </a:rPr>
              <a:t>2</a:t>
            </a:r>
            <a:r>
              <a:rPr lang="tr-TR" sz="2400" i="1" dirty="0">
                <a:solidFill>
                  <a:srgbClr val="FF0000"/>
                </a:solidFill>
                <a:latin typeface="Arial" charset="0"/>
                <a:cs typeface="Arial" charset="0"/>
              </a:rPr>
              <a:t>S  ile zehirlenmelerde ilk yardım</a:t>
            </a:r>
            <a:endParaRPr lang="tr-TR" sz="2400" dirty="0">
              <a:solidFill>
                <a:srgbClr val="FF0000"/>
              </a:solidFill>
              <a:latin typeface="Arial" charset="0"/>
              <a:cs typeface="Arial" charset="0"/>
            </a:endParaRPr>
          </a:p>
          <a:p>
            <a:pPr marL="360000" indent="-360000" algn="just">
              <a:lnSpc>
                <a:spcPct val="130000"/>
              </a:lnSpc>
              <a:defRPr/>
            </a:pPr>
            <a:r>
              <a:rPr lang="tr-TR" sz="2400" dirty="0">
                <a:latin typeface="Arial" charset="0"/>
                <a:cs typeface="Arial" charset="0"/>
              </a:rPr>
              <a:t>	Temiz hava önemlidir. Ağır durumlarda suni teneffüs yaptırılır ve gerekirse oksijen kullanılır. Derhal en yakın sağlık kuruluşuna başvurulmalıdır.</a:t>
            </a:r>
            <a:r>
              <a:rPr lang="tr-TR" sz="2400" b="1" dirty="0">
                <a:latin typeface="Arial" charset="0"/>
                <a:cs typeface="Arial" charset="0"/>
              </a:rPr>
              <a:t> </a:t>
            </a:r>
            <a:endParaRPr lang="tr-TR" sz="2400" dirty="0">
              <a:latin typeface="Arial" charset="0"/>
              <a:cs typeface="Arial" charset="0"/>
            </a:endParaRPr>
          </a:p>
          <a:p>
            <a:pPr marL="360000" indent="-360000" algn="just">
              <a:lnSpc>
                <a:spcPct val="130000"/>
              </a:lnSpc>
              <a:buClr>
                <a:srgbClr val="FFFF00"/>
              </a:buClr>
              <a:buSzPct val="85000"/>
              <a:buFont typeface="+mj-lt"/>
              <a:buAutoNum type="arabicPeriod" startAt="7"/>
              <a:defRPr/>
            </a:pPr>
            <a:r>
              <a:rPr lang="tr-TR" sz="2400" i="1" dirty="0">
                <a:solidFill>
                  <a:srgbClr val="FF0000"/>
                </a:solidFill>
                <a:latin typeface="Arial" charset="0"/>
                <a:cs typeface="Arial" charset="0"/>
              </a:rPr>
              <a:t>Klorlu Bileşenler İçin İlk Yardım</a:t>
            </a:r>
            <a:endParaRPr lang="tr-TR" sz="2400" dirty="0">
              <a:solidFill>
                <a:srgbClr val="FF0000"/>
              </a:solidFill>
              <a:latin typeface="Arial" charset="0"/>
              <a:cs typeface="Arial" charset="0"/>
            </a:endParaRPr>
          </a:p>
          <a:p>
            <a:pPr marL="360000" indent="-360000" algn="just">
              <a:lnSpc>
                <a:spcPct val="130000"/>
              </a:lnSpc>
              <a:defRPr/>
            </a:pPr>
            <a:r>
              <a:rPr lang="tr-TR" sz="2400" dirty="0">
                <a:latin typeface="Arial" charset="0"/>
                <a:cs typeface="Arial" charset="0"/>
              </a:rPr>
              <a:t>	Amonyum klorür,  demir klorürün deri ile temasında iyice yıkanmalı, yutulmasında ise kusturulmalı ve bol miktarda su verilmelidir. En yakın sağlık kuruluşunda sağlık yardımı alınmalıdır. Antimon klorür, nikel klorür, kalay klorür, kadmiyum klorür'ün deri ile  temasında iyice yıkanmalı ve lanolin merhem sürülmelidir. Yutulması halinde ise bol su verilmeli ve sağlık kuruluşuna başvurulmalıdır.</a:t>
            </a:r>
          </a:p>
          <a:p>
            <a:pPr>
              <a:defRPr/>
            </a:pPr>
            <a:r>
              <a:rPr lang="tr-TR" sz="2400" dirty="0">
                <a:latin typeface="Arial" charset="0"/>
                <a:cs typeface="Arial" charset="0"/>
              </a:rPr>
              <a:t>      </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7DA59BBD-827E-4FCA-8ED1-0530A484F17D}" type="slidenum">
              <a:rPr lang="tr-TR" smtClean="0"/>
              <a:pPr lvl="1">
                <a:defRPr/>
              </a:pPr>
              <a:t>132</a:t>
            </a:fld>
            <a:endParaRPr lang="tr-TR">
              <a:latin typeface="+mn-lt"/>
            </a:endParaRPr>
          </a:p>
        </p:txBody>
      </p:sp>
      <p:sp>
        <p:nvSpPr>
          <p:cNvPr id="3" name="2 Dikdörtgen"/>
          <p:cNvSpPr/>
          <p:nvPr/>
        </p:nvSpPr>
        <p:spPr>
          <a:xfrm>
            <a:off x="228600" y="609600"/>
            <a:ext cx="8458200" cy="4894263"/>
          </a:xfrm>
          <a:prstGeom prst="rect">
            <a:avLst/>
          </a:prstGeom>
        </p:spPr>
        <p:txBody>
          <a:bodyPr>
            <a:spAutoFit/>
          </a:bodyPr>
          <a:lstStyle/>
          <a:p>
            <a:pPr marL="457200" indent="-457200" algn="just">
              <a:lnSpc>
                <a:spcPct val="130000"/>
              </a:lnSpc>
              <a:buClr>
                <a:srgbClr val="FFFF00"/>
              </a:buClr>
              <a:buSzPct val="85000"/>
              <a:buFont typeface="+mj-lt"/>
              <a:buAutoNum type="arabicPeriod" startAt="8"/>
              <a:defRPr/>
            </a:pPr>
            <a:r>
              <a:rPr lang="tr-TR" sz="2400" i="1" dirty="0">
                <a:solidFill>
                  <a:srgbClr val="FF0000"/>
                </a:solidFill>
                <a:latin typeface="Arial" charset="0"/>
                <a:cs typeface="Arial" charset="0"/>
              </a:rPr>
              <a:t>Nitratlar için ilk yardım</a:t>
            </a:r>
            <a:endParaRPr lang="tr-TR" sz="2400" dirty="0">
              <a:solidFill>
                <a:srgbClr val="FF0000"/>
              </a:solidFill>
              <a:latin typeface="Arial" charset="0"/>
              <a:cs typeface="Arial" charset="0"/>
            </a:endParaRPr>
          </a:p>
          <a:p>
            <a:pPr marL="360000" indent="-360000" algn="just">
              <a:lnSpc>
                <a:spcPct val="130000"/>
              </a:lnSpc>
              <a:defRPr/>
            </a:pPr>
            <a:r>
              <a:rPr lang="tr-TR" sz="2400" dirty="0">
                <a:latin typeface="Arial" charset="0"/>
                <a:cs typeface="Arial" charset="0"/>
              </a:rPr>
              <a:t>	Potasyum nitrat, </a:t>
            </a:r>
            <a:r>
              <a:rPr lang="tr-TR" sz="2400" dirty="0" err="1">
                <a:latin typeface="Arial" charset="0"/>
                <a:cs typeface="Arial" charset="0"/>
              </a:rPr>
              <a:t>civa</a:t>
            </a:r>
            <a:r>
              <a:rPr lang="tr-TR" sz="2400" dirty="0">
                <a:latin typeface="Arial" charset="0"/>
                <a:cs typeface="Arial" charset="0"/>
              </a:rPr>
              <a:t> nitratın deri ile temasında iyice yıkanmalı, eğer kaşıntı, döküntü varsa sağlık kuruluşuna başvurulmalıdır. Yutulması durumunda hemen bolca suyla karıştırılmış sodyum bikarbonat verilmelidir. Gümüş nitratın deri ile temasında tuzlu su ile yıkanmalı ve tahriş olan yerlere uygulanmalıdır. Yutulmasında ise, bir bardak suya üç yemek kaşığı tuz ekleyip çözdükten sonra bu karışım verilip kusturulmalı ve sağlık kuruluşuna başvurulmalıdır.</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7F561C38-88ED-4CF4-A485-5ADD6D2834AC}" type="slidenum">
              <a:rPr lang="tr-TR"/>
              <a:pPr lvl="1">
                <a:defRPr/>
              </a:pPr>
              <a:t>133</a:t>
            </a:fld>
            <a:endParaRPr lang="tr-TR">
              <a:latin typeface="+mn-lt"/>
            </a:endParaRPr>
          </a:p>
        </p:txBody>
      </p:sp>
      <p:sp>
        <p:nvSpPr>
          <p:cNvPr id="100355" name="2 Dikdörtgen"/>
          <p:cNvSpPr>
            <a:spLocks noChangeArrowheads="1"/>
          </p:cNvSpPr>
          <p:nvPr/>
        </p:nvSpPr>
        <p:spPr bwMode="auto">
          <a:xfrm>
            <a:off x="152400" y="228600"/>
            <a:ext cx="8763000" cy="6118225"/>
          </a:xfrm>
          <a:prstGeom prst="rect">
            <a:avLst/>
          </a:prstGeom>
          <a:noFill/>
          <a:ln w="9525">
            <a:noFill/>
            <a:miter lim="800000"/>
            <a:headEnd/>
            <a:tailEnd/>
          </a:ln>
        </p:spPr>
        <p:txBody>
          <a:bodyPr>
            <a:spAutoFit/>
          </a:bodyPr>
          <a:lstStyle/>
          <a:p>
            <a:pPr marL="358775" indent="-358775" algn="just">
              <a:lnSpc>
                <a:spcPct val="150000"/>
              </a:lnSpc>
              <a:buClr>
                <a:srgbClr val="FFFF00"/>
              </a:buClr>
              <a:buSzPct val="85000"/>
              <a:buFont typeface="Arial" charset="0"/>
              <a:buAutoNum type="arabicPeriod" startAt="9"/>
            </a:pPr>
            <a:r>
              <a:rPr lang="tr-TR" sz="2400" i="1" dirty="0">
                <a:solidFill>
                  <a:srgbClr val="FF0000"/>
                </a:solidFill>
                <a:latin typeface="Arial" charset="0"/>
                <a:cs typeface="Arial" charset="0"/>
              </a:rPr>
              <a:t>Siyanür tuzları için ilk yardım</a:t>
            </a:r>
            <a:endParaRPr lang="tr-TR" sz="2400" dirty="0">
              <a:solidFill>
                <a:srgbClr val="FF0000"/>
              </a:solidFill>
              <a:latin typeface="Arial" charset="0"/>
              <a:cs typeface="Arial" charset="0"/>
            </a:endParaRPr>
          </a:p>
          <a:p>
            <a:pPr marL="358775" indent="-358775" algn="just">
              <a:lnSpc>
                <a:spcPct val="150000"/>
              </a:lnSpc>
              <a:buClr>
                <a:srgbClr val="FFFF00"/>
              </a:buClr>
              <a:buSzPct val="85000"/>
            </a:pPr>
            <a:r>
              <a:rPr lang="tr-TR" sz="2400" dirty="0">
                <a:latin typeface="Arial" charset="0"/>
                <a:cs typeface="Arial" charset="0"/>
              </a:rPr>
              <a:t>	Deri ile temasta iyice yıkanmalı, eğer yara açıksa hemen bir sağlık kuruluşuna başvurulmalıdır. Yutulması durumunda kişi hemen kusturulur ve mutlaka bir sağlık kuruluşuna başvurulur.</a:t>
            </a:r>
          </a:p>
          <a:p>
            <a:pPr marL="358775" indent="-358775" algn="just">
              <a:lnSpc>
                <a:spcPct val="150000"/>
              </a:lnSpc>
              <a:buClr>
                <a:srgbClr val="FFFF00"/>
              </a:buClr>
              <a:buSzPct val="85000"/>
              <a:buFont typeface="Arial" charset="0"/>
              <a:buAutoNum type="arabicPeriod" startAt="10"/>
            </a:pPr>
            <a:r>
              <a:rPr lang="tr-TR" sz="2400" i="1" dirty="0">
                <a:solidFill>
                  <a:srgbClr val="FF0000"/>
                </a:solidFill>
                <a:latin typeface="Arial" charset="0"/>
                <a:cs typeface="Arial" charset="0"/>
              </a:rPr>
              <a:t>Sülfatlar için ilk yardım</a:t>
            </a:r>
            <a:endParaRPr lang="tr-TR" sz="2400" dirty="0">
              <a:solidFill>
                <a:srgbClr val="FF0000"/>
              </a:solidFill>
              <a:latin typeface="Arial" charset="0"/>
              <a:cs typeface="Arial" charset="0"/>
            </a:endParaRPr>
          </a:p>
          <a:p>
            <a:pPr marL="358775" indent="-358775" algn="just">
              <a:lnSpc>
                <a:spcPct val="150000"/>
              </a:lnSpc>
              <a:buClr>
                <a:srgbClr val="FFFF00"/>
              </a:buClr>
              <a:buSzPct val="85000"/>
            </a:pPr>
            <a:r>
              <a:rPr lang="tr-TR" sz="2400" dirty="0">
                <a:latin typeface="Arial" charset="0"/>
                <a:cs typeface="Arial" charset="0"/>
              </a:rPr>
              <a:t>	Alüminyum, amonyum, kobalt, bakır, magnezyum, nikel, potasyum, sodyum, çinko, kadmiyum ve sülfatın deri ile temasında iyice yıkanmalı, eğer deri reaksiyon gösteriyorsa sağlık kuruluşuna başvurulmalıdır. Bunların yutulmasında ise bolca su verilmeli ve bir sağlık kuruluşuna başvurulmalıdır.</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B2FA1F92-9268-4D63-9CF7-2A935A3CF3F0}" type="slidenum">
              <a:rPr lang="tr-TR"/>
              <a:pPr lvl="1">
                <a:defRPr/>
              </a:pPr>
              <a:t>134</a:t>
            </a:fld>
            <a:endParaRPr lang="tr-TR">
              <a:latin typeface="+mn-lt"/>
            </a:endParaRPr>
          </a:p>
        </p:txBody>
      </p:sp>
      <p:sp>
        <p:nvSpPr>
          <p:cNvPr id="100355" name="2 Dikdörtgen"/>
          <p:cNvSpPr>
            <a:spLocks noChangeArrowheads="1"/>
          </p:cNvSpPr>
          <p:nvPr/>
        </p:nvSpPr>
        <p:spPr bwMode="auto">
          <a:xfrm>
            <a:off x="152400" y="228600"/>
            <a:ext cx="8763000" cy="6764338"/>
          </a:xfrm>
          <a:prstGeom prst="rect">
            <a:avLst/>
          </a:prstGeom>
          <a:noFill/>
          <a:ln w="9525">
            <a:noFill/>
            <a:miter lim="800000"/>
            <a:headEnd/>
            <a:tailEnd/>
          </a:ln>
        </p:spPr>
        <p:txBody>
          <a:bodyPr>
            <a:spAutoFit/>
          </a:bodyPr>
          <a:lstStyle/>
          <a:p>
            <a:pPr marL="360000" indent="-360000" algn="just">
              <a:lnSpc>
                <a:spcPct val="130000"/>
              </a:lnSpc>
              <a:buClr>
                <a:srgbClr val="FFFF00"/>
              </a:buClr>
              <a:buSzPct val="85000"/>
              <a:buFont typeface="+mj-lt"/>
              <a:buAutoNum type="arabicPeriod" startAt="11"/>
              <a:defRPr/>
            </a:pPr>
            <a:r>
              <a:rPr lang="tr-TR" sz="2350" i="1" dirty="0">
                <a:solidFill>
                  <a:srgbClr val="FF0000"/>
                </a:solidFill>
                <a:latin typeface="Arial" pitchFamily="34" charset="0"/>
                <a:cs typeface="Arial" pitchFamily="34" charset="0"/>
              </a:rPr>
              <a:t>Elektrik şoku için ilk yardım</a:t>
            </a:r>
            <a:endParaRPr lang="tr-TR" sz="2350" dirty="0">
              <a:solidFill>
                <a:srgbClr val="FF0000"/>
              </a:solidFill>
              <a:latin typeface="Arial" pitchFamily="34" charset="0"/>
              <a:cs typeface="Arial" pitchFamily="34" charset="0"/>
            </a:endParaRPr>
          </a:p>
          <a:p>
            <a:pPr marL="360000" indent="-360000" algn="just">
              <a:lnSpc>
                <a:spcPct val="130000"/>
              </a:lnSpc>
              <a:buClr>
                <a:srgbClr val="FFFF00"/>
              </a:buClr>
              <a:buSzPct val="85000"/>
              <a:defRPr/>
            </a:pPr>
            <a:r>
              <a:rPr lang="tr-TR" sz="2350" dirty="0">
                <a:latin typeface="Arial" pitchFamily="34" charset="0"/>
                <a:cs typeface="Arial" pitchFamily="34" charset="0"/>
              </a:rPr>
              <a:t>	Kazazede elektrikle yüklü olduğundan yaklaşmadan önce ana kaynaktan akım kesilmeli veya fiş prizden çıkarılmalıdır. Bu yapılamıyorsa lastik çizme ya da eldivenle ya da kuru bir önlük üzerine basarak kazazedeye yaklaşılmalıdır. Elektrik cereyanı ile temas kesildikten sonra temiz havada suni teneffüs yaptırılmalı ve en yakın hastaneye götürülmelidir. </a:t>
            </a:r>
          </a:p>
          <a:p>
            <a:pPr marL="360000" indent="-360000" algn="just">
              <a:lnSpc>
                <a:spcPct val="130000"/>
              </a:lnSpc>
              <a:buClr>
                <a:srgbClr val="FFFF00"/>
              </a:buClr>
              <a:buSzPct val="85000"/>
              <a:buFont typeface="+mj-lt"/>
              <a:buAutoNum type="arabicPeriod" startAt="12"/>
              <a:defRPr/>
            </a:pPr>
            <a:r>
              <a:rPr lang="tr-TR" sz="2350" dirty="0">
                <a:solidFill>
                  <a:srgbClr val="FF0000"/>
                </a:solidFill>
                <a:latin typeface="Arial" pitchFamily="34" charset="0"/>
                <a:cs typeface="Arial" pitchFamily="34" charset="0"/>
              </a:rPr>
              <a:t>İnsan sağlığına zararlı olan kimyasal maddeler</a:t>
            </a:r>
          </a:p>
          <a:p>
            <a:pPr marL="360000" indent="-360000" algn="just">
              <a:lnSpc>
                <a:spcPct val="130000"/>
              </a:lnSpc>
              <a:buClr>
                <a:srgbClr val="FFFF00"/>
              </a:buClr>
              <a:buSzPct val="85000"/>
              <a:defRPr/>
            </a:pPr>
            <a:r>
              <a:rPr lang="tr-TR" sz="2350" dirty="0">
                <a:solidFill>
                  <a:srgbClr val="FFFF00"/>
                </a:solidFill>
                <a:latin typeface="Arial" pitchFamily="34" charset="0"/>
                <a:cs typeface="Arial" pitchFamily="34" charset="0"/>
              </a:rPr>
              <a:t>	</a:t>
            </a:r>
            <a:r>
              <a:rPr lang="tr-TR" sz="2350" dirty="0" err="1">
                <a:latin typeface="Arial" pitchFamily="34" charset="0"/>
                <a:cs typeface="Arial" pitchFamily="34" charset="0"/>
              </a:rPr>
              <a:t>Laboratuvar</a:t>
            </a:r>
            <a:r>
              <a:rPr lang="tr-TR" sz="2350" dirty="0">
                <a:latin typeface="Arial" pitchFamily="34" charset="0"/>
                <a:cs typeface="Arial" pitchFamily="34" charset="0"/>
              </a:rPr>
              <a:t> çalışmalarında insan sağlığına zararlı kimyasal maddelerle çalışılır. Çalışan kişinin sağlığı açısından bu maddelerin tanınması ile bu maddelerle temas halinde oluşabilecek zararlı etkilerin önceden bilinmesi ve olası kazaların önlenmesi mümkündür. Burada bu kimyasalların bir listesi verilmiştir.</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51981F5F-D7D1-4984-80AF-ABB6540B9503}" type="slidenum">
              <a:rPr lang="tr-TR"/>
              <a:pPr lvl="1">
                <a:defRPr/>
              </a:pPr>
              <a:t>135</a:t>
            </a:fld>
            <a:endParaRPr lang="tr-TR">
              <a:latin typeface="Times New Roman" pitchFamily="18" charset="0"/>
            </a:endParaRPr>
          </a:p>
        </p:txBody>
      </p:sp>
      <p:sp>
        <p:nvSpPr>
          <p:cNvPr id="101379" name="Rectangle 4"/>
          <p:cNvSpPr>
            <a:spLocks noChangeArrowheads="1"/>
          </p:cNvSpPr>
          <p:nvPr/>
        </p:nvSpPr>
        <p:spPr bwMode="auto">
          <a:xfrm>
            <a:off x="3276600" y="152400"/>
            <a:ext cx="5486400" cy="1790700"/>
          </a:xfrm>
          <a:prstGeom prst="rect">
            <a:avLst/>
          </a:prstGeom>
          <a:noFill/>
          <a:ln w="9525">
            <a:noFill/>
            <a:miter lim="800000"/>
            <a:headEnd/>
            <a:tailEnd/>
          </a:ln>
        </p:spPr>
        <p:txBody>
          <a:bodyPr>
            <a:spAutoFit/>
          </a:bodyPr>
          <a:lstStyle/>
          <a:p>
            <a:pPr algn="just">
              <a:defRPr/>
            </a:pPr>
            <a:r>
              <a:rPr kumimoji="0" lang="tr-TR" sz="2400" dirty="0">
                <a:solidFill>
                  <a:schemeClr val="accent2"/>
                </a:solidFill>
                <a:latin typeface="Arial" charset="0"/>
              </a:rPr>
              <a:t>Göz Banyoları: </a:t>
            </a:r>
          </a:p>
          <a:p>
            <a:pPr marL="360000" indent="-360000" algn="just">
              <a:lnSpc>
                <a:spcPct val="120000"/>
              </a:lnSpc>
              <a:buClr>
                <a:schemeClr val="accent2"/>
              </a:buClr>
              <a:buSzPct val="85000"/>
              <a:buFont typeface="Wingdings" pitchFamily="2" charset="2"/>
              <a:buChar char="v"/>
              <a:defRPr/>
            </a:pPr>
            <a:r>
              <a:rPr kumimoji="0" lang="tr-TR" sz="2400" b="1" dirty="0">
                <a:latin typeface="Arial" charset="0"/>
              </a:rPr>
              <a:t> </a:t>
            </a:r>
            <a:r>
              <a:rPr kumimoji="0" lang="tr-TR" sz="2400" dirty="0">
                <a:latin typeface="Arial" charset="0"/>
              </a:rPr>
              <a:t>Göz banyolarını her ay kontrol edilerek rapor tutulmalı</a:t>
            </a:r>
          </a:p>
          <a:p>
            <a:pPr marL="360000" indent="-360000" algn="just">
              <a:lnSpc>
                <a:spcPct val="120000"/>
              </a:lnSpc>
              <a:buClr>
                <a:schemeClr val="accent2"/>
              </a:buClr>
              <a:buSzPct val="85000"/>
              <a:buFont typeface="Wingdings" pitchFamily="2" charset="2"/>
              <a:buChar char="v"/>
              <a:defRPr/>
            </a:pPr>
            <a:r>
              <a:rPr kumimoji="0" lang="tr-TR" sz="2400" dirty="0">
                <a:latin typeface="Arial" charset="0"/>
              </a:rPr>
              <a:t> Önleri kapatılmamalı</a:t>
            </a:r>
          </a:p>
        </p:txBody>
      </p:sp>
      <p:sp>
        <p:nvSpPr>
          <p:cNvPr id="102404" name="Rectangle 5"/>
          <p:cNvSpPr>
            <a:spLocks noChangeArrowheads="1"/>
          </p:cNvSpPr>
          <p:nvPr/>
        </p:nvSpPr>
        <p:spPr bwMode="auto">
          <a:xfrm>
            <a:off x="3200400" y="2438400"/>
            <a:ext cx="5638800" cy="1144588"/>
          </a:xfrm>
          <a:prstGeom prst="rect">
            <a:avLst/>
          </a:prstGeom>
          <a:noFill/>
          <a:ln w="9525">
            <a:noFill/>
            <a:miter lim="800000"/>
            <a:headEnd/>
            <a:tailEnd/>
          </a:ln>
        </p:spPr>
        <p:txBody>
          <a:bodyPr anchor="ctr">
            <a:spAutoFit/>
          </a:bodyPr>
          <a:lstStyle/>
          <a:p>
            <a:pPr algn="just"/>
            <a:r>
              <a:rPr kumimoji="0" lang="tr-TR" sz="2300">
                <a:latin typeface="Arial" charset="0"/>
              </a:rPr>
              <a:t>Duvar Tipi Göz Duşu: </a:t>
            </a:r>
          </a:p>
          <a:p>
            <a:pPr algn="just"/>
            <a:r>
              <a:rPr kumimoji="0" lang="tr-TR" sz="2300">
                <a:latin typeface="Arial" charset="0"/>
              </a:rPr>
              <a:t>Duvara monte edilebilir, paslanmaz çelik evye.        </a:t>
            </a:r>
            <a:r>
              <a:rPr kumimoji="0" lang="tr-TR" sz="2000"/>
              <a:t>                            </a:t>
            </a:r>
          </a:p>
        </p:txBody>
      </p:sp>
      <p:pic>
        <p:nvPicPr>
          <p:cNvPr id="102405" name="Picture 6" descr="30043"/>
          <p:cNvPicPr>
            <a:picLocks noChangeAspect="1" noChangeArrowheads="1"/>
          </p:cNvPicPr>
          <p:nvPr/>
        </p:nvPicPr>
        <p:blipFill>
          <a:blip r:embed="rId2" cstate="print"/>
          <a:srcRect/>
          <a:stretch>
            <a:fillRect/>
          </a:stretch>
        </p:blipFill>
        <p:spPr bwMode="auto">
          <a:xfrm>
            <a:off x="304800" y="2590800"/>
            <a:ext cx="2257425" cy="1743075"/>
          </a:xfrm>
          <a:prstGeom prst="rect">
            <a:avLst/>
          </a:prstGeom>
          <a:noFill/>
          <a:ln w="9525">
            <a:noFill/>
            <a:miter lim="800000"/>
            <a:headEnd/>
            <a:tailEnd/>
          </a:ln>
        </p:spPr>
      </p:pic>
      <p:sp>
        <p:nvSpPr>
          <p:cNvPr id="102406" name="Rectangle 7"/>
          <p:cNvSpPr>
            <a:spLocks noChangeArrowheads="1"/>
          </p:cNvSpPr>
          <p:nvPr/>
        </p:nvSpPr>
        <p:spPr bwMode="auto">
          <a:xfrm>
            <a:off x="228600" y="5029200"/>
            <a:ext cx="2825750" cy="442913"/>
          </a:xfrm>
          <a:prstGeom prst="rect">
            <a:avLst/>
          </a:prstGeom>
          <a:noFill/>
          <a:ln w="9525">
            <a:noFill/>
            <a:miter lim="800000"/>
            <a:headEnd/>
            <a:tailEnd/>
          </a:ln>
        </p:spPr>
        <p:txBody>
          <a:bodyPr wrap="none">
            <a:spAutoFit/>
          </a:bodyPr>
          <a:lstStyle/>
          <a:p>
            <a:r>
              <a:rPr kumimoji="0" lang="tr-TR" sz="2300">
                <a:latin typeface="Arial" charset="0"/>
              </a:rPr>
              <a:t>Masa Tipi Göz Duşu</a:t>
            </a:r>
          </a:p>
        </p:txBody>
      </p:sp>
      <p:pic>
        <p:nvPicPr>
          <p:cNvPr id="102407" name="Picture 8" descr="30045"/>
          <p:cNvPicPr>
            <a:picLocks noChangeAspect="1" noChangeArrowheads="1"/>
          </p:cNvPicPr>
          <p:nvPr/>
        </p:nvPicPr>
        <p:blipFill>
          <a:blip r:embed="rId3" cstate="print"/>
          <a:srcRect/>
          <a:stretch>
            <a:fillRect/>
          </a:stretch>
        </p:blipFill>
        <p:spPr bwMode="auto">
          <a:xfrm>
            <a:off x="3048000" y="4038600"/>
            <a:ext cx="2413000" cy="2438400"/>
          </a:xfrm>
          <a:prstGeom prst="rect">
            <a:avLst/>
          </a:prstGeom>
          <a:noFill/>
          <a:ln w="9525">
            <a:noFill/>
            <a:miter lim="800000"/>
            <a:headEnd/>
            <a:tailEnd/>
          </a:ln>
        </p:spPr>
      </p:pic>
      <p:pic>
        <p:nvPicPr>
          <p:cNvPr id="102408" name="Picture 9"/>
          <p:cNvPicPr>
            <a:picLocks noChangeAspect="1" noChangeArrowheads="1"/>
          </p:cNvPicPr>
          <p:nvPr/>
        </p:nvPicPr>
        <p:blipFill>
          <a:blip r:embed="rId4" cstate="print"/>
          <a:srcRect/>
          <a:stretch>
            <a:fillRect/>
          </a:stretch>
        </p:blipFill>
        <p:spPr bwMode="auto">
          <a:xfrm>
            <a:off x="5486400" y="4038600"/>
            <a:ext cx="3419475" cy="2438400"/>
          </a:xfrm>
          <a:prstGeom prst="rect">
            <a:avLst/>
          </a:prstGeom>
          <a:noFill/>
          <a:ln w="9525">
            <a:noFill/>
            <a:miter lim="800000"/>
            <a:headEnd/>
            <a:tailEnd/>
          </a:ln>
        </p:spPr>
      </p:pic>
      <p:pic>
        <p:nvPicPr>
          <p:cNvPr id="102409" name="Picture 11" descr="Use this sign to indicate the location of an eyewash station."/>
          <p:cNvPicPr>
            <a:picLocks noChangeAspect="1" noChangeArrowheads="1"/>
          </p:cNvPicPr>
          <p:nvPr/>
        </p:nvPicPr>
        <p:blipFill>
          <a:blip r:embed="rId5" cstate="print"/>
          <a:srcRect/>
          <a:stretch>
            <a:fillRect/>
          </a:stretch>
        </p:blipFill>
        <p:spPr bwMode="auto">
          <a:xfrm>
            <a:off x="533400" y="0"/>
            <a:ext cx="2362200" cy="2362200"/>
          </a:xfrm>
          <a:prstGeom prst="rect">
            <a:avLst/>
          </a:prstGeom>
          <a:noFill/>
          <a:ln w="9525">
            <a:noFill/>
            <a:miter lim="800000"/>
            <a:headEnd/>
            <a:tailEnd/>
          </a:ln>
        </p:spPr>
      </p:pic>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70BE7DE8-3383-4946-A974-AE3E068E2704}" type="slidenum">
              <a:rPr lang="tr-TR"/>
              <a:pPr lvl="1">
                <a:defRPr/>
              </a:pPr>
              <a:t>136</a:t>
            </a:fld>
            <a:endParaRPr lang="tr-TR">
              <a:latin typeface="Times New Roman" pitchFamily="18" charset="0"/>
            </a:endParaRPr>
          </a:p>
        </p:txBody>
      </p:sp>
      <p:sp>
        <p:nvSpPr>
          <p:cNvPr id="102403" name="Rectangle 3"/>
          <p:cNvSpPr>
            <a:spLocks noGrp="1" noChangeArrowheads="1"/>
          </p:cNvSpPr>
          <p:nvPr>
            <p:ph type="body" idx="1"/>
          </p:nvPr>
        </p:nvSpPr>
        <p:spPr>
          <a:xfrm>
            <a:off x="228600" y="152400"/>
            <a:ext cx="8686800" cy="3733800"/>
          </a:xfrm>
        </p:spPr>
        <p:txBody>
          <a:bodyPr>
            <a:normAutofit fontScale="92500"/>
          </a:bodyPr>
          <a:lstStyle/>
          <a:p>
            <a:pPr marL="360000" indent="-360000" eaLnBrk="1" hangingPunct="1">
              <a:lnSpc>
                <a:spcPct val="130000"/>
              </a:lnSpc>
              <a:spcBef>
                <a:spcPts val="0"/>
              </a:spcBef>
              <a:buFont typeface="Wingdings" pitchFamily="2" charset="2"/>
              <a:buNone/>
              <a:defRPr/>
            </a:pPr>
            <a:r>
              <a:rPr lang="tr-TR" sz="2000" b="1" dirty="0" smtClean="0">
                <a:latin typeface="Arial" charset="0"/>
              </a:rPr>
              <a:t>	</a:t>
            </a:r>
            <a:r>
              <a:rPr lang="tr-TR" sz="2300" b="1" dirty="0" smtClean="0">
                <a:solidFill>
                  <a:schemeClr val="accent2"/>
                </a:solidFill>
                <a:latin typeface="Arial" charset="0"/>
              </a:rPr>
              <a:t>El Tipi Göz Solüsyonları</a:t>
            </a:r>
            <a:endParaRPr lang="tr-TR" sz="2300" dirty="0" smtClean="0">
              <a:solidFill>
                <a:schemeClr val="accent2"/>
              </a:solidFill>
              <a:latin typeface="Arial" charset="0"/>
            </a:endParaRPr>
          </a:p>
          <a:p>
            <a:pPr marL="360000" indent="-360000" algn="just" eaLnBrk="1" hangingPunct="1">
              <a:lnSpc>
                <a:spcPct val="130000"/>
              </a:lnSpc>
              <a:spcBef>
                <a:spcPts val="0"/>
              </a:spcBef>
              <a:buClr>
                <a:schemeClr val="accent2"/>
              </a:buClr>
              <a:buFont typeface="Wingdings" pitchFamily="2" charset="2"/>
              <a:buNone/>
              <a:defRPr/>
            </a:pPr>
            <a:r>
              <a:rPr lang="tr-TR" sz="2600" dirty="0" smtClean="0">
                <a:latin typeface="Arial" charset="0"/>
              </a:rPr>
              <a:t>	Kullanımı pratik taşınabilir sistemler, her ortama kolaylıkla monte edilebilir, özel bakım gerektirmez. Set içerisindeki solüsyonlar gözün doğal yapısına uygun bileşimde olup, enfeksiyon oluşumunu engelleyici özelliğe sahiptirler. Resimli kullanım talimatı kolay uygulama sağlar.</a:t>
            </a:r>
          </a:p>
          <a:p>
            <a:pPr algn="just" eaLnBrk="1" hangingPunct="1">
              <a:lnSpc>
                <a:spcPct val="120000"/>
              </a:lnSpc>
              <a:buClr>
                <a:schemeClr val="accent2"/>
              </a:buClr>
              <a:buFont typeface="Wingdings" pitchFamily="2" charset="2"/>
              <a:buNone/>
              <a:defRPr/>
            </a:pPr>
            <a:r>
              <a:rPr lang="tr-TR" sz="2300" dirty="0" smtClean="0">
                <a:latin typeface="Arial" charset="0"/>
              </a:rPr>
              <a:t/>
            </a:r>
            <a:br>
              <a:rPr lang="tr-TR" sz="2300" dirty="0" smtClean="0">
                <a:latin typeface="Arial" charset="0"/>
              </a:rPr>
            </a:br>
            <a:endParaRPr lang="tr-TR" sz="2300" dirty="0" smtClean="0">
              <a:latin typeface="Arial" charset="0"/>
            </a:endParaRPr>
          </a:p>
        </p:txBody>
      </p:sp>
      <p:pic>
        <p:nvPicPr>
          <p:cNvPr id="103428" name="Picture 5" descr="30047"/>
          <p:cNvPicPr>
            <a:picLocks noChangeAspect="1" noChangeArrowheads="1"/>
          </p:cNvPicPr>
          <p:nvPr/>
        </p:nvPicPr>
        <p:blipFill>
          <a:blip r:embed="rId2" cstate="print"/>
          <a:srcRect/>
          <a:stretch>
            <a:fillRect/>
          </a:stretch>
        </p:blipFill>
        <p:spPr bwMode="auto">
          <a:xfrm>
            <a:off x="4114800" y="3581400"/>
            <a:ext cx="2492375"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9E0F18FA-F38E-402F-8A56-1068EF189CDA}" type="slidenum">
              <a:rPr lang="tr-TR"/>
              <a:pPr lvl="1">
                <a:defRPr/>
              </a:pPr>
              <a:t>137</a:t>
            </a:fld>
            <a:endParaRPr lang="tr-TR">
              <a:latin typeface="Times New Roman" pitchFamily="18" charset="0"/>
            </a:endParaRPr>
          </a:p>
        </p:txBody>
      </p:sp>
      <p:sp>
        <p:nvSpPr>
          <p:cNvPr id="104451" name="Rectangle 3"/>
          <p:cNvSpPr>
            <a:spLocks noGrp="1" noChangeArrowheads="1"/>
          </p:cNvSpPr>
          <p:nvPr>
            <p:ph type="body" idx="1"/>
          </p:nvPr>
        </p:nvSpPr>
        <p:spPr>
          <a:xfrm>
            <a:off x="0" y="228600"/>
            <a:ext cx="8915400" cy="6172200"/>
          </a:xfrm>
        </p:spPr>
        <p:txBody>
          <a:bodyPr/>
          <a:lstStyle/>
          <a:p>
            <a:pPr algn="just" eaLnBrk="1" hangingPunct="1">
              <a:lnSpc>
                <a:spcPct val="125000"/>
              </a:lnSpc>
              <a:buFont typeface="Wingdings" pitchFamily="2" charset="2"/>
              <a:buNone/>
            </a:pPr>
            <a:r>
              <a:rPr lang="tr-TR" sz="2000" b="1" smtClean="0">
                <a:solidFill>
                  <a:schemeClr val="accent2"/>
                </a:solidFill>
                <a:latin typeface="Arial" charset="0"/>
              </a:rPr>
              <a:t>	</a:t>
            </a:r>
            <a:r>
              <a:rPr lang="tr-TR" sz="2300" smtClean="0">
                <a:solidFill>
                  <a:schemeClr val="accent2"/>
                </a:solidFill>
                <a:latin typeface="Arial" charset="0"/>
              </a:rPr>
              <a:t>Steril Sargılar </a:t>
            </a:r>
          </a:p>
          <a:p>
            <a:pPr algn="just" eaLnBrk="1" hangingPunct="1">
              <a:lnSpc>
                <a:spcPct val="125000"/>
              </a:lnSpc>
              <a:buClr>
                <a:schemeClr val="accent2"/>
              </a:buClr>
              <a:buFont typeface="Wingdings" pitchFamily="2" charset="2"/>
              <a:buChar char="ü"/>
            </a:pPr>
            <a:r>
              <a:rPr lang="tr-TR" sz="2300" smtClean="0">
                <a:latin typeface="Arial" charset="0"/>
              </a:rPr>
              <a:t>Isı, elektrik, kimyasal madde veya radyasyon etkisi ile deride yanıklar oluşur. Bu tür bir durumda dikkat edilmesi gereken en önemli noktalar; Yanık bölgenin hemen soğutulması ve ciddi risk yaratan enfeksiyonlardan korunmasıdır. Bu amaçlarla kullanılabilecek en etkili ürünler çeşitli boylardaki steril sargılardır. Bu sargılar, bünyelerinde maksimum düzeyde hidrojeli solüsyonu homojen şekilde bulundurur. Yanık sonrası meydana gelen acı ve travmayı bertaraf etmede oldukça etkilidirler.</a:t>
            </a:r>
            <a:endParaRPr lang="tr-TR" sz="2300" b="1" smtClean="0">
              <a:solidFill>
                <a:schemeClr val="accent2"/>
              </a:solidFill>
              <a:latin typeface="Arial" charset="0"/>
            </a:endParaRPr>
          </a:p>
          <a:p>
            <a:pPr eaLnBrk="1" hangingPunct="1">
              <a:lnSpc>
                <a:spcPct val="125000"/>
              </a:lnSpc>
              <a:buFont typeface="Wingdings" pitchFamily="2" charset="2"/>
              <a:buNone/>
            </a:pPr>
            <a:r>
              <a:rPr lang="tr-TR" sz="2300" b="1" smtClean="0">
                <a:solidFill>
                  <a:schemeClr val="accent2"/>
                </a:solidFill>
                <a:latin typeface="Arial" charset="0"/>
              </a:rPr>
              <a:t>	</a:t>
            </a:r>
            <a:r>
              <a:rPr lang="tr-TR" sz="2300" smtClean="0">
                <a:solidFill>
                  <a:schemeClr val="accent2"/>
                </a:solidFill>
                <a:latin typeface="Arial" charset="0"/>
              </a:rPr>
              <a:t>Yanık Jelleri</a:t>
            </a:r>
          </a:p>
          <a:p>
            <a:pPr eaLnBrk="1" hangingPunct="1">
              <a:lnSpc>
                <a:spcPct val="125000"/>
              </a:lnSpc>
              <a:buClr>
                <a:schemeClr val="accent2"/>
              </a:buClr>
              <a:buFont typeface="Wingdings" pitchFamily="2" charset="2"/>
              <a:buChar char="ü"/>
            </a:pPr>
            <a:r>
              <a:rPr lang="tr-TR" sz="2300" smtClean="0">
                <a:latin typeface="Arial" charset="0"/>
              </a:rPr>
              <a:t>Farklı ambalaj şekilleri ile kullanımı kolay, steril, antiseptik hidrojellerdir. </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4F64EAD5-D6A8-4154-A436-FE9DB9727E04}" type="slidenum">
              <a:rPr lang="tr-TR"/>
              <a:pPr lvl="1">
                <a:defRPr/>
              </a:pPr>
              <a:t>138</a:t>
            </a:fld>
            <a:endParaRPr lang="tr-TR">
              <a:latin typeface="Times New Roman" pitchFamily="18" charset="0"/>
            </a:endParaRPr>
          </a:p>
        </p:txBody>
      </p:sp>
      <p:sp>
        <p:nvSpPr>
          <p:cNvPr id="105475" name="Rectangle 3"/>
          <p:cNvSpPr>
            <a:spLocks noGrp="1" noChangeArrowheads="1"/>
          </p:cNvSpPr>
          <p:nvPr>
            <p:ph type="body" idx="1"/>
          </p:nvPr>
        </p:nvSpPr>
        <p:spPr>
          <a:xfrm>
            <a:off x="228600" y="152400"/>
            <a:ext cx="8686800" cy="4343400"/>
          </a:xfrm>
        </p:spPr>
        <p:txBody>
          <a:bodyPr/>
          <a:lstStyle/>
          <a:p>
            <a:pPr marL="323850" algn="just" eaLnBrk="1" hangingPunct="1">
              <a:lnSpc>
                <a:spcPct val="120000"/>
              </a:lnSpc>
              <a:spcBef>
                <a:spcPct val="0"/>
              </a:spcBef>
              <a:buFont typeface="Wingdings" pitchFamily="2" charset="2"/>
              <a:buNone/>
            </a:pPr>
            <a:r>
              <a:rPr lang="tr-TR" sz="2000" smtClean="0">
                <a:solidFill>
                  <a:schemeClr val="accent2"/>
                </a:solidFill>
                <a:latin typeface="Arial" charset="0"/>
              </a:rPr>
              <a:t>	</a:t>
            </a:r>
            <a:r>
              <a:rPr lang="tr-TR" sz="2400" smtClean="0">
                <a:solidFill>
                  <a:schemeClr val="accent2"/>
                </a:solidFill>
                <a:latin typeface="Arial" charset="0"/>
              </a:rPr>
              <a:t>Travma Battaniyeleri</a:t>
            </a:r>
          </a:p>
          <a:p>
            <a:pPr marL="323850" algn="just" eaLnBrk="1" hangingPunct="1">
              <a:lnSpc>
                <a:spcPct val="120000"/>
              </a:lnSpc>
              <a:spcBef>
                <a:spcPct val="0"/>
              </a:spcBef>
              <a:buClr>
                <a:schemeClr val="accent2"/>
              </a:buClr>
              <a:buFont typeface="Wingdings" pitchFamily="2" charset="2"/>
              <a:buNone/>
            </a:pPr>
            <a:r>
              <a:rPr lang="tr-TR" sz="2400" smtClean="0">
                <a:latin typeface="Arial" charset="0"/>
              </a:rPr>
              <a:t>	Ağır yanıklarda ilk yardım malzemesi olarak kullanılan, yaşamsal tehlike altındaki yaralıyı hayatını kaybetmeden bir tedavi merkezine ulaştırmada etkili olan ve vücuttaki ölümcül olabilecek sıvı kayıplarını azaltan özel yapılı örtülerdir. Bu örtüler kendi ağırlıklarının 14 katı kadar hidrojel solüsyonu bünyelerinde tutarlar, Amerikan Ulusal İş Güvenliği Enstitüsü tarafından belirlenen yanıklarda su bazlı jel uygulaması ile ilgili standartlara uygundur.  </a:t>
            </a:r>
          </a:p>
        </p:txBody>
      </p:sp>
      <p:pic>
        <p:nvPicPr>
          <p:cNvPr id="105476" name="Picture 5" descr="30063"/>
          <p:cNvPicPr>
            <a:picLocks noChangeAspect="1" noChangeArrowheads="1"/>
          </p:cNvPicPr>
          <p:nvPr/>
        </p:nvPicPr>
        <p:blipFill>
          <a:blip r:embed="rId2" cstate="print"/>
          <a:srcRect/>
          <a:stretch>
            <a:fillRect/>
          </a:stretch>
        </p:blipFill>
        <p:spPr bwMode="auto">
          <a:xfrm>
            <a:off x="1447800" y="4635500"/>
            <a:ext cx="4953000" cy="2222500"/>
          </a:xfrm>
          <a:prstGeom prst="rect">
            <a:avLst/>
          </a:prstGeom>
          <a:noFill/>
          <a:ln w="9525">
            <a:noFill/>
            <a:miter lim="800000"/>
            <a:headEnd/>
            <a:tailEnd/>
          </a:ln>
        </p:spPr>
      </p:pic>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29DDBA29-9F1A-459E-A2A0-A3642CB96393}" type="slidenum">
              <a:rPr lang="tr-TR"/>
              <a:pPr lvl="1">
                <a:defRPr/>
              </a:pPr>
              <a:t>139</a:t>
            </a:fld>
            <a:endParaRPr lang="tr-TR">
              <a:latin typeface="Times New Roman" pitchFamily="18" charset="0"/>
            </a:endParaRPr>
          </a:p>
        </p:txBody>
      </p:sp>
      <p:sp>
        <p:nvSpPr>
          <p:cNvPr id="106499" name="Rectangle 3"/>
          <p:cNvSpPr>
            <a:spLocks noGrp="1" noChangeArrowheads="1"/>
          </p:cNvSpPr>
          <p:nvPr>
            <p:ph type="body" idx="1"/>
          </p:nvPr>
        </p:nvSpPr>
        <p:spPr>
          <a:xfrm>
            <a:off x="152400" y="152400"/>
            <a:ext cx="8839200" cy="4876800"/>
          </a:xfrm>
        </p:spPr>
        <p:txBody>
          <a:bodyPr/>
          <a:lstStyle/>
          <a:p>
            <a:pPr algn="just" eaLnBrk="1" hangingPunct="1">
              <a:lnSpc>
                <a:spcPct val="120000"/>
              </a:lnSpc>
              <a:spcBef>
                <a:spcPct val="0"/>
              </a:spcBef>
              <a:buFont typeface="Wingdings" pitchFamily="2" charset="2"/>
              <a:buNone/>
            </a:pPr>
            <a:r>
              <a:rPr lang="tr-TR" sz="1800" smtClean="0">
                <a:latin typeface="Arial" charset="0"/>
              </a:rPr>
              <a:t>	</a:t>
            </a:r>
            <a:r>
              <a:rPr lang="tr-TR" sz="2400" smtClean="0">
                <a:solidFill>
                  <a:schemeClr val="accent2"/>
                </a:solidFill>
                <a:latin typeface="Arial" charset="0"/>
              </a:rPr>
              <a:t>Dedektörler</a:t>
            </a:r>
          </a:p>
          <a:p>
            <a:pPr algn="just" eaLnBrk="1" hangingPunct="1">
              <a:lnSpc>
                <a:spcPct val="120000"/>
              </a:lnSpc>
              <a:spcBef>
                <a:spcPct val="0"/>
              </a:spcBef>
              <a:buClr>
                <a:schemeClr val="accent2"/>
              </a:buClr>
              <a:buFont typeface="Wingdings" pitchFamily="2" charset="2"/>
              <a:buNone/>
            </a:pPr>
            <a:r>
              <a:rPr lang="tr-TR" sz="2400" smtClean="0">
                <a:latin typeface="Arial" charset="0"/>
              </a:rPr>
              <a:t>	Dedektörler, insanlar üzerinde hayati tehlike yaratabilecek çeşitli kriterleri dikkate alarak kişileri uyaran ve önlem almalarını sağlayan güvenlik sistemleridir. Bunlardan yangın algılama dedektörleri, en yaygın kullanılan sistemlerdir. Yangın algılama sistemleri, yangını başlangıç anında belirleyip, uyarı elemanları ile müdahale birimlerini uyarır, varsa söndürme sistemlerini çalıştırır ve ortamda tehlike oluşturabilecek birimleri devre dışı bırakırlar. </a:t>
            </a:r>
            <a:endParaRPr lang="tr-TR" sz="2400" smtClean="0"/>
          </a:p>
        </p:txBody>
      </p:sp>
      <p:pic>
        <p:nvPicPr>
          <p:cNvPr id="106500" name="Picture 5" descr="dedektor"/>
          <p:cNvPicPr>
            <a:picLocks noChangeAspect="1" noChangeArrowheads="1"/>
          </p:cNvPicPr>
          <p:nvPr/>
        </p:nvPicPr>
        <p:blipFill>
          <a:blip r:embed="rId2" cstate="print"/>
          <a:srcRect/>
          <a:stretch>
            <a:fillRect/>
          </a:stretch>
        </p:blipFill>
        <p:spPr bwMode="auto">
          <a:xfrm>
            <a:off x="82550" y="4191000"/>
            <a:ext cx="8942388"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68313" y="1700213"/>
            <a:ext cx="8229600" cy="1143000"/>
          </a:xfrm>
        </p:spPr>
        <p:txBody>
          <a:bodyPr/>
          <a:lstStyle/>
          <a:p>
            <a:r>
              <a:rPr lang="tr-TR" sz="3600"/>
              <a:t>  </a:t>
            </a:r>
            <a:r>
              <a:rPr lang="tr-TR" sz="3600" b="1"/>
              <a:t>Meslek hastalığı nedir?</a:t>
            </a:r>
          </a:p>
        </p:txBody>
      </p:sp>
      <p:sp>
        <p:nvSpPr>
          <p:cNvPr id="101379" name="Rectangle 3"/>
          <p:cNvSpPr>
            <a:spLocks noGrp="1" noChangeArrowheads="1"/>
          </p:cNvSpPr>
          <p:nvPr>
            <p:ph type="body" idx="1"/>
          </p:nvPr>
        </p:nvSpPr>
        <p:spPr>
          <a:xfrm>
            <a:off x="395288" y="3213100"/>
            <a:ext cx="8229600" cy="3313113"/>
          </a:xfrm>
        </p:spPr>
        <p:txBody>
          <a:bodyPr/>
          <a:lstStyle/>
          <a:p>
            <a:pPr>
              <a:buFont typeface="Wingdings" pitchFamily="2" charset="2"/>
              <a:buNone/>
            </a:pPr>
            <a:r>
              <a:rPr lang="tr-TR" sz="2400" b="1"/>
              <a:t>    5510 sayılı Sosyal Sigortalar ve Genel Sağlık Sigortası Kanunu’nun 14.maddesine göre</a:t>
            </a:r>
            <a:r>
              <a:rPr lang="tr-TR" sz="2400"/>
              <a:t>;  </a:t>
            </a:r>
          </a:p>
          <a:p>
            <a:pPr>
              <a:buFont typeface="Wingdings" pitchFamily="2" charset="2"/>
              <a:buNone/>
            </a:pPr>
            <a:r>
              <a:rPr lang="tr-TR" sz="2400"/>
              <a:t>     Sigortalının çalıştığı veya yaptığı işin niteliğinden dolayı tekrarlanan bir sebeple veya işin yürütüm şartları yüzünden uğradığı geçici veya sürekli hastalık, bedensel veya ruhsal özürlülük halleridir.</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BB980CE-4019-4455-8C0C-F2546523F44C}" type="slidenum">
              <a:rPr lang="tr-TR"/>
              <a:pPr lvl="1">
                <a:defRPr/>
              </a:pPr>
              <a:t>140</a:t>
            </a:fld>
            <a:endParaRPr lang="tr-TR">
              <a:latin typeface="Times New Roman" pitchFamily="18" charset="0"/>
            </a:endParaRPr>
          </a:p>
        </p:txBody>
      </p:sp>
      <p:sp>
        <p:nvSpPr>
          <p:cNvPr id="107523" name="Rectangle 3"/>
          <p:cNvSpPr>
            <a:spLocks noGrp="1" noChangeArrowheads="1"/>
          </p:cNvSpPr>
          <p:nvPr>
            <p:ph type="body" idx="1"/>
          </p:nvPr>
        </p:nvSpPr>
        <p:spPr>
          <a:xfrm>
            <a:off x="152400" y="152400"/>
            <a:ext cx="8839200" cy="6172200"/>
          </a:xfrm>
        </p:spPr>
        <p:txBody>
          <a:bodyPr/>
          <a:lstStyle/>
          <a:p>
            <a:pPr eaLnBrk="1" hangingPunct="1">
              <a:lnSpc>
                <a:spcPct val="115000"/>
              </a:lnSpc>
              <a:buFont typeface="Wingdings" pitchFamily="2" charset="2"/>
              <a:buNone/>
            </a:pPr>
            <a:r>
              <a:rPr lang="tr-TR" sz="1400" smtClean="0">
                <a:solidFill>
                  <a:schemeClr val="accent2"/>
                </a:solidFill>
                <a:latin typeface="Arial" charset="0"/>
              </a:rPr>
              <a:t>	</a:t>
            </a:r>
            <a:r>
              <a:rPr lang="tr-TR" sz="2500" smtClean="0">
                <a:solidFill>
                  <a:schemeClr val="accent2"/>
                </a:solidFill>
                <a:latin typeface="Arial" charset="0"/>
              </a:rPr>
              <a:t>Güvenlik Sistemleri:</a:t>
            </a:r>
          </a:p>
          <a:p>
            <a:pPr algn="just" eaLnBrk="1" hangingPunct="1">
              <a:lnSpc>
                <a:spcPct val="115000"/>
              </a:lnSpc>
              <a:buClr>
                <a:schemeClr val="accent2"/>
              </a:buClr>
              <a:buFont typeface="Wingdings" pitchFamily="2" charset="2"/>
              <a:buNone/>
            </a:pPr>
            <a:r>
              <a:rPr lang="tr-TR" sz="2500" smtClean="0">
                <a:latin typeface="Arial" charset="0"/>
              </a:rPr>
              <a:t>	Güvenlik amacıyla kullanılan bu sistemlerde giriş ve çalışma kontrolü yapılabilmektedir. Bunlar,  görüntüleme ve kayıt cihazları ile alarm sistemlerinden oluşmaktadır. Alarm sistemleri  çalışma prensipleri bakımından iki ayrı bölümde değerlendirilmektedir. </a:t>
            </a:r>
          </a:p>
          <a:p>
            <a:pPr algn="just" eaLnBrk="1" hangingPunct="1">
              <a:lnSpc>
                <a:spcPct val="115000"/>
              </a:lnSpc>
              <a:buClr>
                <a:schemeClr val="accent2"/>
              </a:buClr>
            </a:pPr>
            <a:r>
              <a:rPr lang="tr-TR" sz="2500" smtClean="0">
                <a:solidFill>
                  <a:schemeClr val="accent2"/>
                </a:solidFill>
                <a:latin typeface="Arial" charset="0"/>
              </a:rPr>
              <a:t>Merkeze Bağlanabilen Alarm sistemleri</a:t>
            </a:r>
          </a:p>
          <a:p>
            <a:pPr algn="just" eaLnBrk="1" hangingPunct="1">
              <a:lnSpc>
                <a:spcPct val="115000"/>
              </a:lnSpc>
              <a:buClr>
                <a:schemeClr val="accent2"/>
              </a:buClr>
              <a:buFont typeface="Wingdings" pitchFamily="2" charset="2"/>
              <a:buNone/>
            </a:pPr>
            <a:r>
              <a:rPr lang="tr-TR" sz="2500" smtClean="0">
                <a:latin typeface="Arial" charset="0"/>
              </a:rPr>
              <a:t>	Merkez tarafından günün 24 saati bilgisayar ortamında kontrol altında tutulan, müdahale durumunda bu merkezce gerekli önlemler alınan ileri teknoloji ürünlerdir.</a:t>
            </a:r>
            <a:endParaRPr lang="tr-TR" sz="2500" b="1" smtClean="0">
              <a:latin typeface="Arial" charset="0"/>
            </a:endParaRPr>
          </a:p>
          <a:p>
            <a:pPr algn="just" eaLnBrk="1" hangingPunct="1">
              <a:lnSpc>
                <a:spcPct val="115000"/>
              </a:lnSpc>
              <a:buClr>
                <a:schemeClr val="accent2"/>
              </a:buClr>
            </a:pPr>
            <a:r>
              <a:rPr lang="tr-TR" sz="2500" smtClean="0">
                <a:solidFill>
                  <a:schemeClr val="accent2"/>
                </a:solidFill>
                <a:latin typeface="Arial" charset="0"/>
              </a:rPr>
              <a:t>Merkeze Bağlanmayan Alarm Sistemleri</a:t>
            </a:r>
          </a:p>
          <a:p>
            <a:pPr algn="just" eaLnBrk="1" hangingPunct="1">
              <a:lnSpc>
                <a:spcPct val="115000"/>
              </a:lnSpc>
              <a:buClr>
                <a:schemeClr val="accent2"/>
              </a:buClr>
              <a:buFont typeface="Wingdings" pitchFamily="2" charset="2"/>
              <a:buNone/>
            </a:pPr>
            <a:r>
              <a:rPr lang="tr-TR" sz="2500" smtClean="0">
                <a:latin typeface="Arial" charset="0"/>
              </a:rPr>
              <a:t>	Lokal amaçlı yalnızca caydırıcı ve uyarıcı niteliği bulunan ürünlerdir.    </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246A541E-73E3-43AA-A5EF-B08DA3E660EE}" type="slidenum">
              <a:rPr lang="tr-TR"/>
              <a:pPr lvl="1">
                <a:defRPr/>
              </a:pPr>
              <a:t>141</a:t>
            </a:fld>
            <a:endParaRPr lang="tr-TR">
              <a:latin typeface="Times New Roman" pitchFamily="18" charset="0"/>
            </a:endParaRPr>
          </a:p>
        </p:txBody>
      </p:sp>
      <p:pic>
        <p:nvPicPr>
          <p:cNvPr id="108547" name="Picture 4" descr="guvenlik_sistem"/>
          <p:cNvPicPr>
            <a:picLocks noChangeAspect="1" noChangeArrowheads="1"/>
          </p:cNvPicPr>
          <p:nvPr/>
        </p:nvPicPr>
        <p:blipFill>
          <a:blip r:embed="rId2" cstate="print"/>
          <a:srcRect/>
          <a:stretch>
            <a:fillRect/>
          </a:stretch>
        </p:blipFill>
        <p:spPr bwMode="auto">
          <a:xfrm>
            <a:off x="914400" y="1371600"/>
            <a:ext cx="7239000" cy="2505075"/>
          </a:xfrm>
          <a:prstGeom prst="rect">
            <a:avLst/>
          </a:prstGeom>
          <a:noFill/>
          <a:ln w="9525">
            <a:noFill/>
            <a:miter lim="800000"/>
            <a:headEnd/>
            <a:tailEnd/>
          </a:ln>
        </p:spPr>
      </p:pic>
      <p:sp>
        <p:nvSpPr>
          <p:cNvPr id="108548" name="Rectangle 5"/>
          <p:cNvSpPr>
            <a:spLocks noChangeArrowheads="1"/>
          </p:cNvSpPr>
          <p:nvPr/>
        </p:nvSpPr>
        <p:spPr bwMode="auto">
          <a:xfrm>
            <a:off x="1752600" y="4038600"/>
            <a:ext cx="4876800" cy="442913"/>
          </a:xfrm>
          <a:prstGeom prst="rect">
            <a:avLst/>
          </a:prstGeom>
          <a:noFill/>
          <a:ln w="9525">
            <a:noFill/>
            <a:miter lim="800000"/>
            <a:headEnd/>
            <a:tailEnd/>
          </a:ln>
        </p:spPr>
        <p:txBody>
          <a:bodyPr>
            <a:spAutoFit/>
          </a:bodyPr>
          <a:lstStyle/>
          <a:p>
            <a:pPr algn="ctr"/>
            <a:r>
              <a:rPr kumimoji="0" lang="tr-TR" sz="2300">
                <a:solidFill>
                  <a:schemeClr val="accent2"/>
                </a:solidFill>
                <a:latin typeface="Arial" charset="0"/>
              </a:rPr>
              <a:t>Alarm Sistemleri</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BÖLÜM VII</a:t>
            </a:r>
            <a:endParaRPr lang="tr-TR"/>
          </a:p>
        </p:txBody>
      </p:sp>
      <p:sp>
        <p:nvSpPr>
          <p:cNvPr id="3" name="2 İçerik Yer Tutucusu"/>
          <p:cNvSpPr>
            <a:spLocks noGrp="1"/>
          </p:cNvSpPr>
          <p:nvPr>
            <p:ph idx="1"/>
          </p:nvPr>
        </p:nvSpPr>
        <p:spPr/>
        <p:txBody>
          <a:bodyPr/>
          <a:lstStyle/>
          <a:p>
            <a:endParaRPr lang="tr-T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dirty="0"/>
          </a:p>
        </p:txBody>
      </p:sp>
      <p:sp>
        <p:nvSpPr>
          <p:cNvPr id="3" name="2 İçerik Yer Tutucusu"/>
          <p:cNvSpPr>
            <a:spLocks noGrp="1"/>
          </p:cNvSpPr>
          <p:nvPr>
            <p:ph idx="1"/>
          </p:nvPr>
        </p:nvSpPr>
        <p:spPr>
          <a:xfrm>
            <a:off x="228600" y="1981200"/>
            <a:ext cx="8762999" cy="4114800"/>
          </a:xfrm>
        </p:spPr>
        <p:txBody>
          <a:bodyPr>
            <a:normAutofit fontScale="92500"/>
          </a:bodyPr>
          <a:lstStyle/>
          <a:p>
            <a:pPr>
              <a:buFont typeface="Wingdings" pitchFamily="2" charset="2"/>
              <a:buNone/>
              <a:defRPr/>
            </a:pPr>
            <a:r>
              <a:rPr lang="tr-TR" sz="1900" dirty="0" smtClean="0"/>
              <a:t>Kaynakça; http://www.</a:t>
            </a:r>
            <a:r>
              <a:rPr lang="tr-TR" sz="1900" dirty="0" err="1" smtClean="0"/>
              <a:t>google</a:t>
            </a:r>
            <a:r>
              <a:rPr lang="tr-TR" sz="1900" dirty="0" smtClean="0"/>
              <a:t>.com.tr/</a:t>
            </a:r>
            <a:r>
              <a:rPr lang="tr-TR" sz="1900" dirty="0" err="1" smtClean="0"/>
              <a:t>url</a:t>
            </a:r>
            <a:r>
              <a:rPr lang="tr-TR" sz="1900" dirty="0" smtClean="0"/>
              <a:t>?</a:t>
            </a:r>
            <a:r>
              <a:rPr lang="tr-TR" sz="1900" dirty="0" err="1" smtClean="0"/>
              <a:t>sa</a:t>
            </a:r>
            <a:r>
              <a:rPr lang="tr-TR" sz="1900" dirty="0" smtClean="0"/>
              <a:t>=t&amp;</a:t>
            </a:r>
            <a:r>
              <a:rPr lang="tr-TR" sz="1900" dirty="0" err="1" smtClean="0"/>
              <a:t>rct</a:t>
            </a:r>
            <a:r>
              <a:rPr lang="tr-TR" sz="1900" dirty="0" smtClean="0"/>
              <a:t>=j&amp;q=&amp;</a:t>
            </a:r>
            <a:r>
              <a:rPr lang="tr-TR" sz="1900" dirty="0" err="1" smtClean="0"/>
              <a:t>esrc</a:t>
            </a:r>
            <a:r>
              <a:rPr lang="tr-TR" sz="1900" dirty="0" smtClean="0"/>
              <a:t>=s&amp;</a:t>
            </a:r>
            <a:r>
              <a:rPr lang="tr-TR" sz="1900" dirty="0" err="1" smtClean="0"/>
              <a:t>frm</a:t>
            </a:r>
            <a:r>
              <a:rPr lang="tr-TR" sz="1900" dirty="0" smtClean="0"/>
              <a:t>=1&amp;</a:t>
            </a:r>
            <a:r>
              <a:rPr lang="tr-TR" sz="1900" dirty="0" err="1" smtClean="0"/>
              <a:t>source</a:t>
            </a:r>
            <a:r>
              <a:rPr lang="tr-TR" sz="1900" dirty="0" smtClean="0"/>
              <a:t>=web&amp;</a:t>
            </a:r>
            <a:r>
              <a:rPr lang="tr-TR" sz="1900" dirty="0" err="1" smtClean="0"/>
              <a:t>cd</a:t>
            </a:r>
            <a:r>
              <a:rPr lang="tr-TR" sz="1900" dirty="0" smtClean="0"/>
              <a:t>=1&amp;</a:t>
            </a:r>
            <a:r>
              <a:rPr lang="tr-TR" sz="1900" dirty="0" err="1" smtClean="0"/>
              <a:t>ved</a:t>
            </a:r>
            <a:r>
              <a:rPr lang="tr-TR" sz="1900" dirty="0" smtClean="0"/>
              <a:t>=0CCkQFjAA&amp;</a:t>
            </a:r>
            <a:r>
              <a:rPr lang="tr-TR" sz="1900" dirty="0" err="1" smtClean="0"/>
              <a:t>url</a:t>
            </a:r>
            <a:r>
              <a:rPr lang="tr-TR" sz="1900" dirty="0" smtClean="0"/>
              <a:t>=http%3A%2F%2Fweb.</a:t>
            </a:r>
            <a:r>
              <a:rPr lang="tr-TR" sz="1900" dirty="0" err="1" smtClean="0"/>
              <a:t>firat</a:t>
            </a:r>
            <a:r>
              <a:rPr lang="tr-TR" sz="1900" dirty="0" smtClean="0"/>
              <a:t>.edu.tr%2Ffutdam%2Fdersslaytlari%2FGenel%2520Laboratuvar%2520g%25C3%25BCvenli%25C4%259Fi.</a:t>
            </a:r>
            <a:r>
              <a:rPr lang="tr-TR" sz="1900" dirty="0" err="1" smtClean="0"/>
              <a:t>ppt</a:t>
            </a:r>
            <a:r>
              <a:rPr lang="tr-TR" sz="1900" dirty="0" smtClean="0"/>
              <a:t>&amp;</a:t>
            </a:r>
            <a:r>
              <a:rPr lang="tr-TR" sz="1900" dirty="0" err="1" smtClean="0"/>
              <a:t>ei</a:t>
            </a:r>
            <a:r>
              <a:rPr lang="tr-TR" sz="1900" dirty="0" smtClean="0"/>
              <a:t>=prhoUve8Aoqt0QXPr4GgAg&amp;</a:t>
            </a:r>
            <a:r>
              <a:rPr lang="tr-TR" sz="1900" dirty="0" err="1" smtClean="0"/>
              <a:t>usg</a:t>
            </a:r>
            <a:r>
              <a:rPr lang="tr-TR" sz="1900" dirty="0" smtClean="0"/>
              <a:t>=AFQjCNGxEAuXP1ilfZezjYMMtwni1y_</a:t>
            </a:r>
            <a:r>
              <a:rPr lang="tr-TR" sz="1900" dirty="0" err="1" smtClean="0"/>
              <a:t>tgQ</a:t>
            </a:r>
            <a:r>
              <a:rPr lang="tr-TR" sz="1900" dirty="0" smtClean="0"/>
              <a:t>&amp;</a:t>
            </a:r>
            <a:r>
              <a:rPr lang="tr-TR" sz="1900" dirty="0" err="1" smtClean="0"/>
              <a:t>bvm</a:t>
            </a:r>
            <a:r>
              <a:rPr lang="tr-TR" sz="1900" dirty="0" smtClean="0"/>
              <a:t>=</a:t>
            </a:r>
            <a:r>
              <a:rPr lang="tr-TR" sz="1900" dirty="0" err="1" smtClean="0"/>
              <a:t>bv</a:t>
            </a:r>
            <a:r>
              <a:rPr lang="tr-TR" sz="1900" dirty="0" smtClean="0"/>
              <a:t>.55123115,d.</a:t>
            </a:r>
            <a:r>
              <a:rPr lang="tr-TR" sz="1900" dirty="0" err="1" smtClean="0"/>
              <a:t>Yms</a:t>
            </a:r>
            <a:r>
              <a:rPr lang="tr-TR" sz="1900" dirty="0" smtClean="0"/>
              <a:t> </a:t>
            </a:r>
            <a:r>
              <a:rPr lang="tr-TR" sz="1900" dirty="0" err="1" smtClean="0"/>
              <a:t>P</a:t>
            </a:r>
            <a:r>
              <a:rPr lang="tr-TR" sz="1900" i="1" kern="10" dirty="0" err="1" smtClean="0">
                <a:ln w="9525">
                  <a:solidFill>
                    <a:schemeClr val="bg2"/>
                  </a:solidFill>
                  <a:round/>
                  <a:headEnd/>
                  <a:tailEnd/>
                </a:ln>
                <a:latin typeface="Monotype Corsiva"/>
              </a:rPr>
              <a:t>rof.Dr</a:t>
            </a:r>
            <a:r>
              <a:rPr lang="tr-TR" sz="1900" i="1" kern="10" dirty="0" smtClean="0">
                <a:ln w="9525">
                  <a:solidFill>
                    <a:schemeClr val="bg2"/>
                  </a:solidFill>
                  <a:round/>
                  <a:headEnd/>
                  <a:tailEnd/>
                </a:ln>
                <a:latin typeface="Monotype Corsiva"/>
              </a:rPr>
              <a:t>.İhsan </a:t>
            </a:r>
            <a:r>
              <a:rPr lang="tr-TR" sz="1900" i="1" kern="10" dirty="0" smtClean="0">
                <a:ln w="9525">
                  <a:solidFill>
                    <a:schemeClr val="bg2"/>
                  </a:solidFill>
                  <a:round/>
                  <a:headEnd/>
                  <a:tailEnd/>
                </a:ln>
                <a:latin typeface="Monotype Corsiva"/>
              </a:rPr>
              <a:t>HALİFEOĞLU </a:t>
            </a:r>
            <a:r>
              <a:rPr lang="tr-TR" sz="1900" i="1" kern="10" dirty="0" smtClean="0">
                <a:ln w="9525">
                  <a:solidFill>
                    <a:schemeClr val="bg2"/>
                  </a:solidFill>
                  <a:round/>
                  <a:headEnd/>
                  <a:tailEnd/>
                </a:ln>
                <a:latin typeface="Monotype Corsiva"/>
              </a:rPr>
              <a:t>slaytları  </a:t>
            </a:r>
          </a:p>
          <a:p>
            <a:pPr>
              <a:buFont typeface="Wingdings" pitchFamily="2" charset="2"/>
              <a:buNone/>
              <a:defRPr/>
            </a:pPr>
            <a:r>
              <a:rPr lang="tr-TR" sz="1900" i="1" kern="10" dirty="0" smtClean="0">
                <a:ln w="9525">
                  <a:solidFill>
                    <a:schemeClr val="bg2"/>
                  </a:solidFill>
                  <a:round/>
                  <a:headEnd/>
                  <a:tailEnd/>
                </a:ln>
                <a:latin typeface="Monotype Corsiva"/>
              </a:rPr>
              <a:t> </a:t>
            </a:r>
            <a:r>
              <a:rPr lang="tr-TR" sz="1900" i="1" kern="10" dirty="0" smtClean="0">
                <a:ln w="9525">
                  <a:solidFill>
                    <a:schemeClr val="bg2"/>
                  </a:solidFill>
                  <a:round/>
                  <a:headEnd/>
                  <a:tailEnd/>
                </a:ln>
                <a:latin typeface="Monotype Corsiva"/>
              </a:rPr>
              <a:t>      ve</a:t>
            </a:r>
            <a:endParaRPr lang="tr-TR" sz="1900" i="1" kern="10" dirty="0" smtClean="0">
              <a:ln w="9525">
                <a:solidFill>
                  <a:schemeClr val="bg2"/>
                </a:solidFill>
                <a:round/>
                <a:headEnd/>
                <a:tailEnd/>
              </a:ln>
              <a:latin typeface="Monotype Corsiva"/>
            </a:endParaRPr>
          </a:p>
          <a:p>
            <a:pPr>
              <a:buFont typeface="Wingdings" pitchFamily="2" charset="2"/>
              <a:buNone/>
              <a:defRPr/>
            </a:pPr>
            <a:r>
              <a:rPr lang="tr-TR" sz="1900" dirty="0" smtClean="0"/>
              <a:t>       A sınıfı İş sağlığı ve Güvenliği Uzmanı Cemil </a:t>
            </a:r>
            <a:r>
              <a:rPr lang="tr-TR" sz="1900" dirty="0" err="1" smtClean="0"/>
              <a:t>Çolakoğlu’nun</a:t>
            </a:r>
            <a:r>
              <a:rPr lang="tr-TR" sz="1900" dirty="0" smtClean="0"/>
              <a:t> slaytlarından faydalanılmıştır.</a:t>
            </a:r>
          </a:p>
          <a:p>
            <a:pPr>
              <a:buFont typeface="Wingdings" pitchFamily="2" charset="2"/>
              <a:buNone/>
              <a:defRPr/>
            </a:pPr>
            <a:endParaRPr lang="tr-TR" sz="1900" i="1" kern="10" dirty="0" smtClean="0">
              <a:ln w="9525">
                <a:solidFill>
                  <a:schemeClr val="bg2"/>
                </a:solidFill>
                <a:round/>
                <a:headEnd/>
                <a:tailEnd/>
              </a:ln>
            </a:endParaRPr>
          </a:p>
          <a:p>
            <a:pPr>
              <a:buFont typeface="Wingdings" pitchFamily="2" charset="2"/>
              <a:buNone/>
              <a:defRPr/>
            </a:pPr>
            <a:r>
              <a:rPr lang="tr-TR" sz="1900" i="1" kern="10" dirty="0" smtClean="0">
                <a:ln w="9525">
                  <a:solidFill>
                    <a:schemeClr val="bg2"/>
                  </a:solidFill>
                  <a:round/>
                  <a:headEnd/>
                  <a:tailEnd/>
                </a:ln>
              </a:rPr>
              <a:t>Saltan Evrensel S., </a:t>
            </a:r>
            <a:r>
              <a:rPr lang="tr-TR" sz="1900" i="1" kern="10" dirty="0" err="1" smtClean="0">
                <a:ln w="9525">
                  <a:solidFill>
                    <a:schemeClr val="bg2"/>
                  </a:solidFill>
                  <a:round/>
                  <a:headEnd/>
                  <a:tailEnd/>
                </a:ln>
              </a:rPr>
              <a:t>Laboratuvar</a:t>
            </a:r>
            <a:r>
              <a:rPr lang="tr-TR" sz="1900" i="1" kern="10" dirty="0" smtClean="0">
                <a:ln w="9525">
                  <a:solidFill>
                    <a:schemeClr val="bg2"/>
                  </a:solidFill>
                  <a:round/>
                  <a:headEnd/>
                  <a:tailEnd/>
                </a:ln>
              </a:rPr>
              <a:t> teknikleri, Dora Yayıncılık, 3. Baskı, Bursa</a:t>
            </a:r>
          </a:p>
          <a:p>
            <a:pPr>
              <a:buFont typeface="Wingdings" pitchFamily="2" charset="2"/>
              <a:buNone/>
              <a:defRPr/>
            </a:pPr>
            <a:r>
              <a:rPr lang="tr-TR" sz="1900" i="1" kern="10" dirty="0" err="1" smtClean="0">
                <a:ln w="9525">
                  <a:solidFill>
                    <a:schemeClr val="bg2"/>
                  </a:solidFill>
                  <a:round/>
                  <a:headEnd/>
                  <a:tailEnd/>
                </a:ln>
              </a:rPr>
              <a:t>Davis</a:t>
            </a:r>
            <a:r>
              <a:rPr lang="tr-TR" sz="1900" i="1" kern="10" dirty="0" smtClean="0">
                <a:ln w="9525">
                  <a:solidFill>
                    <a:schemeClr val="bg2"/>
                  </a:solidFill>
                  <a:round/>
                  <a:headEnd/>
                  <a:tailEnd/>
                </a:ln>
              </a:rPr>
              <a:t> D., </a:t>
            </a:r>
            <a:r>
              <a:rPr lang="tr-TR" sz="1900" i="1" kern="10" dirty="0" err="1" smtClean="0">
                <a:ln w="9525">
                  <a:solidFill>
                    <a:schemeClr val="bg2"/>
                  </a:solidFill>
                  <a:round/>
                  <a:headEnd/>
                  <a:tailEnd/>
                </a:ln>
              </a:rPr>
              <a:t>Laboratory</a:t>
            </a:r>
            <a:r>
              <a:rPr lang="tr-TR" sz="1900" i="1" kern="10" dirty="0" smtClean="0">
                <a:ln w="9525">
                  <a:solidFill>
                    <a:schemeClr val="bg2"/>
                  </a:solidFill>
                  <a:round/>
                  <a:headEnd/>
                  <a:tailEnd/>
                </a:ln>
              </a:rPr>
              <a:t> </a:t>
            </a:r>
            <a:r>
              <a:rPr lang="tr-TR" sz="1900" i="1" kern="10" dirty="0" err="1" smtClean="0">
                <a:ln w="9525">
                  <a:solidFill>
                    <a:schemeClr val="bg2"/>
                  </a:solidFill>
                  <a:round/>
                  <a:headEnd/>
                  <a:tailEnd/>
                </a:ln>
              </a:rPr>
              <a:t>Safety</a:t>
            </a:r>
            <a:r>
              <a:rPr lang="tr-TR" sz="1900" i="1" kern="10" dirty="0" smtClean="0">
                <a:ln w="9525">
                  <a:solidFill>
                    <a:schemeClr val="bg2"/>
                  </a:solidFill>
                  <a:round/>
                  <a:headEnd/>
                  <a:tailEnd/>
                </a:ln>
              </a:rPr>
              <a:t>, </a:t>
            </a:r>
            <a:r>
              <a:rPr lang="tr-TR" sz="1900" i="1" kern="10" dirty="0" err="1" smtClean="0">
                <a:ln w="9525">
                  <a:solidFill>
                    <a:schemeClr val="bg2"/>
                  </a:solidFill>
                  <a:round/>
                  <a:headEnd/>
                  <a:tailEnd/>
                </a:ln>
              </a:rPr>
              <a:t>Handbook</a:t>
            </a:r>
            <a:r>
              <a:rPr lang="tr-TR" sz="1900" i="1" kern="10" dirty="0" smtClean="0">
                <a:ln w="9525">
                  <a:solidFill>
                    <a:schemeClr val="bg2"/>
                  </a:solidFill>
                  <a:round/>
                  <a:headEnd/>
                  <a:tailEnd/>
                </a:ln>
              </a:rPr>
              <a:t> </a:t>
            </a:r>
          </a:p>
          <a:p>
            <a:pPr>
              <a:buFont typeface="Wingdings" pitchFamily="2" charset="2"/>
              <a:buNone/>
              <a:defRPr/>
            </a:pPr>
            <a:r>
              <a:rPr lang="en-US" sz="2000" dirty="0" smtClean="0"/>
              <a:t>A</a:t>
            </a:r>
            <a:r>
              <a:rPr lang="en-US" sz="2000" dirty="0" smtClean="0"/>
              <a:t>. Keith </a:t>
            </a:r>
            <a:r>
              <a:rPr lang="en-US" sz="2000" dirty="0" err="1" smtClean="0"/>
              <a:t>Furr</a:t>
            </a:r>
            <a:r>
              <a:rPr lang="tr-TR" sz="2000" dirty="0" smtClean="0"/>
              <a:t>, </a:t>
            </a:r>
            <a:r>
              <a:rPr lang="en-US" sz="2000" b="1" dirty="0" smtClean="0"/>
              <a:t>CRC </a:t>
            </a:r>
            <a:r>
              <a:rPr lang="en-US" sz="2000" b="1" dirty="0" smtClean="0"/>
              <a:t>Handbook of Laboratory Safety, 5th </a:t>
            </a:r>
            <a:r>
              <a:rPr lang="en-US" sz="2000" b="1" dirty="0" smtClean="0"/>
              <a:t>Edition</a:t>
            </a:r>
            <a:r>
              <a:rPr lang="tr-TR" sz="2000" b="1" dirty="0" smtClean="0"/>
              <a:t>, </a:t>
            </a:r>
            <a:r>
              <a:rPr lang="en-US" sz="2000" smtClean="0"/>
              <a:t>April 12, 2000 by CRC Press </a:t>
            </a:r>
            <a:endParaRPr lang="en-US" sz="2000" b="1" dirty="0" smtClean="0"/>
          </a:p>
          <a:p>
            <a:pPr>
              <a:buFont typeface="Wingdings" pitchFamily="2" charset="2"/>
              <a:buNone/>
              <a:defRPr/>
            </a:pPr>
            <a:endParaRPr lang="tr-TR" sz="1900" i="1" kern="10" dirty="0" smtClean="0">
              <a:ln w="9525">
                <a:solidFill>
                  <a:schemeClr val="bg2"/>
                </a:solidFill>
                <a:round/>
                <a:headEnd/>
                <a:tailEnd/>
              </a:ln>
            </a:endParaRPr>
          </a:p>
          <a:p>
            <a:pPr>
              <a:buFont typeface="Wingdings" pitchFamily="2" charset="2"/>
              <a:buNone/>
              <a:defRPr/>
            </a:pPr>
            <a:endParaRPr lang="tr-TR" i="1" kern="10" dirty="0" smtClean="0">
              <a:ln w="9525">
                <a:solidFill>
                  <a:schemeClr val="bg2"/>
                </a:solidFill>
                <a:round/>
                <a:headEnd/>
                <a:tailEnd/>
              </a:ln>
              <a:solidFill>
                <a:srgbClr val="FF6600"/>
              </a:solidFill>
              <a:latin typeface="Monotype Corsiva"/>
            </a:endParaRPr>
          </a:p>
          <a:p>
            <a:pPr>
              <a:buFont typeface="Wingdings" pitchFamily="2" charset="2"/>
              <a:buNone/>
              <a:defRPr/>
            </a:pPr>
            <a:endParaRPr lang="tr-TR" dirty="0"/>
          </a:p>
        </p:txBody>
      </p:sp>
      <p:sp>
        <p:nvSpPr>
          <p:cNvPr id="4" name="3 Slayt Numarası Yer Tutucusu"/>
          <p:cNvSpPr>
            <a:spLocks noGrp="1"/>
          </p:cNvSpPr>
          <p:nvPr>
            <p:ph type="sldNum" sz="quarter" idx="12"/>
          </p:nvPr>
        </p:nvSpPr>
        <p:spPr/>
        <p:txBody>
          <a:bodyPr/>
          <a:lstStyle/>
          <a:p>
            <a:pPr lvl="1">
              <a:defRPr/>
            </a:pPr>
            <a:fld id="{C30F3FA4-21A3-427C-A35A-78F318122869}" type="slidenum">
              <a:rPr lang="tr-TR" smtClean="0"/>
              <a:pPr lvl="1">
                <a:defRPr/>
              </a:pPr>
              <a:t>143</a:t>
            </a:fld>
            <a:endParaRPr lang="tr-TR">
              <a:latin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9" name="Rectangle 11"/>
          <p:cNvSpPr>
            <a:spLocks noGrp="1" noChangeArrowheads="1"/>
          </p:cNvSpPr>
          <p:nvPr>
            <p:ph type="subTitle" idx="1"/>
          </p:nvPr>
        </p:nvSpPr>
        <p:spPr>
          <a:xfrm>
            <a:off x="539750" y="333375"/>
            <a:ext cx="7848600" cy="6048375"/>
          </a:xfrm>
          <a:noFill/>
          <a:ln/>
        </p:spPr>
        <p:txBody>
          <a:bodyPr/>
          <a:lstStyle/>
          <a:p>
            <a:endParaRPr lang="tr-TR" sz="4800" b="1"/>
          </a:p>
          <a:p>
            <a:r>
              <a:rPr lang="tr-TR" sz="4400" b="1"/>
              <a:t>İş Kazalarının Nedenleri</a:t>
            </a:r>
          </a:p>
          <a:p>
            <a:endParaRPr lang="tr-TR" sz="4800"/>
          </a:p>
          <a:p>
            <a:pPr algn="l"/>
            <a:r>
              <a:rPr lang="tr-TR" sz="4400"/>
              <a:t> </a:t>
            </a:r>
            <a:r>
              <a:rPr lang="tr-TR" sz="4000"/>
              <a:t>a)Çevresel Faktörler</a:t>
            </a:r>
          </a:p>
          <a:p>
            <a:pPr algn="l"/>
            <a:r>
              <a:rPr lang="tr-TR" sz="4000"/>
              <a:t> b)Kişiye Bağlı Faktörler</a:t>
            </a:r>
          </a:p>
          <a:p>
            <a:pPr algn="l"/>
            <a:r>
              <a:rPr lang="tr-TR" sz="4000"/>
              <a:t> c)Eğitim Yetersizliği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p:txBody>
          <a:bodyPr/>
          <a:lstStyle/>
          <a:p>
            <a:r>
              <a:rPr lang="tr-TR" sz="3200"/>
              <a:t>İş Kazalarının Meydana Gelmesi İçin;</a:t>
            </a:r>
          </a:p>
        </p:txBody>
      </p:sp>
      <p:sp>
        <p:nvSpPr>
          <p:cNvPr id="111619" name="Rectangle 3"/>
          <p:cNvSpPr>
            <a:spLocks noGrp="1" noChangeArrowheads="1"/>
          </p:cNvSpPr>
          <p:nvPr>
            <p:ph type="body" idx="1"/>
          </p:nvPr>
        </p:nvSpPr>
        <p:spPr/>
        <p:txBody>
          <a:bodyPr/>
          <a:lstStyle/>
          <a:p>
            <a:pPr>
              <a:lnSpc>
                <a:spcPct val="90000"/>
              </a:lnSpc>
              <a:buFont typeface="Wingdings" pitchFamily="2" charset="2"/>
              <a:buNone/>
            </a:pPr>
            <a:endParaRPr lang="tr-TR" sz="3600"/>
          </a:p>
          <a:p>
            <a:pPr>
              <a:lnSpc>
                <a:spcPct val="90000"/>
              </a:lnSpc>
            </a:pPr>
            <a:r>
              <a:rPr lang="tr-TR"/>
              <a:t>Tehlikeli Durum(Kaza Oluşturma Potansiyeli) ve</a:t>
            </a:r>
          </a:p>
          <a:p>
            <a:pPr>
              <a:lnSpc>
                <a:spcPct val="90000"/>
              </a:lnSpc>
            </a:pPr>
            <a:r>
              <a:rPr lang="tr-TR"/>
              <a:t>Tehlikeli Davranış</a:t>
            </a:r>
          </a:p>
          <a:p>
            <a:pPr>
              <a:lnSpc>
                <a:spcPct val="90000"/>
              </a:lnSpc>
              <a:buFont typeface="Wingdings" pitchFamily="2" charset="2"/>
              <a:buNone/>
            </a:pPr>
            <a:r>
              <a:rPr lang="tr-TR"/>
              <a:t> faktörlerinin bir arada olması şarttır.</a:t>
            </a:r>
          </a:p>
          <a:p>
            <a:pPr>
              <a:lnSpc>
                <a:spcPct val="90000"/>
              </a:lnSpc>
              <a:buFont typeface="Wingdings" pitchFamily="2" charset="2"/>
              <a:buNone/>
            </a:pPr>
            <a:endParaRPr lang="tr-TR"/>
          </a:p>
          <a:p>
            <a:pPr>
              <a:lnSpc>
                <a:spcPct val="90000"/>
              </a:lnSpc>
              <a:buFont typeface="Wingdings" pitchFamily="2" charset="2"/>
              <a:buNone/>
            </a:pPr>
            <a:r>
              <a:rPr lang="tr-TR"/>
              <a:t> </a:t>
            </a:r>
            <a:r>
              <a:rPr lang="tr-TR" b="1"/>
              <a:t>İş kazaları</a:t>
            </a:r>
            <a:r>
              <a:rPr lang="tr-TR"/>
              <a:t>; yukarıda belirtilen iki faktörden birinin ortadan kaldırılmasıyla önlenebilir.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611188" y="620713"/>
            <a:ext cx="8229600" cy="5505450"/>
          </a:xfrm>
        </p:spPr>
        <p:txBody>
          <a:bodyPr/>
          <a:lstStyle/>
          <a:p>
            <a:pPr>
              <a:buFont typeface="Wingdings" pitchFamily="2" charset="2"/>
              <a:buNone/>
            </a:pPr>
            <a:endParaRPr lang="tr-TR"/>
          </a:p>
          <a:p>
            <a:pPr>
              <a:buFont typeface="Wingdings" pitchFamily="2" charset="2"/>
              <a:buNone/>
            </a:pPr>
            <a:endParaRPr lang="tr-TR">
              <a:solidFill>
                <a:schemeClr val="bg2"/>
              </a:solidFill>
            </a:endParaRPr>
          </a:p>
          <a:p>
            <a:pPr>
              <a:buFont typeface="Wingdings" pitchFamily="2" charset="2"/>
              <a:buNone/>
            </a:pPr>
            <a:r>
              <a:rPr lang="tr-TR">
                <a:solidFill>
                  <a:schemeClr val="hlink"/>
                </a:solidFill>
              </a:rPr>
              <a:t>Kazaların ; %78’i Emniyetsiz Çalışmalardan,</a:t>
            </a:r>
          </a:p>
          <a:p>
            <a:pPr>
              <a:buFont typeface="Wingdings" pitchFamily="2" charset="2"/>
              <a:buNone/>
            </a:pPr>
            <a:r>
              <a:rPr lang="tr-TR">
                <a:solidFill>
                  <a:schemeClr val="hlink"/>
                </a:solidFill>
              </a:rPr>
              <a:t>                  %20’si Emniyetsiz Durumlardan,</a:t>
            </a:r>
          </a:p>
          <a:p>
            <a:pPr>
              <a:buFont typeface="Wingdings" pitchFamily="2" charset="2"/>
              <a:buNone/>
            </a:pPr>
            <a:r>
              <a:rPr lang="tr-TR">
                <a:solidFill>
                  <a:schemeClr val="hlink"/>
                </a:solidFill>
              </a:rPr>
              <a:t>                  %2’si Doğal Olaylardan kaynaklanmaktadır.</a:t>
            </a:r>
          </a:p>
          <a:p>
            <a:pPr>
              <a:buFont typeface="Wingdings" pitchFamily="2" charset="2"/>
              <a:buNone/>
            </a:pPr>
            <a:endParaRPr lang="tr-TR">
              <a:solidFill>
                <a:schemeClr val="hlink"/>
              </a:solidFill>
            </a:endParaRPr>
          </a:p>
          <a:p>
            <a:pPr>
              <a:buFont typeface="Wingdings" pitchFamily="2" charset="2"/>
              <a:buNone/>
            </a:pPr>
            <a:r>
              <a:rPr lang="tr-TR">
                <a:solidFill>
                  <a:schemeClr val="hlink"/>
                </a:solidFill>
              </a:rPr>
              <a:t>   Bu oranlardan da görülüyor ki, iş kazalarının %98’inin nedeni </a:t>
            </a:r>
            <a:r>
              <a:rPr lang="tr-TR" b="1">
                <a:solidFill>
                  <a:schemeClr val="hlink"/>
                </a:solidFill>
              </a:rPr>
              <a:t>insanlar</a:t>
            </a:r>
            <a:r>
              <a:rPr lang="tr-TR">
                <a:solidFill>
                  <a:schemeClr val="hlink"/>
                </a:solidFill>
              </a:rPr>
              <a:t>dır.</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4638"/>
            <a:ext cx="8229600" cy="922337"/>
          </a:xfrm>
        </p:spPr>
        <p:txBody>
          <a:bodyPr/>
          <a:lstStyle/>
          <a:p>
            <a:r>
              <a:rPr lang="tr-TR" sz="3400" b="1">
                <a:solidFill>
                  <a:schemeClr val="hlink"/>
                </a:solidFill>
              </a:rPr>
              <a:t>PERSONEL KAYNAKLI KAZALAR</a:t>
            </a:r>
          </a:p>
        </p:txBody>
      </p:sp>
      <p:sp>
        <p:nvSpPr>
          <p:cNvPr id="117764" name="Rectangle 4"/>
          <p:cNvSpPr>
            <a:spLocks noGrp="1" noChangeArrowheads="1"/>
          </p:cNvSpPr>
          <p:nvPr>
            <p:ph type="body" sz="half" idx="1"/>
          </p:nvPr>
        </p:nvSpPr>
        <p:spPr>
          <a:xfrm>
            <a:off x="395288" y="981075"/>
            <a:ext cx="4038600" cy="4968875"/>
          </a:xfrm>
        </p:spPr>
        <p:txBody>
          <a:bodyPr/>
          <a:lstStyle/>
          <a:p>
            <a:pPr>
              <a:lnSpc>
                <a:spcPct val="90000"/>
              </a:lnSpc>
            </a:pPr>
            <a:r>
              <a:rPr lang="tr-TR" sz="2000" dirty="0" smtClean="0"/>
              <a:t>Kişisel </a:t>
            </a:r>
            <a:r>
              <a:rPr lang="tr-TR" sz="2000" dirty="0"/>
              <a:t>sorunlar</a:t>
            </a:r>
          </a:p>
          <a:p>
            <a:pPr>
              <a:lnSpc>
                <a:spcPct val="90000"/>
              </a:lnSpc>
            </a:pPr>
            <a:r>
              <a:rPr lang="tr-TR" sz="2000" dirty="0"/>
              <a:t>İçki sigara alışkanlığı</a:t>
            </a:r>
          </a:p>
          <a:p>
            <a:pPr>
              <a:lnSpc>
                <a:spcPct val="90000"/>
              </a:lnSpc>
            </a:pPr>
            <a:r>
              <a:rPr lang="tr-TR" sz="2000" dirty="0"/>
              <a:t>Personel- amir ilişkisi</a:t>
            </a:r>
          </a:p>
          <a:p>
            <a:pPr>
              <a:lnSpc>
                <a:spcPct val="90000"/>
              </a:lnSpc>
            </a:pPr>
            <a:r>
              <a:rPr lang="tr-TR" sz="2000" dirty="0" smtClean="0"/>
              <a:t>Kabiliyet meselesi</a:t>
            </a:r>
          </a:p>
          <a:p>
            <a:pPr>
              <a:lnSpc>
                <a:spcPct val="90000"/>
              </a:lnSpc>
            </a:pPr>
            <a:r>
              <a:rPr lang="tr-TR" sz="2000" dirty="0" smtClean="0"/>
              <a:t>İş </a:t>
            </a:r>
            <a:r>
              <a:rPr lang="tr-TR" sz="2000" dirty="0"/>
              <a:t>güvenliği prensiplerine uymama</a:t>
            </a:r>
          </a:p>
          <a:p>
            <a:pPr>
              <a:lnSpc>
                <a:spcPct val="90000"/>
              </a:lnSpc>
            </a:pPr>
            <a:r>
              <a:rPr lang="tr-TR" sz="2000" dirty="0"/>
              <a:t>Uygun olmayan giyim veya koruyucu malzeme </a:t>
            </a:r>
            <a:r>
              <a:rPr lang="tr-TR" sz="2000" dirty="0" smtClean="0"/>
              <a:t>kullanma</a:t>
            </a:r>
          </a:p>
          <a:p>
            <a:pPr>
              <a:lnSpc>
                <a:spcPct val="90000"/>
              </a:lnSpc>
            </a:pPr>
            <a:endParaRPr lang="tr-TR" sz="2000" dirty="0" smtClean="0"/>
          </a:p>
          <a:p>
            <a:pPr>
              <a:lnSpc>
                <a:spcPct val="90000"/>
              </a:lnSpc>
              <a:buNone/>
            </a:pPr>
            <a:endParaRPr lang="tr-TR" sz="2000" dirty="0" smtClean="0"/>
          </a:p>
          <a:p>
            <a:pPr>
              <a:lnSpc>
                <a:spcPct val="90000"/>
              </a:lnSpc>
              <a:buNone/>
            </a:pPr>
            <a:endParaRPr lang="tr-TR" sz="2000" dirty="0" smtClean="0"/>
          </a:p>
          <a:p>
            <a:pPr>
              <a:lnSpc>
                <a:spcPct val="90000"/>
              </a:lnSpc>
              <a:buNone/>
            </a:pPr>
            <a:endParaRPr lang="tr-TR" sz="2000" dirty="0" smtClean="0"/>
          </a:p>
          <a:p>
            <a:pPr>
              <a:lnSpc>
                <a:spcPct val="90000"/>
              </a:lnSpc>
              <a:buNone/>
            </a:pPr>
            <a:r>
              <a:rPr lang="tr-TR" sz="3200" b="1" dirty="0" smtClean="0"/>
              <a:t>Ve daha niceleri….</a:t>
            </a:r>
            <a:endParaRPr lang="tr-TR" sz="3200" b="1" dirty="0"/>
          </a:p>
          <a:p>
            <a:pPr>
              <a:lnSpc>
                <a:spcPct val="90000"/>
              </a:lnSpc>
            </a:pPr>
            <a:endParaRPr lang="tr-TR" sz="2000" dirty="0"/>
          </a:p>
        </p:txBody>
      </p:sp>
      <p:pic>
        <p:nvPicPr>
          <p:cNvPr id="117766" name="Picture 6" descr="Resim2"/>
          <p:cNvPicPr>
            <a:picLocks noGrp="1" noChangeAspect="1" noChangeArrowheads="1"/>
          </p:cNvPicPr>
          <p:nvPr>
            <p:ph type="body" sz="half" idx="2"/>
          </p:nvPr>
        </p:nvPicPr>
        <p:blipFill>
          <a:blip r:embed="rId2" cstate="print"/>
          <a:srcRect/>
          <a:stretch>
            <a:fillRect/>
          </a:stretch>
        </p:blipFill>
        <p:spPr>
          <a:xfrm>
            <a:off x="4648200" y="1196975"/>
            <a:ext cx="4171950" cy="5040313"/>
          </a:xfrm>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C15AAA3-F0DB-4911-AEAE-507522D6C7E5}" type="slidenum">
              <a:rPr lang="tr-TR" smtClean="0"/>
              <a:pPr/>
              <a:t>19</a:t>
            </a:fld>
            <a:endParaRPr lang="tr-TR" smtClean="0"/>
          </a:p>
        </p:txBody>
      </p:sp>
      <p:sp>
        <p:nvSpPr>
          <p:cNvPr id="6" name="Rectangle 2"/>
          <p:cNvSpPr txBox="1">
            <a:spLocks noChangeArrowheads="1"/>
          </p:cNvSpPr>
          <p:nvPr/>
        </p:nvSpPr>
        <p:spPr bwMode="auto">
          <a:xfrm>
            <a:off x="1043608" y="620688"/>
            <a:ext cx="7272337" cy="1008112"/>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Char char="•"/>
              <a:defRPr/>
            </a:pPr>
            <a:r>
              <a:rPr lang="tr-TR" sz="2800" dirty="0" smtClean="0"/>
              <a:t>Riski göze alma isteği</a:t>
            </a:r>
          </a:p>
          <a:p>
            <a:pPr marL="342900" indent="-342900" algn="ctr" eaLnBrk="0" hangingPunct="0">
              <a:spcBef>
                <a:spcPct val="20000"/>
              </a:spcBef>
              <a:buFont typeface="Arial" pitchFamily="34" charset="0"/>
              <a:buChar char="•"/>
              <a:defRPr/>
            </a:pPr>
            <a:r>
              <a:rPr lang="tr-TR" sz="2800" dirty="0" smtClean="0"/>
              <a:t>Emeği eksiltme çabası</a:t>
            </a:r>
          </a:p>
          <a:p>
            <a:pPr marL="342900" indent="-342900" algn="ctr" eaLnBrk="0" hangingPunct="0">
              <a:spcBef>
                <a:spcPct val="20000"/>
              </a:spcBef>
              <a:defRPr/>
            </a:pPr>
            <a:endParaRPr lang="tr-TR" sz="2800" dirty="0" smtClean="0"/>
          </a:p>
          <a:p>
            <a:pPr marL="342900" indent="-342900" algn="ctr" eaLnBrk="0" hangingPunct="0">
              <a:spcBef>
                <a:spcPct val="20000"/>
              </a:spcBef>
              <a:defRPr/>
            </a:pPr>
            <a:endParaRPr lang="tr-TR" sz="2800" b="1" dirty="0">
              <a:solidFill>
                <a:srgbClr val="FF0000"/>
              </a:solidFill>
              <a:effectLst>
                <a:outerShdw blurRad="38100" dist="38100" dir="2700000" algn="tl">
                  <a:srgbClr val="C0C0C0"/>
                </a:outerShdw>
              </a:effectLst>
              <a:latin typeface="Albertus Medium" pitchFamily="34" charset="0"/>
              <a:cs typeface="+mn-cs"/>
            </a:endParaRPr>
          </a:p>
        </p:txBody>
      </p:sp>
      <p:pic>
        <p:nvPicPr>
          <p:cNvPr id="24580" name="Picture 2" descr="L:\ISO 18001\İSG RESİMLERİ\78103_h4_122_578lo[1].jpg"/>
          <p:cNvPicPr>
            <a:picLocks noChangeAspect="1" noChangeArrowheads="1"/>
          </p:cNvPicPr>
          <p:nvPr/>
        </p:nvPicPr>
        <p:blipFill>
          <a:blip r:embed="rId2" cstate="print"/>
          <a:srcRect/>
          <a:stretch>
            <a:fillRect/>
          </a:stretch>
        </p:blipFill>
        <p:spPr bwMode="auto">
          <a:xfrm>
            <a:off x="323850" y="1844675"/>
            <a:ext cx="8424863" cy="460851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Başlarken…</a:t>
            </a:r>
            <a:endParaRPr lang="tr-TR" dirty="0"/>
          </a:p>
        </p:txBody>
      </p:sp>
      <p:sp>
        <p:nvSpPr>
          <p:cNvPr id="3" name="2 Metin kutusu"/>
          <p:cNvSpPr txBox="1"/>
          <p:nvPr/>
        </p:nvSpPr>
        <p:spPr>
          <a:xfrm>
            <a:off x="323528" y="1988840"/>
            <a:ext cx="8424936" cy="3693319"/>
          </a:xfrm>
          <a:prstGeom prst="rect">
            <a:avLst/>
          </a:prstGeom>
          <a:noFill/>
        </p:spPr>
        <p:txBody>
          <a:bodyPr wrap="square" rtlCol="0">
            <a:spAutoFit/>
          </a:bodyPr>
          <a:lstStyle/>
          <a:p>
            <a:r>
              <a:rPr lang="tr-TR" dirty="0" smtClean="0"/>
              <a:t>Bölüm I : İş sağlığı ve güvenliği</a:t>
            </a:r>
          </a:p>
          <a:p>
            <a:r>
              <a:rPr lang="tr-TR" dirty="0" smtClean="0"/>
              <a:t>Bölüm II : Genel Güvenlik Kuralları</a:t>
            </a:r>
          </a:p>
          <a:p>
            <a:r>
              <a:rPr lang="tr-TR" dirty="0" smtClean="0"/>
              <a:t>Bölüm III : </a:t>
            </a:r>
            <a:r>
              <a:rPr lang="tr-TR" dirty="0" err="1" smtClean="0"/>
              <a:t>Laboratuvarda</a:t>
            </a:r>
            <a:r>
              <a:rPr lang="tr-TR" dirty="0" smtClean="0"/>
              <a:t> Dikkat Edilmesi Gerekenler</a:t>
            </a:r>
          </a:p>
          <a:p>
            <a:r>
              <a:rPr lang="tr-TR" dirty="0" smtClean="0"/>
              <a:t>                  (Genel </a:t>
            </a:r>
            <a:r>
              <a:rPr lang="tr-TR" dirty="0" err="1" smtClean="0"/>
              <a:t>Laboratuvar</a:t>
            </a:r>
            <a:r>
              <a:rPr lang="tr-TR" dirty="0" smtClean="0"/>
              <a:t> Kuralları)</a:t>
            </a:r>
          </a:p>
          <a:p>
            <a:r>
              <a:rPr lang="tr-TR" dirty="0" smtClean="0"/>
              <a:t>Bölüm IV : Temel </a:t>
            </a:r>
            <a:r>
              <a:rPr lang="tr-TR" dirty="0" err="1" smtClean="0"/>
              <a:t>Laboratuvar</a:t>
            </a:r>
            <a:r>
              <a:rPr lang="tr-TR" dirty="0" smtClean="0"/>
              <a:t> Ekipmanlarının kullanılması ve </a:t>
            </a:r>
            <a:r>
              <a:rPr lang="tr-TR" dirty="0" err="1" smtClean="0"/>
              <a:t>Laboratuvar</a:t>
            </a:r>
            <a:r>
              <a:rPr lang="tr-TR" dirty="0" smtClean="0"/>
              <a:t>                           .                 Yöntemlerinin Güvenli Uygulanması</a:t>
            </a:r>
          </a:p>
          <a:p>
            <a:r>
              <a:rPr lang="tr-TR" dirty="0" smtClean="0"/>
              <a:t>Bölüm V : Güvenlik Bilgi Formu ve Kimyasallar ile ilgili Tehlike-Uyarı İşaretleri</a:t>
            </a:r>
          </a:p>
          <a:p>
            <a:r>
              <a:rPr lang="tr-TR" dirty="0" smtClean="0"/>
              <a:t>Bölüm VI : </a:t>
            </a:r>
            <a:r>
              <a:rPr lang="tr-TR" dirty="0" err="1" smtClean="0"/>
              <a:t>Laboratuvarlarda</a:t>
            </a:r>
            <a:r>
              <a:rPr lang="tr-TR" dirty="0" smtClean="0"/>
              <a:t> Kişisel Güvenlik ve İlk Yardım</a:t>
            </a:r>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F25C54C-F3EF-4DEC-B90F-D1E646AC5EEC}" type="slidenum">
              <a:rPr lang="tr-TR" smtClean="0"/>
              <a:pPr/>
              <a:t>20</a:t>
            </a:fld>
            <a:endParaRPr lang="tr-TR" smtClean="0"/>
          </a:p>
        </p:txBody>
      </p:sp>
      <p:sp>
        <p:nvSpPr>
          <p:cNvPr id="5" name="Rectangle 2"/>
          <p:cNvSpPr txBox="1">
            <a:spLocks noChangeArrowheads="1"/>
          </p:cNvSpPr>
          <p:nvPr/>
        </p:nvSpPr>
        <p:spPr bwMode="auto">
          <a:xfrm>
            <a:off x="1116013" y="836613"/>
            <a:ext cx="7272337" cy="546100"/>
          </a:xfrm>
          <a:prstGeom prst="rect">
            <a:avLst/>
          </a:prstGeom>
          <a:noFill/>
          <a:ln w="9525">
            <a:noFill/>
            <a:miter lim="800000"/>
            <a:headEnd/>
            <a:tailEnd/>
          </a:ln>
        </p:spPr>
        <p:txBody>
          <a:bodyPr/>
          <a:lstStyle/>
          <a:p>
            <a:pPr>
              <a:lnSpc>
                <a:spcPct val="90000"/>
              </a:lnSpc>
            </a:pPr>
            <a:r>
              <a:rPr lang="tr-TR" sz="2800" dirty="0" smtClean="0"/>
              <a:t>İhmal ; %65 iş kazalarındaki oranı</a:t>
            </a:r>
            <a:endParaRPr lang="tr-TR" sz="2800" dirty="0"/>
          </a:p>
        </p:txBody>
      </p:sp>
      <p:pic>
        <p:nvPicPr>
          <p:cNvPr id="25604" name="Picture 2" descr="L:\ISO 18001\İSG RESİMLERİ\index[1].jpg"/>
          <p:cNvPicPr>
            <a:picLocks noChangeAspect="1" noChangeArrowheads="1"/>
          </p:cNvPicPr>
          <p:nvPr/>
        </p:nvPicPr>
        <p:blipFill>
          <a:blip r:embed="rId2" cstate="print"/>
          <a:srcRect/>
          <a:stretch>
            <a:fillRect/>
          </a:stretch>
        </p:blipFill>
        <p:spPr bwMode="auto">
          <a:xfrm>
            <a:off x="395288" y="1484313"/>
            <a:ext cx="8497887" cy="45370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7D150D7-1439-4786-A279-34EBE92ADA89}" type="slidenum">
              <a:rPr lang="tr-TR" smtClean="0"/>
              <a:pPr/>
              <a:t>21</a:t>
            </a:fld>
            <a:endParaRPr lang="tr-TR" smtClean="0"/>
          </a:p>
        </p:txBody>
      </p:sp>
      <p:sp>
        <p:nvSpPr>
          <p:cNvPr id="7" name="Rectangle 2"/>
          <p:cNvSpPr txBox="1">
            <a:spLocks noChangeArrowheads="1"/>
          </p:cNvSpPr>
          <p:nvPr/>
        </p:nvSpPr>
        <p:spPr bwMode="auto">
          <a:xfrm>
            <a:off x="1116013" y="1187450"/>
            <a:ext cx="7272337" cy="546100"/>
          </a:xfrm>
          <a:prstGeom prst="rect">
            <a:avLst/>
          </a:prstGeom>
          <a:noFill/>
          <a:ln w="9525">
            <a:noFill/>
            <a:miter lim="800000"/>
            <a:headEnd/>
            <a:tailEnd/>
          </a:ln>
        </p:spPr>
        <p:txBody>
          <a:bodyPr/>
          <a:lstStyle/>
          <a:p>
            <a:pPr>
              <a:lnSpc>
                <a:spcPct val="90000"/>
              </a:lnSpc>
              <a:buFont typeface="Arial" pitchFamily="34" charset="0"/>
              <a:buChar char="•"/>
            </a:pPr>
            <a:r>
              <a:rPr lang="tr-TR" sz="2800" dirty="0" smtClean="0"/>
              <a:t>Tecrübe eksikliği</a:t>
            </a:r>
            <a:endParaRPr lang="tr-TR" sz="2800" dirty="0"/>
          </a:p>
        </p:txBody>
      </p:sp>
      <p:pic>
        <p:nvPicPr>
          <p:cNvPr id="26628" name="Picture 2" descr="C:\Users\UseR\Desktop\imagesCATSGE3V.jpg"/>
          <p:cNvPicPr>
            <a:picLocks noChangeAspect="1" noChangeArrowheads="1"/>
          </p:cNvPicPr>
          <p:nvPr/>
        </p:nvPicPr>
        <p:blipFill>
          <a:blip r:embed="rId2" cstate="print"/>
          <a:srcRect/>
          <a:stretch>
            <a:fillRect/>
          </a:stretch>
        </p:blipFill>
        <p:spPr bwMode="auto">
          <a:xfrm>
            <a:off x="900113" y="1989138"/>
            <a:ext cx="7343775" cy="4319587"/>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9069D8-D6E0-4365-B6D6-5C44224981E3}" type="slidenum">
              <a:rPr lang="tr-TR" smtClean="0"/>
              <a:pPr/>
              <a:t>22</a:t>
            </a:fld>
            <a:endParaRPr lang="tr-TR" smtClean="0"/>
          </a:p>
        </p:txBody>
      </p:sp>
      <p:sp>
        <p:nvSpPr>
          <p:cNvPr id="5" name="Rectangle 2"/>
          <p:cNvSpPr txBox="1">
            <a:spLocks noChangeArrowheads="1"/>
          </p:cNvSpPr>
          <p:nvPr/>
        </p:nvSpPr>
        <p:spPr bwMode="auto">
          <a:xfrm>
            <a:off x="1116013" y="404813"/>
            <a:ext cx="7272337" cy="546100"/>
          </a:xfrm>
          <a:prstGeom prst="rect">
            <a:avLst/>
          </a:prstGeom>
          <a:noFill/>
          <a:ln w="9525">
            <a:noFill/>
            <a:miter lim="800000"/>
            <a:headEnd/>
            <a:tailEnd/>
          </a:ln>
        </p:spPr>
        <p:txBody>
          <a:bodyPr/>
          <a:lstStyle/>
          <a:p>
            <a:pPr>
              <a:lnSpc>
                <a:spcPct val="90000"/>
              </a:lnSpc>
              <a:buFont typeface="Arial" pitchFamily="34" charset="0"/>
              <a:buChar char="•"/>
            </a:pPr>
            <a:r>
              <a:rPr lang="tr-TR" sz="2800" dirty="0" smtClean="0"/>
              <a:t>İşi basite indirgeme, kolaya kaçma</a:t>
            </a:r>
            <a:endParaRPr lang="tr-TR" sz="2800" dirty="0"/>
          </a:p>
        </p:txBody>
      </p:sp>
      <p:pic>
        <p:nvPicPr>
          <p:cNvPr id="27652" name="Picture 5" descr="C:\Users\UseR\Desktop\imagesCAU48MUN.jpg"/>
          <p:cNvPicPr>
            <a:picLocks noChangeAspect="1" noChangeArrowheads="1"/>
          </p:cNvPicPr>
          <p:nvPr/>
        </p:nvPicPr>
        <p:blipFill>
          <a:blip r:embed="rId2" cstate="print"/>
          <a:srcRect/>
          <a:stretch>
            <a:fillRect/>
          </a:stretch>
        </p:blipFill>
        <p:spPr bwMode="auto">
          <a:xfrm>
            <a:off x="755650" y="1341438"/>
            <a:ext cx="7920038" cy="45370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ED1D8FF-0B6D-4BC0-870F-49EF33C91E04}" type="slidenum">
              <a:rPr lang="tr-TR" smtClean="0"/>
              <a:pPr/>
              <a:t>23</a:t>
            </a:fld>
            <a:endParaRPr lang="tr-TR" smtClean="0"/>
          </a:p>
        </p:txBody>
      </p:sp>
      <p:pic>
        <p:nvPicPr>
          <p:cNvPr id="28675" name="Picture 1" descr="C:\Users\UseR\Desktop\12.jpg"/>
          <p:cNvPicPr>
            <a:picLocks noChangeAspect="1" noChangeArrowheads="1"/>
          </p:cNvPicPr>
          <p:nvPr/>
        </p:nvPicPr>
        <p:blipFill>
          <a:blip r:embed="rId2" cstate="print"/>
          <a:srcRect/>
          <a:stretch>
            <a:fillRect/>
          </a:stretch>
        </p:blipFill>
        <p:spPr bwMode="auto">
          <a:xfrm>
            <a:off x="250825" y="1341438"/>
            <a:ext cx="8642350" cy="4752975"/>
          </a:xfrm>
          <a:prstGeom prst="rect">
            <a:avLst/>
          </a:prstGeom>
          <a:noFill/>
          <a:ln w="9525">
            <a:noFill/>
            <a:miter lim="800000"/>
            <a:headEnd/>
            <a:tailEnd/>
          </a:ln>
        </p:spPr>
      </p:pic>
      <p:sp>
        <p:nvSpPr>
          <p:cNvPr id="5" name="Rectangle 2"/>
          <p:cNvSpPr txBox="1">
            <a:spLocks noChangeArrowheads="1"/>
          </p:cNvSpPr>
          <p:nvPr/>
        </p:nvSpPr>
        <p:spPr bwMode="auto">
          <a:xfrm>
            <a:off x="1116013" y="549275"/>
            <a:ext cx="7272337" cy="546100"/>
          </a:xfrm>
          <a:prstGeom prst="rect">
            <a:avLst/>
          </a:prstGeom>
          <a:noFill/>
          <a:ln w="9525">
            <a:noFill/>
            <a:miter lim="800000"/>
            <a:headEnd/>
            <a:tailEnd/>
          </a:ln>
        </p:spPr>
        <p:txBody>
          <a:bodyPr/>
          <a:lstStyle/>
          <a:p>
            <a:pPr>
              <a:lnSpc>
                <a:spcPct val="90000"/>
              </a:lnSpc>
              <a:buFont typeface="Arial" pitchFamily="34" charset="0"/>
              <a:buChar char="•"/>
            </a:pPr>
            <a:r>
              <a:rPr lang="tr-TR" sz="2800" dirty="0" smtClean="0"/>
              <a:t> Çalışma ortamı atmosferi</a:t>
            </a:r>
            <a:endParaRPr lang="tr-TR" sz="2800" dirty="0"/>
          </a:p>
        </p:txBody>
      </p:sp>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tr-TR" sz="4500" b="1">
                <a:solidFill>
                  <a:schemeClr val="hlink"/>
                </a:solidFill>
              </a:rPr>
              <a:t>Firma-Şirket Kaynaklı Kazalar</a:t>
            </a:r>
          </a:p>
        </p:txBody>
      </p:sp>
      <p:sp>
        <p:nvSpPr>
          <p:cNvPr id="119812" name="Rectangle 4"/>
          <p:cNvSpPr>
            <a:spLocks noGrp="1" noChangeArrowheads="1"/>
          </p:cNvSpPr>
          <p:nvPr>
            <p:ph type="body" sz="half" idx="1"/>
          </p:nvPr>
        </p:nvSpPr>
        <p:spPr>
          <a:xfrm>
            <a:off x="457200" y="1600200"/>
            <a:ext cx="4475163" cy="4525963"/>
          </a:xfrm>
        </p:spPr>
        <p:txBody>
          <a:bodyPr/>
          <a:lstStyle/>
          <a:p>
            <a:pPr>
              <a:lnSpc>
                <a:spcPct val="90000"/>
              </a:lnSpc>
            </a:pPr>
            <a:r>
              <a:rPr lang="tr-TR"/>
              <a:t>Emniyetsiz şartlar</a:t>
            </a:r>
          </a:p>
          <a:p>
            <a:pPr>
              <a:lnSpc>
                <a:spcPct val="90000"/>
              </a:lnSpc>
              <a:buFontTx/>
              <a:buNone/>
            </a:pPr>
            <a:endParaRPr lang="tr-TR"/>
          </a:p>
          <a:p>
            <a:pPr>
              <a:lnSpc>
                <a:spcPct val="90000"/>
              </a:lnSpc>
            </a:pPr>
            <a:r>
              <a:rPr lang="tr-TR"/>
              <a:t>Kusurlu araçlar</a:t>
            </a:r>
          </a:p>
          <a:p>
            <a:pPr>
              <a:lnSpc>
                <a:spcPct val="90000"/>
              </a:lnSpc>
              <a:buFontTx/>
              <a:buNone/>
            </a:pPr>
            <a:endParaRPr lang="tr-TR"/>
          </a:p>
          <a:p>
            <a:pPr>
              <a:lnSpc>
                <a:spcPct val="90000"/>
              </a:lnSpc>
            </a:pPr>
            <a:r>
              <a:rPr lang="tr-TR"/>
              <a:t>Uygun olmayan çalışma zemini</a:t>
            </a:r>
          </a:p>
          <a:p>
            <a:pPr>
              <a:lnSpc>
                <a:spcPct val="90000"/>
              </a:lnSpc>
              <a:buFontTx/>
              <a:buNone/>
            </a:pPr>
            <a:endParaRPr lang="tr-TR"/>
          </a:p>
          <a:p>
            <a:pPr>
              <a:lnSpc>
                <a:spcPct val="90000"/>
              </a:lnSpc>
            </a:pPr>
            <a:r>
              <a:rPr lang="tr-TR"/>
              <a:t>Uygun olmayan iş ortamı, gazlı gürültülü ortamlar</a:t>
            </a:r>
          </a:p>
          <a:p>
            <a:pPr>
              <a:lnSpc>
                <a:spcPct val="90000"/>
              </a:lnSpc>
            </a:pPr>
            <a:endParaRPr lang="tr-TR"/>
          </a:p>
        </p:txBody>
      </p:sp>
      <p:pic>
        <p:nvPicPr>
          <p:cNvPr id="119814" name="Picture 6" descr="ress"/>
          <p:cNvPicPr>
            <a:picLocks noGrp="1" noChangeAspect="1" noChangeArrowheads="1"/>
          </p:cNvPicPr>
          <p:nvPr>
            <p:ph type="body" sz="half" idx="2"/>
          </p:nvPr>
        </p:nvPicPr>
        <p:blipFill>
          <a:blip r:embed="rId2" cstate="print"/>
          <a:srcRect/>
          <a:stretch>
            <a:fillRect/>
          </a:stretch>
        </p:blipFill>
        <p:spPr>
          <a:xfrm>
            <a:off x="5270500" y="1628775"/>
            <a:ext cx="3405188" cy="4321175"/>
          </a:xfrm>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tr-TR" sz="4000" b="1">
                <a:solidFill>
                  <a:schemeClr val="hlink"/>
                </a:solidFill>
              </a:rPr>
              <a:t>Teknik Hatadan Dolayı Oluşan Kazalar</a:t>
            </a:r>
          </a:p>
        </p:txBody>
      </p:sp>
      <p:sp>
        <p:nvSpPr>
          <p:cNvPr id="121860" name="Rectangle 4"/>
          <p:cNvSpPr>
            <a:spLocks noGrp="1" noChangeArrowheads="1"/>
          </p:cNvSpPr>
          <p:nvPr>
            <p:ph type="body" sz="half" idx="1"/>
          </p:nvPr>
        </p:nvSpPr>
        <p:spPr>
          <a:xfrm>
            <a:off x="250825" y="1600200"/>
            <a:ext cx="4465638" cy="4525963"/>
          </a:xfrm>
        </p:spPr>
        <p:txBody>
          <a:bodyPr/>
          <a:lstStyle/>
          <a:p>
            <a:endParaRPr lang="tr-TR"/>
          </a:p>
          <a:p>
            <a:r>
              <a:rPr lang="tr-TR"/>
              <a:t>Teknik arızalar- ani arızalar- kopan hat, düşen vinç, devrilen makine</a:t>
            </a:r>
          </a:p>
          <a:p>
            <a:pPr>
              <a:buFontTx/>
              <a:buNone/>
            </a:pPr>
            <a:endParaRPr lang="tr-TR"/>
          </a:p>
          <a:p>
            <a:r>
              <a:rPr lang="tr-TR"/>
              <a:t>Kusurlu alet araç kullanma</a:t>
            </a:r>
          </a:p>
          <a:p>
            <a:pPr>
              <a:buFontTx/>
              <a:buNone/>
            </a:pPr>
            <a:endParaRPr lang="tr-TR"/>
          </a:p>
          <a:p>
            <a:r>
              <a:rPr lang="tr-TR"/>
              <a:t>Doğru göstermeyen ölçü aletleri</a:t>
            </a:r>
          </a:p>
          <a:p>
            <a:pPr>
              <a:buFontTx/>
              <a:buNone/>
            </a:pPr>
            <a:endParaRPr lang="tr-TR"/>
          </a:p>
          <a:p>
            <a:endParaRPr lang="tr-TR"/>
          </a:p>
        </p:txBody>
      </p:sp>
      <p:pic>
        <p:nvPicPr>
          <p:cNvPr id="121862" name="Picture 6" descr="Resim1"/>
          <p:cNvPicPr>
            <a:picLocks noGrp="1" noChangeAspect="1" noChangeArrowheads="1"/>
          </p:cNvPicPr>
          <p:nvPr>
            <p:ph type="body" sz="half" idx="2"/>
          </p:nvPr>
        </p:nvPicPr>
        <p:blipFill>
          <a:blip r:embed="rId2" cstate="print"/>
          <a:srcRect/>
          <a:stretch>
            <a:fillRect/>
          </a:stretch>
        </p:blipFill>
        <p:spPr>
          <a:xfrm>
            <a:off x="4932363" y="1989138"/>
            <a:ext cx="3754437" cy="3816350"/>
          </a:xfrm>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68313" y="836613"/>
            <a:ext cx="8229600" cy="5040312"/>
          </a:xfrm>
        </p:spPr>
        <p:txBody>
          <a:bodyPr/>
          <a:lstStyle/>
          <a:p>
            <a:r>
              <a:rPr lang="tr-TR" dirty="0"/>
              <a:t>Kazaların %50 ye yakını sabah vardiya değişimine yakın saatlerde oluyor. Sebebi; uykusuzluk, </a:t>
            </a:r>
            <a:r>
              <a:rPr lang="tr-TR" dirty="0" smtClean="0"/>
              <a:t>tedbirsizlik, </a:t>
            </a:r>
            <a:r>
              <a:rPr lang="tr-TR" dirty="0"/>
              <a:t>işte ivedilik, işi zamanında yetiştirememe endişesi</a:t>
            </a:r>
          </a:p>
          <a:p>
            <a:pPr>
              <a:buFontTx/>
              <a:buNone/>
            </a:pPr>
            <a:endParaRPr lang="tr-TR" dirty="0"/>
          </a:p>
          <a:p>
            <a:r>
              <a:rPr lang="tr-TR" dirty="0"/>
              <a:t>Yapılan araştırmalar sonucu İş kazaları kıştan yaza doğru artış göstermektedir, sonbaharda ise azalma saptanmaktadır.</a:t>
            </a:r>
          </a:p>
          <a:p>
            <a:endParaRPr lang="tr-T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1" name="Rectangle 5"/>
          <p:cNvSpPr>
            <a:spLocks noGrp="1" noChangeArrowheads="1"/>
          </p:cNvSpPr>
          <p:nvPr>
            <p:ph type="body" sz="half" idx="1"/>
          </p:nvPr>
        </p:nvSpPr>
        <p:spPr>
          <a:xfrm>
            <a:off x="179388" y="188913"/>
            <a:ext cx="4176712" cy="6335712"/>
          </a:xfrm>
        </p:spPr>
        <p:txBody>
          <a:bodyPr/>
          <a:lstStyle/>
          <a:p>
            <a:pPr algn="ctr">
              <a:buFontTx/>
              <a:buNone/>
            </a:pPr>
            <a:r>
              <a:rPr lang="tr-TR" dirty="0"/>
              <a:t>     </a:t>
            </a:r>
          </a:p>
          <a:p>
            <a:pPr algn="ctr">
              <a:buFontTx/>
              <a:buNone/>
            </a:pPr>
            <a:endParaRPr lang="tr-TR" dirty="0"/>
          </a:p>
          <a:p>
            <a:pPr algn="ctr">
              <a:buFontTx/>
              <a:buNone/>
            </a:pPr>
            <a:r>
              <a:rPr lang="tr-TR" sz="2000" b="1" dirty="0">
                <a:solidFill>
                  <a:srgbClr val="FF0000"/>
                </a:solidFill>
              </a:rPr>
              <a:t>     TEHLİKELİ</a:t>
            </a:r>
          </a:p>
          <a:p>
            <a:pPr algn="ctr">
              <a:buFontTx/>
              <a:buNone/>
            </a:pPr>
            <a:r>
              <a:rPr lang="tr-TR" sz="2000" b="1" dirty="0">
                <a:solidFill>
                  <a:srgbClr val="FF0000"/>
                </a:solidFill>
              </a:rPr>
              <a:t>     DEĞİLDİ</a:t>
            </a:r>
          </a:p>
          <a:p>
            <a:pPr algn="ctr">
              <a:buFontTx/>
              <a:buNone/>
            </a:pPr>
            <a:r>
              <a:rPr lang="tr-TR" sz="2000" dirty="0">
                <a:solidFill>
                  <a:srgbClr val="FF0000"/>
                </a:solidFill>
              </a:rPr>
              <a:t>     ▲</a:t>
            </a:r>
          </a:p>
          <a:p>
            <a:pPr algn="ctr">
              <a:buFontTx/>
              <a:buNone/>
            </a:pPr>
            <a:r>
              <a:rPr lang="tr-TR" sz="2000" dirty="0">
                <a:solidFill>
                  <a:srgbClr val="FF0000"/>
                </a:solidFill>
              </a:rPr>
              <a:t>      </a:t>
            </a:r>
            <a:r>
              <a:rPr lang="tr-TR" sz="2000" b="1" dirty="0">
                <a:solidFill>
                  <a:srgbClr val="FF0000"/>
                </a:solidFill>
              </a:rPr>
              <a:t>KOLAYIMA GELDİ</a:t>
            </a:r>
          </a:p>
          <a:p>
            <a:pPr algn="ctr">
              <a:buFontTx/>
              <a:buNone/>
            </a:pPr>
            <a:r>
              <a:rPr lang="tr-TR" sz="2000" b="1" dirty="0">
                <a:solidFill>
                  <a:srgbClr val="FF0000"/>
                </a:solidFill>
              </a:rPr>
              <a:t>     ▲</a:t>
            </a:r>
          </a:p>
          <a:p>
            <a:pPr algn="ctr">
              <a:buFontTx/>
              <a:buNone/>
            </a:pPr>
            <a:r>
              <a:rPr lang="tr-TR" sz="2000" b="1" dirty="0">
                <a:solidFill>
                  <a:srgbClr val="FF0000"/>
                </a:solidFill>
              </a:rPr>
              <a:t>     KİMSE DİKKATLİ</a:t>
            </a:r>
          </a:p>
          <a:p>
            <a:pPr algn="ctr">
              <a:buFontTx/>
              <a:buNone/>
            </a:pPr>
            <a:r>
              <a:rPr lang="tr-TR" sz="2000" b="1" dirty="0">
                <a:solidFill>
                  <a:srgbClr val="FF0000"/>
                </a:solidFill>
              </a:rPr>
              <a:t>    OL DEMEDİ</a:t>
            </a:r>
          </a:p>
          <a:p>
            <a:pPr algn="ctr">
              <a:buFontTx/>
              <a:buNone/>
            </a:pPr>
            <a:r>
              <a:rPr lang="tr-TR" sz="2000" b="1" dirty="0">
                <a:solidFill>
                  <a:srgbClr val="FF0000"/>
                </a:solidFill>
              </a:rPr>
              <a:t>     ▲</a:t>
            </a:r>
          </a:p>
          <a:p>
            <a:pPr algn="ctr">
              <a:buFontTx/>
              <a:buNone/>
            </a:pPr>
            <a:r>
              <a:rPr lang="tr-TR" sz="2000" b="1" dirty="0">
                <a:solidFill>
                  <a:srgbClr val="FF0000"/>
                </a:solidFill>
              </a:rPr>
              <a:t>     GÖRMEDİM</a:t>
            </a:r>
          </a:p>
          <a:p>
            <a:pPr algn="ctr">
              <a:buFontTx/>
              <a:buNone/>
            </a:pPr>
            <a:r>
              <a:rPr lang="tr-TR" sz="2000" b="1" dirty="0">
                <a:solidFill>
                  <a:srgbClr val="FF0000"/>
                </a:solidFill>
              </a:rPr>
              <a:t>     ▲</a:t>
            </a:r>
          </a:p>
          <a:p>
            <a:pPr algn="ctr">
              <a:buFontTx/>
              <a:buNone/>
            </a:pPr>
            <a:r>
              <a:rPr lang="tr-TR" sz="2000" b="1" dirty="0">
                <a:solidFill>
                  <a:srgbClr val="FF0000"/>
                </a:solidFill>
              </a:rPr>
              <a:t>      ACELEM VARDI</a:t>
            </a:r>
          </a:p>
          <a:p>
            <a:pPr algn="ctr">
              <a:buFontTx/>
              <a:buNone/>
            </a:pPr>
            <a:r>
              <a:rPr lang="tr-TR" sz="2000" b="1" dirty="0">
                <a:solidFill>
                  <a:srgbClr val="FF0000"/>
                </a:solidFill>
              </a:rPr>
              <a:t>     ▲</a:t>
            </a:r>
          </a:p>
          <a:p>
            <a:pPr algn="ctr">
              <a:buFontTx/>
              <a:buNone/>
            </a:pPr>
            <a:r>
              <a:rPr lang="tr-TR" sz="2000" b="1" dirty="0">
                <a:solidFill>
                  <a:srgbClr val="FF0000"/>
                </a:solidFill>
              </a:rPr>
              <a:t>      BANA BİR ŞEY</a:t>
            </a:r>
          </a:p>
          <a:p>
            <a:pPr algn="ctr">
              <a:buFontTx/>
              <a:buNone/>
            </a:pPr>
            <a:r>
              <a:rPr lang="tr-TR" sz="2000" b="1" dirty="0">
                <a:solidFill>
                  <a:srgbClr val="FF0000"/>
                </a:solidFill>
              </a:rPr>
              <a:t>      OLMAZ </a:t>
            </a:r>
          </a:p>
          <a:p>
            <a:pPr algn="ctr">
              <a:buFontTx/>
              <a:buNone/>
            </a:pPr>
            <a:endParaRPr lang="tr-TR" sz="2000" b="1" dirty="0">
              <a:solidFill>
                <a:srgbClr val="FFFF00"/>
              </a:solidFill>
            </a:endParaRPr>
          </a:p>
        </p:txBody>
      </p:sp>
      <p:sp>
        <p:nvSpPr>
          <p:cNvPr id="126982" name="Rectangle 6"/>
          <p:cNvSpPr>
            <a:spLocks noGrp="1" noChangeArrowheads="1"/>
          </p:cNvSpPr>
          <p:nvPr>
            <p:ph type="body" sz="half" idx="2"/>
          </p:nvPr>
        </p:nvSpPr>
        <p:spPr>
          <a:xfrm>
            <a:off x="4648200" y="260350"/>
            <a:ext cx="4038600" cy="6192838"/>
          </a:xfrm>
        </p:spPr>
        <p:txBody>
          <a:bodyPr/>
          <a:lstStyle/>
          <a:p>
            <a:pPr algn="ctr">
              <a:lnSpc>
                <a:spcPct val="80000"/>
              </a:lnSpc>
              <a:buFontTx/>
              <a:buNone/>
            </a:pPr>
            <a:endParaRPr lang="tr-TR" sz="3200" b="1" dirty="0">
              <a:solidFill>
                <a:srgbClr val="FF0000"/>
              </a:solidFill>
            </a:endParaRPr>
          </a:p>
          <a:p>
            <a:pPr algn="ctr">
              <a:lnSpc>
                <a:spcPct val="80000"/>
              </a:lnSpc>
              <a:buFontTx/>
              <a:buNone/>
            </a:pPr>
            <a:r>
              <a:rPr lang="tr-TR" sz="4000" b="1" dirty="0">
                <a:solidFill>
                  <a:srgbClr val="FF0000"/>
                </a:solidFill>
              </a:rPr>
              <a:t>İŞ </a:t>
            </a:r>
          </a:p>
          <a:p>
            <a:pPr algn="ctr">
              <a:lnSpc>
                <a:spcPct val="80000"/>
              </a:lnSpc>
              <a:buFontTx/>
              <a:buNone/>
            </a:pPr>
            <a:r>
              <a:rPr lang="tr-TR" sz="4000" b="1" dirty="0">
                <a:solidFill>
                  <a:srgbClr val="FF0000"/>
                </a:solidFill>
              </a:rPr>
              <a:t>KAZASININ</a:t>
            </a:r>
          </a:p>
          <a:p>
            <a:pPr algn="ctr">
              <a:lnSpc>
                <a:spcPct val="80000"/>
              </a:lnSpc>
              <a:buFontTx/>
              <a:buNone/>
            </a:pPr>
            <a:endParaRPr lang="tr-TR" sz="4000" b="1" dirty="0">
              <a:solidFill>
                <a:srgbClr val="FF0000"/>
              </a:solidFill>
            </a:endParaRPr>
          </a:p>
          <a:p>
            <a:pPr algn="ctr">
              <a:lnSpc>
                <a:spcPct val="80000"/>
              </a:lnSpc>
              <a:buFontTx/>
              <a:buNone/>
            </a:pPr>
            <a:endParaRPr lang="tr-TR" sz="4000" b="1" dirty="0">
              <a:solidFill>
                <a:srgbClr val="FF0000"/>
              </a:solidFill>
            </a:endParaRPr>
          </a:p>
          <a:p>
            <a:pPr algn="ctr">
              <a:lnSpc>
                <a:spcPct val="80000"/>
              </a:lnSpc>
              <a:buFontTx/>
              <a:buNone/>
            </a:pPr>
            <a:r>
              <a:rPr lang="tr-TR" sz="4000" b="1" dirty="0">
                <a:solidFill>
                  <a:srgbClr val="FF0000"/>
                </a:solidFill>
              </a:rPr>
              <a:t>MAZERETİ</a:t>
            </a:r>
          </a:p>
          <a:p>
            <a:pPr algn="ctr">
              <a:lnSpc>
                <a:spcPct val="80000"/>
              </a:lnSpc>
              <a:buFontTx/>
              <a:buNone/>
            </a:pPr>
            <a:endParaRPr lang="tr-TR" sz="4000" b="1" dirty="0">
              <a:solidFill>
                <a:srgbClr val="FF0000"/>
              </a:solidFill>
            </a:endParaRPr>
          </a:p>
          <a:p>
            <a:pPr algn="ctr">
              <a:lnSpc>
                <a:spcPct val="80000"/>
              </a:lnSpc>
              <a:buFontTx/>
              <a:buNone/>
            </a:pPr>
            <a:endParaRPr lang="tr-TR" sz="4000" b="1" dirty="0">
              <a:solidFill>
                <a:srgbClr val="FF0000"/>
              </a:solidFill>
            </a:endParaRPr>
          </a:p>
          <a:p>
            <a:pPr algn="ctr">
              <a:lnSpc>
                <a:spcPct val="80000"/>
              </a:lnSpc>
              <a:buFontTx/>
              <a:buNone/>
            </a:pPr>
            <a:r>
              <a:rPr lang="tr-TR" sz="4000" b="1" dirty="0">
                <a:solidFill>
                  <a:srgbClr val="FF0000"/>
                </a:solidFill>
              </a:rPr>
              <a:t>OLMAZ</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tr-TR"/>
              <a:t>BUNU BİLİYORMUYDUNUZ</a:t>
            </a:r>
          </a:p>
        </p:txBody>
      </p:sp>
      <p:sp>
        <p:nvSpPr>
          <p:cNvPr id="534531" name="Rectangle 3"/>
          <p:cNvSpPr>
            <a:spLocks noGrp="1" noChangeArrowheads="1"/>
          </p:cNvSpPr>
          <p:nvPr>
            <p:ph type="body" sz="half" idx="1"/>
          </p:nvPr>
        </p:nvSpPr>
        <p:spPr>
          <a:xfrm>
            <a:off x="685800" y="1981200"/>
            <a:ext cx="3810000" cy="4495800"/>
          </a:xfrm>
        </p:spPr>
        <p:txBody>
          <a:bodyPr/>
          <a:lstStyle/>
          <a:p>
            <a:r>
              <a:rPr lang="tr-TR" sz="2800" b="1"/>
              <a:t>ÜLKEMİZDE….</a:t>
            </a:r>
          </a:p>
          <a:p>
            <a:endParaRPr lang="tr-TR" sz="2000" b="1"/>
          </a:p>
          <a:p>
            <a:pPr>
              <a:buFontTx/>
              <a:buNone/>
            </a:pPr>
            <a:r>
              <a:rPr lang="tr-TR" sz="2000" b="1"/>
              <a:t>HER ALTI DAKİKADA BİR; </a:t>
            </a:r>
          </a:p>
          <a:p>
            <a:pPr>
              <a:buFontTx/>
              <a:buNone/>
            </a:pPr>
            <a:r>
              <a:rPr lang="tr-TR" sz="2000" b="1"/>
              <a:t>BİR İŞ KAZASI  MEYDANA</a:t>
            </a:r>
          </a:p>
          <a:p>
            <a:pPr>
              <a:buFontTx/>
              <a:buNone/>
            </a:pPr>
            <a:r>
              <a:rPr lang="tr-TR" sz="2000" b="1"/>
              <a:t>GELİYOR</a:t>
            </a:r>
          </a:p>
          <a:p>
            <a:pPr>
              <a:buFontTx/>
              <a:buNone/>
            </a:pPr>
            <a:endParaRPr lang="tr-TR" sz="2000" b="1"/>
          </a:p>
          <a:p>
            <a:pPr>
              <a:buFontTx/>
              <a:buNone/>
            </a:pPr>
            <a:r>
              <a:rPr lang="tr-TR" sz="2000" b="1"/>
              <a:t>HER İKİ BUÇUK SAATTE BİR; </a:t>
            </a:r>
          </a:p>
          <a:p>
            <a:pPr>
              <a:buFontTx/>
              <a:buNone/>
            </a:pPr>
            <a:r>
              <a:rPr lang="tr-TR" sz="2000" b="1"/>
              <a:t>BİR İŞÇİ SAKAT KALIYOR</a:t>
            </a:r>
          </a:p>
          <a:p>
            <a:pPr>
              <a:buFontTx/>
              <a:buNone/>
            </a:pPr>
            <a:endParaRPr lang="tr-TR" sz="2000" b="1"/>
          </a:p>
          <a:p>
            <a:pPr>
              <a:spcBef>
                <a:spcPct val="50000"/>
              </a:spcBef>
              <a:buClr>
                <a:schemeClr val="hlink"/>
              </a:buClr>
              <a:buSzPct val="60000"/>
              <a:buFontTx/>
              <a:buNone/>
            </a:pPr>
            <a:r>
              <a:rPr lang="tr-TR" sz="2000" b="1"/>
              <a:t>HER ALTI SAATTE BİR;</a:t>
            </a:r>
          </a:p>
          <a:p>
            <a:pPr>
              <a:spcBef>
                <a:spcPct val="50000"/>
              </a:spcBef>
              <a:buClr>
                <a:schemeClr val="hlink"/>
              </a:buClr>
              <a:buSzPct val="60000"/>
              <a:buFontTx/>
              <a:buNone/>
            </a:pPr>
            <a:r>
              <a:rPr lang="tr-TR" sz="2000" b="1"/>
              <a:t> BİR İŞÇİ ÖLÜYOR</a:t>
            </a:r>
          </a:p>
        </p:txBody>
      </p:sp>
      <p:pic>
        <p:nvPicPr>
          <p:cNvPr id="534532" name="Picture 4" descr="j0160350[1]"/>
          <p:cNvPicPr>
            <a:picLocks noGrp="1" noChangeAspect="1" noChangeArrowheads="1"/>
          </p:cNvPicPr>
          <p:nvPr>
            <p:ph sz="half" idx="2"/>
          </p:nvPr>
        </p:nvPicPr>
        <p:blipFill>
          <a:blip r:embed="rId2" cstate="print"/>
          <a:srcRect/>
          <a:stretch>
            <a:fillRect/>
          </a:stretch>
        </p:blipFill>
        <p:spPr>
          <a:xfrm>
            <a:off x="5076825" y="3860800"/>
            <a:ext cx="2855913" cy="2617788"/>
          </a:xfrm>
          <a:noFill/>
          <a:ln/>
        </p:spPr>
      </p:pic>
      <p:sp>
        <p:nvSpPr>
          <p:cNvPr id="534533" name="AutoShape 5"/>
          <p:cNvSpPr>
            <a:spLocks noChangeArrowheads="1"/>
          </p:cNvSpPr>
          <p:nvPr/>
        </p:nvSpPr>
        <p:spPr bwMode="auto">
          <a:xfrm>
            <a:off x="6096000" y="1905000"/>
            <a:ext cx="2592388" cy="1081088"/>
          </a:xfrm>
          <a:prstGeom prst="wedgeEllipseCallout">
            <a:avLst>
              <a:gd name="adj1" fmla="val -39898"/>
              <a:gd name="adj2" fmla="val 130616"/>
            </a:avLst>
          </a:prstGeom>
          <a:solidFill>
            <a:srgbClr val="FFFFFF"/>
          </a:solidFill>
          <a:ln w="9525" algn="ctr">
            <a:solidFill>
              <a:schemeClr val="tx1"/>
            </a:solidFill>
            <a:miter lim="800000"/>
            <a:headEnd/>
            <a:tailEnd/>
          </a:ln>
          <a:effectLst/>
        </p:spPr>
        <p:txBody>
          <a:bodyPr/>
          <a:lstStyle/>
          <a:p>
            <a:pPr algn="ctr"/>
            <a:r>
              <a:rPr lang="tr-TR" b="1">
                <a:solidFill>
                  <a:srgbClr val="0D0C2A"/>
                </a:solidFill>
                <a:latin typeface="Verdana" pitchFamily="34" charset="0"/>
              </a:rPr>
              <a:t>İNANILIR GİBİ DEĞİLLLLLLL</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34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45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4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4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4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45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345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3453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3453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5345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53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autoUpdateAnimBg="0"/>
      <p:bldP spid="534531" grpId="0" build="p" autoUpdateAnimBg="0"/>
      <p:bldP spid="53453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tr-TR" sz="3200" b="1">
                <a:solidFill>
                  <a:schemeClr val="accent2"/>
                </a:solidFill>
              </a:rPr>
              <a:t>İş kazalarını önlemek için çalışanlar tarafından alınması gereken önlemler</a:t>
            </a:r>
          </a:p>
        </p:txBody>
      </p:sp>
      <p:sp>
        <p:nvSpPr>
          <p:cNvPr id="124931" name="Rectangle 3"/>
          <p:cNvSpPr>
            <a:spLocks noGrp="1" noChangeArrowheads="1"/>
          </p:cNvSpPr>
          <p:nvPr>
            <p:ph type="body" idx="1"/>
          </p:nvPr>
        </p:nvSpPr>
        <p:spPr>
          <a:xfrm>
            <a:off x="250825" y="1700213"/>
            <a:ext cx="8642350" cy="4752975"/>
          </a:xfrm>
        </p:spPr>
        <p:txBody>
          <a:bodyPr/>
          <a:lstStyle/>
          <a:p>
            <a:pPr>
              <a:lnSpc>
                <a:spcPct val="80000"/>
              </a:lnSpc>
              <a:buFontTx/>
              <a:buNone/>
            </a:pPr>
            <a:r>
              <a:rPr lang="tr-TR" sz="2400" dirty="0"/>
              <a:t>    Çalışanlar, işveren tarafından kendilerine verilen eğitim ve talimatlar doğrultusunda; </a:t>
            </a:r>
          </a:p>
          <a:p>
            <a:pPr>
              <a:lnSpc>
                <a:spcPct val="80000"/>
              </a:lnSpc>
              <a:buFontTx/>
              <a:buNone/>
            </a:pPr>
            <a:endParaRPr lang="tr-TR" sz="2400" dirty="0"/>
          </a:p>
          <a:p>
            <a:pPr>
              <a:lnSpc>
                <a:spcPct val="80000"/>
              </a:lnSpc>
              <a:buFontTx/>
              <a:buNone/>
            </a:pPr>
            <a:r>
              <a:rPr lang="tr-TR" sz="2400" dirty="0">
                <a:solidFill>
                  <a:schemeClr val="accent2"/>
                </a:solidFill>
              </a:rPr>
              <a:t>a)</a:t>
            </a:r>
            <a:r>
              <a:rPr lang="tr-TR" sz="2400" dirty="0"/>
              <a:t> </a:t>
            </a:r>
            <a:r>
              <a:rPr lang="tr-TR" sz="2400" dirty="0" err="1"/>
              <a:t>Makina</a:t>
            </a:r>
            <a:r>
              <a:rPr lang="tr-TR" sz="2400" dirty="0"/>
              <a:t>, cihaz, araç-gereç, tehlikeli madde, taşıma ekipmanı ve diğer üretim araçlarını </a:t>
            </a:r>
            <a:r>
              <a:rPr lang="tr-TR" sz="2400" b="1" dirty="0"/>
              <a:t>doğru şekilde kullanmakla</a:t>
            </a:r>
            <a:r>
              <a:rPr lang="tr-TR" sz="2400" dirty="0"/>
              <a:t>,</a:t>
            </a:r>
          </a:p>
          <a:p>
            <a:pPr>
              <a:lnSpc>
                <a:spcPct val="80000"/>
              </a:lnSpc>
            </a:pPr>
            <a:endParaRPr lang="tr-TR" sz="2400" dirty="0"/>
          </a:p>
          <a:p>
            <a:pPr>
              <a:lnSpc>
                <a:spcPct val="80000"/>
              </a:lnSpc>
              <a:buFontTx/>
              <a:buNone/>
            </a:pPr>
            <a:r>
              <a:rPr lang="tr-TR" sz="2400" dirty="0">
                <a:solidFill>
                  <a:schemeClr val="accent2"/>
                </a:solidFill>
              </a:rPr>
              <a:t>b)</a:t>
            </a:r>
            <a:r>
              <a:rPr lang="tr-TR" sz="2400" dirty="0"/>
              <a:t> Kendilerine sağlanan </a:t>
            </a:r>
            <a:r>
              <a:rPr lang="tr-TR" sz="2400" b="1" dirty="0"/>
              <a:t>kişisel koruyucu donanımı doğru kullanmak</a:t>
            </a:r>
            <a:r>
              <a:rPr lang="tr-TR" sz="2400" dirty="0"/>
              <a:t> ve kullanımdan sonra muhafaza yerine uygun şekilde </a:t>
            </a:r>
            <a:r>
              <a:rPr lang="tr-TR" sz="2400" b="1" dirty="0"/>
              <a:t>geri koymakla</a:t>
            </a:r>
            <a:r>
              <a:rPr lang="tr-TR" sz="2400" dirty="0"/>
              <a:t>,</a:t>
            </a:r>
          </a:p>
          <a:p>
            <a:pPr>
              <a:lnSpc>
                <a:spcPct val="80000"/>
              </a:lnSpc>
              <a:buFontTx/>
              <a:buNone/>
            </a:pPr>
            <a:endParaRPr lang="tr-TR" sz="2400" dirty="0"/>
          </a:p>
          <a:p>
            <a:pPr>
              <a:lnSpc>
                <a:spcPct val="80000"/>
              </a:lnSpc>
              <a:buFontTx/>
              <a:buNone/>
            </a:pPr>
            <a:r>
              <a:rPr lang="tr-TR" sz="2400" dirty="0">
                <a:solidFill>
                  <a:schemeClr val="accent2"/>
                </a:solidFill>
              </a:rPr>
              <a:t>c)</a:t>
            </a:r>
            <a:r>
              <a:rPr lang="tr-TR" sz="2400" dirty="0"/>
              <a:t> İşyerindeki </a:t>
            </a:r>
            <a:r>
              <a:rPr lang="tr-TR" sz="2400" dirty="0" err="1"/>
              <a:t>makina</a:t>
            </a:r>
            <a:r>
              <a:rPr lang="tr-TR" sz="2400" dirty="0"/>
              <a:t>, cihaz, araç, gereç, tesis ve binalardaki </a:t>
            </a:r>
            <a:r>
              <a:rPr lang="tr-TR" sz="2400" b="1" dirty="0"/>
              <a:t>güvenlik donanımlarını kurallara uygun olarak kullanmak </a:t>
            </a:r>
            <a:r>
              <a:rPr lang="tr-TR" sz="2400" dirty="0"/>
              <a:t>ve bunları keyfi olarak çıkarmamak ve değiştirmemekle, </a:t>
            </a:r>
          </a:p>
          <a:p>
            <a:pPr>
              <a:lnSpc>
                <a:spcPct val="80000"/>
              </a:lnSpc>
              <a:buFontTx/>
              <a:buNone/>
            </a:pPr>
            <a:endParaRPr lang="tr-TR" sz="2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body" idx="1"/>
          </p:nvPr>
        </p:nvSpPr>
        <p:spPr>
          <a:xfrm>
            <a:off x="468313" y="1484313"/>
            <a:ext cx="8424862" cy="4321175"/>
          </a:xfrm>
        </p:spPr>
        <p:txBody>
          <a:bodyPr/>
          <a:lstStyle/>
          <a:p>
            <a:pPr algn="ctr">
              <a:buFont typeface="Arial" charset="0"/>
              <a:buNone/>
            </a:pPr>
            <a:r>
              <a:rPr lang="tr-TR" b="1" dirty="0" smtClean="0">
                <a:latin typeface="Times New Roman" pitchFamily="18" charset="0"/>
                <a:cs typeface="Times New Roman" pitchFamily="18" charset="0"/>
              </a:rPr>
              <a:t>6331 Sayılı </a:t>
            </a:r>
          </a:p>
          <a:p>
            <a:pPr algn="ctr">
              <a:buFont typeface="Arial" charset="0"/>
              <a:buNone/>
            </a:pPr>
            <a:r>
              <a:rPr lang="tr-TR" b="1" dirty="0" smtClean="0">
                <a:latin typeface="Times New Roman" pitchFamily="18" charset="0"/>
                <a:cs typeface="Times New Roman" pitchFamily="18" charset="0"/>
              </a:rPr>
              <a:t>İş Sağlığı ve Güvenliği Kanunu</a:t>
            </a:r>
          </a:p>
          <a:p>
            <a:pPr algn="ctr">
              <a:buFont typeface="Arial" charset="0"/>
              <a:buNone/>
            </a:pPr>
            <a:r>
              <a:rPr lang="tr-TR" sz="2400" b="1" dirty="0" smtClean="0">
                <a:latin typeface="Times New Roman" pitchFamily="18" charset="0"/>
                <a:cs typeface="Times New Roman" pitchFamily="18" charset="0"/>
              </a:rPr>
              <a:t>20/06/2012 Tarihinde TBMM’nde Kabul edilmiş</a:t>
            </a:r>
          </a:p>
          <a:p>
            <a:pPr algn="ctr">
              <a:buFont typeface="Arial" charset="0"/>
              <a:buNone/>
            </a:pPr>
            <a:r>
              <a:rPr lang="tr-TR" b="1" dirty="0" smtClean="0">
                <a:solidFill>
                  <a:srgbClr val="800000"/>
                </a:solidFill>
                <a:latin typeface="Times New Roman" pitchFamily="18" charset="0"/>
                <a:cs typeface="Times New Roman" pitchFamily="18" charset="0"/>
              </a:rPr>
              <a:t>30/06/2012 tarihinde </a:t>
            </a:r>
          </a:p>
          <a:p>
            <a:pPr algn="ctr">
              <a:buFont typeface="Arial" charset="0"/>
              <a:buNone/>
            </a:pPr>
            <a:r>
              <a:rPr lang="tr-TR" b="1" dirty="0" smtClean="0">
                <a:latin typeface="Times New Roman" pitchFamily="18" charset="0"/>
                <a:cs typeface="Times New Roman" pitchFamily="18" charset="0"/>
              </a:rPr>
              <a:t>Resmi Gazetede Yayımlanarak </a:t>
            </a:r>
          </a:p>
          <a:p>
            <a:pPr algn="ctr">
              <a:buFont typeface="Arial" charset="0"/>
              <a:buNone/>
            </a:pPr>
            <a:r>
              <a:rPr lang="tr-TR" b="1" dirty="0" smtClean="0">
                <a:latin typeface="Times New Roman" pitchFamily="18" charset="0"/>
                <a:cs typeface="Times New Roman" pitchFamily="18" charset="0"/>
              </a:rPr>
              <a:t>(</a:t>
            </a:r>
            <a:r>
              <a:rPr lang="tr-TR" sz="2800" b="1" dirty="0" smtClean="0">
                <a:latin typeface="Times New Roman" pitchFamily="18" charset="0"/>
                <a:cs typeface="Times New Roman" pitchFamily="18" charset="0"/>
              </a:rPr>
              <a:t>Kademeli olarak</a:t>
            </a:r>
            <a:r>
              <a:rPr lang="tr-TR" b="1" dirty="0" smtClean="0">
                <a:latin typeface="Times New Roman" pitchFamily="18" charset="0"/>
                <a:cs typeface="Times New Roman" pitchFamily="18" charset="0"/>
              </a:rPr>
              <a:t>)</a:t>
            </a:r>
          </a:p>
          <a:p>
            <a:pPr algn="ctr">
              <a:buFont typeface="Arial" charset="0"/>
              <a:buNone/>
            </a:pPr>
            <a:r>
              <a:rPr lang="tr-TR" b="1" dirty="0" smtClean="0">
                <a:latin typeface="Times New Roman" pitchFamily="18" charset="0"/>
                <a:cs typeface="Times New Roman" pitchFamily="18" charset="0"/>
              </a:rPr>
              <a:t>Yürürlüğe Girmiştir</a:t>
            </a:r>
            <a:r>
              <a:rPr lang="tr-TR" sz="2800" b="1" dirty="0" smtClean="0">
                <a:latin typeface="Times New Roman" pitchFamily="18" charset="0"/>
                <a:cs typeface="Times New Roman" pitchFamily="18" charset="0"/>
              </a:rPr>
              <a:t>.</a:t>
            </a:r>
          </a:p>
        </p:txBody>
      </p:sp>
      <p:sp>
        <p:nvSpPr>
          <p:cNvPr id="141315" name="Rectangle 3"/>
          <p:cNvSpPr>
            <a:spLocks noGrp="1"/>
          </p:cNvSpPr>
          <p:nvPr>
            <p:ph type="title"/>
          </p:nvPr>
        </p:nvSpPr>
        <p:spPr>
          <a:xfrm>
            <a:off x="539552" y="548680"/>
            <a:ext cx="8229600" cy="720725"/>
          </a:xfrm>
          <a:noFill/>
          <a:ln/>
        </p:spPr>
        <p:txBody>
          <a:bodyPr/>
          <a:lstStyle/>
          <a:p>
            <a:r>
              <a:rPr lang="tr-TR" sz="3200" b="1" dirty="0" smtClean="0">
                <a:solidFill>
                  <a:srgbClr val="800000"/>
                </a:solidFill>
              </a:rPr>
              <a:t>6331 SAYILI İŞ SAĞLIĞI ve GÜVENLİĞİ KANUNU</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68313" y="549275"/>
            <a:ext cx="8229600" cy="5576888"/>
          </a:xfrm>
        </p:spPr>
        <p:txBody>
          <a:bodyPr/>
          <a:lstStyle/>
          <a:p>
            <a:pPr>
              <a:lnSpc>
                <a:spcPct val="90000"/>
              </a:lnSpc>
              <a:buFontTx/>
              <a:buNone/>
            </a:pPr>
            <a:r>
              <a:rPr lang="tr-TR" sz="2400" dirty="0">
                <a:solidFill>
                  <a:schemeClr val="accent2"/>
                </a:solidFill>
              </a:rPr>
              <a:t>d)</a:t>
            </a:r>
            <a:r>
              <a:rPr lang="tr-TR" sz="2400" dirty="0"/>
              <a:t> İşyerinde, sağlık ve güvenlik yönünden ciddi ve ani bir </a:t>
            </a:r>
            <a:r>
              <a:rPr lang="tr-TR" sz="2400" b="1" dirty="0"/>
              <a:t>tehlike gördüklerinde</a:t>
            </a:r>
            <a:r>
              <a:rPr lang="tr-TR" sz="2400" dirty="0"/>
              <a:t>, işverene veya iş sağlığı ve güvenliği çalışan temsilcisine derhal </a:t>
            </a:r>
            <a:r>
              <a:rPr lang="tr-TR" sz="2400" b="1" dirty="0"/>
              <a:t>haber vermekle</a:t>
            </a:r>
            <a:r>
              <a:rPr lang="tr-TR" sz="2400" dirty="0"/>
              <a:t>,</a:t>
            </a:r>
          </a:p>
          <a:p>
            <a:pPr>
              <a:lnSpc>
                <a:spcPct val="90000"/>
              </a:lnSpc>
              <a:buFontTx/>
              <a:buNone/>
            </a:pPr>
            <a:endParaRPr lang="tr-TR" sz="2400" dirty="0"/>
          </a:p>
          <a:p>
            <a:pPr>
              <a:lnSpc>
                <a:spcPct val="90000"/>
              </a:lnSpc>
              <a:buFontTx/>
              <a:buNone/>
            </a:pPr>
            <a:r>
              <a:rPr lang="tr-TR" sz="2400" dirty="0">
                <a:solidFill>
                  <a:schemeClr val="accent2"/>
                </a:solidFill>
              </a:rPr>
              <a:t>e)</a:t>
            </a:r>
            <a:r>
              <a:rPr lang="tr-TR" sz="2400" dirty="0"/>
              <a:t> İşyerinde, teftişe yetkili makam tarafından tespit edilen noksanlık ve mevzuata aykırılıkların giderilmesinde, işverenle veya iş sağlığı ve güvenliği çalışan temsilcisi ile sağlık ve güvenliğin korunması için </a:t>
            </a:r>
            <a:r>
              <a:rPr lang="tr-TR" sz="2400" b="1" dirty="0"/>
              <a:t>işbirliği yapmakla</a:t>
            </a:r>
            <a:r>
              <a:rPr lang="tr-TR" sz="2400" dirty="0"/>
              <a:t>, </a:t>
            </a:r>
          </a:p>
          <a:p>
            <a:pPr>
              <a:lnSpc>
                <a:spcPct val="90000"/>
              </a:lnSpc>
              <a:buFontTx/>
              <a:buNone/>
            </a:pPr>
            <a:endParaRPr lang="tr-TR" sz="2400" dirty="0"/>
          </a:p>
          <a:p>
            <a:pPr>
              <a:lnSpc>
                <a:spcPct val="90000"/>
              </a:lnSpc>
              <a:buFontTx/>
              <a:buNone/>
            </a:pPr>
            <a:r>
              <a:rPr lang="tr-TR" sz="2400" dirty="0">
                <a:solidFill>
                  <a:schemeClr val="accent2"/>
                </a:solidFill>
              </a:rPr>
              <a:t>f)</a:t>
            </a:r>
            <a:r>
              <a:rPr lang="tr-TR" sz="2400" dirty="0"/>
              <a:t> Kendi görev alanında, çalışma çevresi ve şartlarının güvenli ve risklerden arınmış olmasının işveren tarafından sağlamasında, işveren veya iş sağlığı ve güvenliği çalışan temsilcisi ile mevzuat uygulamaları doğrultusunda işbirliği yapmakla,</a:t>
            </a:r>
          </a:p>
          <a:p>
            <a:pPr>
              <a:lnSpc>
                <a:spcPct val="90000"/>
              </a:lnSpc>
              <a:buFontTx/>
              <a:buNone/>
            </a:pPr>
            <a:r>
              <a:rPr lang="tr-TR" sz="2400" dirty="0"/>
              <a:t>yükümlüdürler.</a:t>
            </a:r>
          </a:p>
          <a:p>
            <a:pPr>
              <a:lnSpc>
                <a:spcPct val="90000"/>
              </a:lnSpc>
            </a:pPr>
            <a:endParaRPr lang="tr-TR" sz="2400" dirty="0"/>
          </a:p>
          <a:p>
            <a:pPr>
              <a:lnSpc>
                <a:spcPct val="90000"/>
              </a:lnSpc>
            </a:pPr>
            <a:endParaRPr lang="tr-TR" sz="2400" dirty="0"/>
          </a:p>
          <a:p>
            <a:pPr>
              <a:lnSpc>
                <a:spcPct val="90000"/>
              </a:lnSpc>
            </a:pPr>
            <a:endParaRPr lang="tr-TR"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685800" y="914400"/>
            <a:ext cx="7772400" cy="1143000"/>
          </a:xfrm>
        </p:spPr>
        <p:txBody>
          <a:bodyPr>
            <a:normAutofit fontScale="90000"/>
          </a:bodyPr>
          <a:lstStyle/>
          <a:p>
            <a:r>
              <a:rPr lang="tr-TR">
                <a:solidFill>
                  <a:srgbClr val="FF0000"/>
                </a:solidFill>
              </a:rPr>
              <a:t/>
            </a:r>
            <a:br>
              <a:rPr lang="tr-TR">
                <a:solidFill>
                  <a:srgbClr val="FF0000"/>
                </a:solidFill>
              </a:rPr>
            </a:br>
            <a:r>
              <a:rPr lang="tr-TR">
                <a:solidFill>
                  <a:srgbClr val="FF0000"/>
                </a:solidFill>
              </a:rPr>
              <a:t>DİKATLİ ÇALIŞ!</a:t>
            </a:r>
            <a:r>
              <a:rPr lang="tr-TR"/>
              <a:t/>
            </a:r>
            <a:br>
              <a:rPr lang="tr-TR"/>
            </a:br>
            <a:r>
              <a:rPr lang="tr-TR"/>
              <a:t/>
            </a:r>
            <a:br>
              <a:rPr lang="tr-TR"/>
            </a:br>
            <a:r>
              <a:rPr lang="tr-TR" sz="2800" b="1"/>
              <a:t>GÖRÜNMEZ KAZA DEDİĞİN SENİN GÖRMEDİĞİNDİR!!!</a:t>
            </a:r>
            <a:r>
              <a:rPr lang="tr-TR" b="1"/>
              <a:t/>
            </a:r>
            <a:br>
              <a:rPr lang="tr-TR" b="1"/>
            </a:br>
            <a:endParaRPr lang="tr-TR" b="1"/>
          </a:p>
        </p:txBody>
      </p:sp>
      <p:pic>
        <p:nvPicPr>
          <p:cNvPr id="536579" name="Picture 3" descr="Bd13684_"/>
          <p:cNvPicPr>
            <a:picLocks noChangeAspect="1" noChangeArrowheads="1" noCrop="1"/>
          </p:cNvPicPr>
          <p:nvPr/>
        </p:nvPicPr>
        <p:blipFill>
          <a:blip r:embed="rId3" cstate="print"/>
          <a:srcRect/>
          <a:stretch>
            <a:fillRect/>
          </a:stretch>
        </p:blipFill>
        <p:spPr bwMode="auto">
          <a:xfrm>
            <a:off x="4572000" y="1219200"/>
            <a:ext cx="4267200" cy="4953000"/>
          </a:xfrm>
          <a:prstGeom prst="rect">
            <a:avLst/>
          </a:prstGeom>
          <a:noFill/>
        </p:spPr>
      </p:pic>
      <p:graphicFrame>
        <p:nvGraphicFramePr>
          <p:cNvPr id="536580" name="Object 4"/>
          <p:cNvGraphicFramePr>
            <a:graphicFrameLocks noChangeAspect="1"/>
          </p:cNvGraphicFramePr>
          <p:nvPr/>
        </p:nvGraphicFramePr>
        <p:xfrm>
          <a:off x="3124200" y="3352800"/>
          <a:ext cx="1360488" cy="2928938"/>
        </p:xfrm>
        <a:graphic>
          <a:graphicData uri="http://schemas.openxmlformats.org/presentationml/2006/ole">
            <p:oleObj spid="_x0000_s1026" name="Klip" r:id="rId4" imgW="1857600" imgH="3995640" progId="">
              <p:embed/>
            </p:oleObj>
          </a:graphicData>
        </a:graphic>
      </p:graphicFrame>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II</a:t>
            </a:r>
            <a:endParaRPr lang="tr-TR" dirty="0"/>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buNone/>
            </a:pPr>
            <a:r>
              <a:rPr lang="tr-TR" dirty="0" smtClean="0"/>
              <a:t>GENEL GÜVENLİK KURALLARI</a:t>
            </a:r>
            <a:endParaRPr lang="tr-TR"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274638"/>
            <a:ext cx="9144000" cy="1282700"/>
          </a:xfrm>
        </p:spPr>
        <p:txBody>
          <a:bodyPr/>
          <a:lstStyle/>
          <a:p>
            <a:pPr algn="ctr"/>
            <a:r>
              <a:rPr lang="tr-TR" sz="2900" b="1"/>
              <a:t>      TÜM ÇALIŞANLAR İÇİN GENEL GÜVENLİK      KURALLARI</a:t>
            </a:r>
          </a:p>
        </p:txBody>
      </p:sp>
      <p:sp>
        <p:nvSpPr>
          <p:cNvPr id="282627" name="Rectangle 3"/>
          <p:cNvSpPr>
            <a:spLocks noGrp="1" noChangeArrowheads="1"/>
          </p:cNvSpPr>
          <p:nvPr>
            <p:ph type="body" idx="1"/>
          </p:nvPr>
        </p:nvSpPr>
        <p:spPr>
          <a:xfrm>
            <a:off x="179388" y="1844675"/>
            <a:ext cx="8964612" cy="4752975"/>
          </a:xfrm>
        </p:spPr>
        <p:txBody>
          <a:bodyPr/>
          <a:lstStyle/>
          <a:p>
            <a:pPr>
              <a:lnSpc>
                <a:spcPct val="80000"/>
              </a:lnSpc>
              <a:buFont typeface="Wingdings" pitchFamily="2" charset="2"/>
              <a:buNone/>
            </a:pPr>
            <a:endParaRPr lang="tr-TR" sz="2400" b="1"/>
          </a:p>
          <a:p>
            <a:pPr>
              <a:lnSpc>
                <a:spcPct val="80000"/>
              </a:lnSpc>
              <a:buFontTx/>
              <a:buNone/>
            </a:pPr>
            <a:r>
              <a:rPr lang="tr-TR" sz="2600" b="1"/>
              <a:t>     1. </a:t>
            </a:r>
            <a:r>
              <a:rPr lang="tr-TR" sz="2600"/>
              <a:t>Kendi güvenliğiniz ve birlikte çalıştığınız           arkadaşlarınızın güvenliği için </a:t>
            </a:r>
            <a:r>
              <a:rPr lang="tr-TR" sz="2600" b="1">
                <a:solidFill>
                  <a:schemeClr val="tx2"/>
                </a:solidFill>
              </a:rPr>
              <a:t>DAİMA</a:t>
            </a:r>
            <a:r>
              <a:rPr lang="tr-TR" sz="2600"/>
              <a:t> dikkatli ve sorumlu hareket edin.</a:t>
            </a:r>
          </a:p>
          <a:p>
            <a:pPr>
              <a:lnSpc>
                <a:spcPct val="80000"/>
              </a:lnSpc>
              <a:buFontTx/>
              <a:buNone/>
            </a:pPr>
            <a:endParaRPr lang="tr-TR" sz="2600"/>
          </a:p>
          <a:p>
            <a:pPr>
              <a:lnSpc>
                <a:spcPct val="80000"/>
              </a:lnSpc>
              <a:buFont typeface="Wingdings" pitchFamily="2" charset="2"/>
              <a:buNone/>
            </a:pPr>
            <a:r>
              <a:rPr lang="tr-TR" sz="2600" b="1"/>
              <a:t>     2.</a:t>
            </a:r>
            <a:r>
              <a:rPr lang="tr-TR" sz="2600" b="1">
                <a:solidFill>
                  <a:schemeClr val="tx2"/>
                </a:solidFill>
              </a:rPr>
              <a:t> DAİMA</a:t>
            </a:r>
            <a:r>
              <a:rPr lang="tr-TR" sz="2600"/>
              <a:t> işinize uygun ve güvenli araç-gereç      kullanın.Koruyucu ve güvenlik amacıyla yapılmış araçları </a:t>
            </a:r>
            <a:r>
              <a:rPr lang="tr-TR" sz="2600" b="1">
                <a:solidFill>
                  <a:schemeClr val="tx2"/>
                </a:solidFill>
              </a:rPr>
              <a:t>ASLA</a:t>
            </a:r>
            <a:r>
              <a:rPr lang="tr-TR" sz="2600"/>
              <a:t> bozmayın, zarar vermeyin. İşe başlamadan önce kullandığınız araçları </a:t>
            </a:r>
            <a:r>
              <a:rPr lang="tr-TR" sz="2600" b="1">
                <a:solidFill>
                  <a:schemeClr val="tx2"/>
                </a:solidFill>
              </a:rPr>
              <a:t>DAİMA</a:t>
            </a:r>
            <a:r>
              <a:rPr lang="tr-TR" sz="2600" b="1"/>
              <a:t> </a:t>
            </a:r>
            <a:r>
              <a:rPr lang="tr-TR" sz="2600"/>
              <a:t>kontrol edin. İşiniz bittiğinde kullandığınız araçları </a:t>
            </a:r>
            <a:r>
              <a:rPr lang="tr-TR" sz="2600" b="1">
                <a:solidFill>
                  <a:schemeClr val="tx2"/>
                </a:solidFill>
              </a:rPr>
              <a:t>DAİMA</a:t>
            </a:r>
            <a:r>
              <a:rPr lang="tr-TR" sz="2600"/>
              <a:t> güvenli ve düzenli olarak bırakın.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3"/>
          <p:cNvSpPr>
            <a:spLocks noGrp="1" noChangeArrowheads="1"/>
          </p:cNvSpPr>
          <p:nvPr>
            <p:ph type="body" idx="1"/>
          </p:nvPr>
        </p:nvSpPr>
        <p:spPr>
          <a:xfrm>
            <a:off x="457200" y="549275"/>
            <a:ext cx="8229600" cy="5576888"/>
          </a:xfrm>
        </p:spPr>
        <p:txBody>
          <a:bodyPr/>
          <a:lstStyle/>
          <a:p>
            <a:pPr>
              <a:buFont typeface="Wingdings" pitchFamily="2" charset="2"/>
              <a:buNone/>
            </a:pPr>
            <a:r>
              <a:rPr lang="tr-TR" b="1"/>
              <a:t>3. </a:t>
            </a:r>
            <a:r>
              <a:rPr lang="tr-TR"/>
              <a:t>Güvenli kullanım konusunda eğitimini almadığınız araçları ve maddeleri </a:t>
            </a:r>
            <a:r>
              <a:rPr lang="tr-TR" b="1">
                <a:solidFill>
                  <a:schemeClr val="tx2"/>
                </a:solidFill>
              </a:rPr>
              <a:t>ASLA </a:t>
            </a:r>
            <a:r>
              <a:rPr lang="tr-TR"/>
              <a:t>kullanmayın. Araç ve maddeleri kullanmadan önce uyarılara dikkat edin. Şüphelendiğiniz durumlarda </a:t>
            </a:r>
            <a:r>
              <a:rPr lang="tr-TR" b="1">
                <a:solidFill>
                  <a:schemeClr val="tx2"/>
                </a:solidFill>
              </a:rPr>
              <a:t>DAİMA</a:t>
            </a:r>
            <a:r>
              <a:rPr lang="tr-TR"/>
              <a:t> yetkililere sorun.</a:t>
            </a:r>
          </a:p>
          <a:p>
            <a:pPr>
              <a:buFont typeface="Wingdings" pitchFamily="2" charset="2"/>
              <a:buNone/>
            </a:pPr>
            <a:r>
              <a:rPr lang="tr-TR" b="1"/>
              <a:t>4. </a:t>
            </a:r>
            <a:r>
              <a:rPr lang="tr-TR" b="1">
                <a:solidFill>
                  <a:schemeClr val="tx2"/>
                </a:solidFill>
              </a:rPr>
              <a:t>DAİMA</a:t>
            </a:r>
            <a:r>
              <a:rPr lang="tr-TR"/>
              <a:t> işinize uygun kişisel koruyucu malzeme kullanın</a:t>
            </a:r>
          </a:p>
          <a:p>
            <a:pPr>
              <a:buFont typeface="Wingdings" pitchFamily="2" charset="2"/>
              <a:buNone/>
            </a:pPr>
            <a:r>
              <a:rPr lang="tr-TR" b="1"/>
              <a:t>5.</a:t>
            </a:r>
            <a:r>
              <a:rPr lang="tr-TR"/>
              <a:t> Çalıştığınız alanı </a:t>
            </a:r>
            <a:r>
              <a:rPr lang="tr-TR" b="1">
                <a:solidFill>
                  <a:schemeClr val="tx2"/>
                </a:solidFill>
              </a:rPr>
              <a:t>DAİMA</a:t>
            </a:r>
            <a:r>
              <a:rPr lang="tr-TR"/>
              <a:t> temiz ve tertipli tutun.</a:t>
            </a:r>
          </a:p>
          <a:p>
            <a:pPr>
              <a:buFont typeface="Wingdings" pitchFamily="2" charset="2"/>
              <a:buNone/>
            </a:pPr>
            <a:endParaRPr lang="tr-T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7" name="Rectangle 3"/>
          <p:cNvSpPr>
            <a:spLocks noGrp="1" noChangeArrowheads="1"/>
          </p:cNvSpPr>
          <p:nvPr>
            <p:ph type="body" idx="1"/>
          </p:nvPr>
        </p:nvSpPr>
        <p:spPr>
          <a:xfrm>
            <a:off x="395288" y="549275"/>
            <a:ext cx="8353425" cy="5832475"/>
          </a:xfrm>
        </p:spPr>
        <p:txBody>
          <a:bodyPr/>
          <a:lstStyle/>
          <a:p>
            <a:pPr>
              <a:buFontTx/>
              <a:buNone/>
            </a:pPr>
            <a:r>
              <a:rPr lang="tr-TR" b="1"/>
              <a:t>6.</a:t>
            </a:r>
            <a:r>
              <a:rPr lang="tr-TR"/>
              <a:t> Malzemeleri </a:t>
            </a:r>
            <a:r>
              <a:rPr lang="tr-TR" b="1">
                <a:solidFill>
                  <a:schemeClr val="hlink"/>
                </a:solidFill>
              </a:rPr>
              <a:t>DAİMA</a:t>
            </a:r>
            <a:r>
              <a:rPr lang="tr-TR"/>
              <a:t> güvenli bir şekilde taşıyın, kaldırın, itin veya çekin.</a:t>
            </a:r>
          </a:p>
          <a:p>
            <a:pPr>
              <a:buFontTx/>
              <a:buNone/>
            </a:pPr>
            <a:endParaRPr lang="tr-TR"/>
          </a:p>
          <a:p>
            <a:pPr>
              <a:buFontTx/>
              <a:buNone/>
            </a:pPr>
            <a:r>
              <a:rPr lang="tr-TR" b="1"/>
              <a:t>7.</a:t>
            </a:r>
            <a:r>
              <a:rPr lang="tr-TR"/>
              <a:t> Elektrikli araçlara </a:t>
            </a:r>
            <a:r>
              <a:rPr lang="tr-TR" b="1">
                <a:solidFill>
                  <a:schemeClr val="hlink"/>
                </a:solidFill>
              </a:rPr>
              <a:t>DAİMA</a:t>
            </a:r>
            <a:r>
              <a:rPr lang="tr-TR">
                <a:solidFill>
                  <a:schemeClr val="tx2"/>
                </a:solidFill>
              </a:rPr>
              <a:t> </a:t>
            </a:r>
            <a:r>
              <a:rPr lang="tr-TR"/>
              <a:t>bakım yapın, topraklayın.Unutmayın elektrik öldürücüdür.</a:t>
            </a:r>
          </a:p>
          <a:p>
            <a:pPr>
              <a:buFontTx/>
              <a:buNone/>
            </a:pPr>
            <a:endParaRPr lang="tr-TR"/>
          </a:p>
          <a:p>
            <a:pPr>
              <a:buFontTx/>
              <a:buNone/>
            </a:pPr>
            <a:r>
              <a:rPr lang="tr-TR" b="1"/>
              <a:t>8. </a:t>
            </a:r>
            <a:r>
              <a:rPr lang="tr-TR"/>
              <a:t>Fabrika içinde ve dışında</a:t>
            </a:r>
            <a:r>
              <a:rPr lang="tr-TR">
                <a:solidFill>
                  <a:schemeClr val="hlink"/>
                </a:solidFill>
              </a:rPr>
              <a:t> </a:t>
            </a:r>
            <a:r>
              <a:rPr lang="tr-TR" b="1">
                <a:solidFill>
                  <a:schemeClr val="hlink"/>
                </a:solidFill>
              </a:rPr>
              <a:t>DAİMA</a:t>
            </a:r>
            <a:r>
              <a:rPr lang="tr-TR"/>
              <a:t> yavaş araç kullanın.</a:t>
            </a:r>
            <a:r>
              <a:rPr lang="tr-TR" b="1">
                <a:solidFill>
                  <a:schemeClr val="hlink"/>
                </a:solidFill>
              </a:rPr>
              <a:t>ASLA</a:t>
            </a:r>
            <a:r>
              <a:rPr lang="tr-TR"/>
              <a:t> hız sınırını aşmayın. Diğer araçlara ve yayalara </a:t>
            </a:r>
            <a:r>
              <a:rPr lang="tr-TR" b="1">
                <a:solidFill>
                  <a:schemeClr val="hlink"/>
                </a:solidFill>
              </a:rPr>
              <a:t>DAİMA</a:t>
            </a:r>
            <a:r>
              <a:rPr lang="tr-TR"/>
              <a:t> dikkat edin.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5" name="Rectangle 3"/>
          <p:cNvSpPr>
            <a:spLocks noGrp="1" noChangeArrowheads="1"/>
          </p:cNvSpPr>
          <p:nvPr>
            <p:ph type="body" idx="1"/>
          </p:nvPr>
        </p:nvSpPr>
        <p:spPr>
          <a:xfrm>
            <a:off x="457200" y="333375"/>
            <a:ext cx="8229600" cy="5792788"/>
          </a:xfrm>
        </p:spPr>
        <p:txBody>
          <a:bodyPr/>
          <a:lstStyle/>
          <a:p>
            <a:pPr>
              <a:lnSpc>
                <a:spcPct val="90000"/>
              </a:lnSpc>
              <a:buFontTx/>
              <a:buNone/>
            </a:pPr>
            <a:r>
              <a:rPr lang="tr-TR" b="1"/>
              <a:t>9.</a:t>
            </a:r>
            <a:r>
              <a:rPr lang="tr-TR">
                <a:solidFill>
                  <a:schemeClr val="tx2"/>
                </a:solidFill>
              </a:rPr>
              <a:t> </a:t>
            </a:r>
            <a:r>
              <a:rPr lang="tr-TR" b="1">
                <a:solidFill>
                  <a:schemeClr val="tx2"/>
                </a:solidFill>
              </a:rPr>
              <a:t>DAİMA</a:t>
            </a:r>
            <a:r>
              <a:rPr lang="tr-TR"/>
              <a:t> güvenli olarak inin veya çıkın. Asla atlamayın.</a:t>
            </a:r>
          </a:p>
          <a:p>
            <a:pPr>
              <a:lnSpc>
                <a:spcPct val="90000"/>
              </a:lnSpc>
              <a:buFontTx/>
              <a:buNone/>
            </a:pPr>
            <a:endParaRPr lang="tr-TR"/>
          </a:p>
          <a:p>
            <a:pPr>
              <a:lnSpc>
                <a:spcPct val="90000"/>
              </a:lnSpc>
              <a:buFontTx/>
              <a:buNone/>
            </a:pPr>
            <a:r>
              <a:rPr lang="tr-TR" b="1"/>
              <a:t>10.</a:t>
            </a:r>
            <a:r>
              <a:rPr lang="tr-TR"/>
              <a:t>Dikkat ve konsantrasyon isteyen işlerde çalışanları </a:t>
            </a:r>
            <a:r>
              <a:rPr lang="tr-TR" b="1">
                <a:solidFill>
                  <a:schemeClr val="tx2"/>
                </a:solidFill>
              </a:rPr>
              <a:t>ASLA</a:t>
            </a:r>
            <a:r>
              <a:rPr lang="tr-TR"/>
              <a:t> rahatsız etmeyin ve dikkatlerini dağıtmayın.</a:t>
            </a:r>
          </a:p>
          <a:p>
            <a:pPr>
              <a:lnSpc>
                <a:spcPct val="90000"/>
              </a:lnSpc>
              <a:buFontTx/>
              <a:buNone/>
            </a:pPr>
            <a:endParaRPr lang="tr-TR"/>
          </a:p>
          <a:p>
            <a:pPr>
              <a:lnSpc>
                <a:spcPct val="90000"/>
              </a:lnSpc>
              <a:buFontTx/>
              <a:buNone/>
            </a:pPr>
            <a:r>
              <a:rPr lang="tr-TR" b="1"/>
              <a:t>11.</a:t>
            </a:r>
            <a:r>
              <a:rPr lang="tr-TR"/>
              <a:t> İşyerinde </a:t>
            </a:r>
            <a:r>
              <a:rPr lang="tr-TR" b="1">
                <a:solidFill>
                  <a:schemeClr val="tx2"/>
                </a:solidFill>
              </a:rPr>
              <a:t>ASLA</a:t>
            </a:r>
            <a:r>
              <a:rPr lang="tr-TR"/>
              <a:t> el şakası yapmayın.</a:t>
            </a:r>
          </a:p>
          <a:p>
            <a:pPr>
              <a:lnSpc>
                <a:spcPct val="90000"/>
              </a:lnSpc>
              <a:buFontTx/>
              <a:buNone/>
            </a:pPr>
            <a:endParaRPr lang="tr-TR"/>
          </a:p>
          <a:p>
            <a:pPr>
              <a:lnSpc>
                <a:spcPct val="90000"/>
              </a:lnSpc>
              <a:buFontTx/>
              <a:buNone/>
            </a:pPr>
            <a:r>
              <a:rPr lang="tr-TR" b="1"/>
              <a:t>12.</a:t>
            </a:r>
            <a:r>
              <a:rPr lang="tr-TR"/>
              <a:t> İşyerine </a:t>
            </a:r>
            <a:r>
              <a:rPr lang="tr-TR" b="1">
                <a:solidFill>
                  <a:schemeClr val="tx2"/>
                </a:solidFill>
              </a:rPr>
              <a:t>ASLA</a:t>
            </a:r>
            <a:r>
              <a:rPr lang="tr-TR">
                <a:solidFill>
                  <a:schemeClr val="tx2"/>
                </a:solidFill>
              </a:rPr>
              <a:t> </a:t>
            </a:r>
            <a:r>
              <a:rPr lang="tr-TR"/>
              <a:t>uykusuz ve içkili gelmeyin.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9" name="Rectangle 3"/>
          <p:cNvSpPr>
            <a:spLocks noGrp="1" noChangeArrowheads="1"/>
          </p:cNvSpPr>
          <p:nvPr>
            <p:ph type="body" idx="1"/>
          </p:nvPr>
        </p:nvSpPr>
        <p:spPr>
          <a:xfrm>
            <a:off x="457200" y="333375"/>
            <a:ext cx="8229600" cy="5792788"/>
          </a:xfrm>
        </p:spPr>
        <p:txBody>
          <a:bodyPr/>
          <a:lstStyle/>
          <a:p>
            <a:pPr>
              <a:buFont typeface="Wingdings" pitchFamily="2" charset="2"/>
              <a:buNone/>
            </a:pPr>
            <a:endParaRPr lang="tr-TR" b="1"/>
          </a:p>
          <a:p>
            <a:pPr>
              <a:buFont typeface="Wingdings" pitchFamily="2" charset="2"/>
              <a:buNone/>
            </a:pPr>
            <a:endParaRPr lang="tr-TR" b="1"/>
          </a:p>
          <a:p>
            <a:pPr>
              <a:buFont typeface="Wingdings" pitchFamily="2" charset="2"/>
              <a:buNone/>
            </a:pPr>
            <a:r>
              <a:rPr lang="tr-TR" b="1"/>
              <a:t>13.</a:t>
            </a:r>
            <a:r>
              <a:rPr lang="tr-TR"/>
              <a:t> Sağlığınız için aldığınız geçici ve sürekli </a:t>
            </a:r>
          </a:p>
          <a:p>
            <a:pPr>
              <a:buFont typeface="Wingdings" pitchFamily="2" charset="2"/>
              <a:buNone/>
            </a:pPr>
            <a:r>
              <a:rPr lang="tr-TR"/>
              <a:t>ilaçlar hakkında yetkililere </a:t>
            </a:r>
            <a:r>
              <a:rPr lang="tr-TR" b="1">
                <a:solidFill>
                  <a:schemeClr val="tx2"/>
                </a:solidFill>
              </a:rPr>
              <a:t>DAİMA</a:t>
            </a:r>
            <a:r>
              <a:rPr lang="tr-TR"/>
              <a:t> bilgi verin.</a:t>
            </a:r>
          </a:p>
          <a:p>
            <a:pPr>
              <a:buFont typeface="Wingdings" pitchFamily="2" charset="2"/>
              <a:buNone/>
            </a:pPr>
            <a:endParaRPr lang="tr-TR"/>
          </a:p>
          <a:p>
            <a:pPr>
              <a:buFont typeface="Wingdings" pitchFamily="2" charset="2"/>
              <a:buNone/>
            </a:pPr>
            <a:r>
              <a:rPr lang="tr-TR" b="1"/>
              <a:t>14.</a:t>
            </a:r>
            <a:r>
              <a:rPr lang="tr-TR"/>
              <a:t> İşyerinde </a:t>
            </a:r>
            <a:r>
              <a:rPr lang="tr-TR" b="1">
                <a:solidFill>
                  <a:schemeClr val="tx2"/>
                </a:solidFill>
              </a:rPr>
              <a:t>ASLA </a:t>
            </a:r>
            <a:r>
              <a:rPr lang="tr-TR"/>
              <a:t>koşmayın. Canlı yürüyün. Kaygan zeminlere dikkat edin.</a:t>
            </a:r>
          </a:p>
          <a:p>
            <a:pPr>
              <a:buFont typeface="Wingdings" pitchFamily="2" charset="2"/>
              <a:buNone/>
            </a:pPr>
            <a:endParaRPr lang="tr-TR"/>
          </a:p>
          <a:p>
            <a:pPr>
              <a:buFont typeface="Wingdings" pitchFamily="2" charset="2"/>
              <a:buNone/>
            </a:pPr>
            <a:r>
              <a:rPr lang="tr-TR" b="1"/>
              <a:t>15.</a:t>
            </a:r>
            <a:r>
              <a:rPr lang="tr-TR"/>
              <a:t> Kaza ihtimali olan durumları, şartları yetkililere </a:t>
            </a:r>
            <a:r>
              <a:rPr lang="tr-TR" b="1">
                <a:solidFill>
                  <a:schemeClr val="tx2"/>
                </a:solidFill>
              </a:rPr>
              <a:t>DAİMA</a:t>
            </a:r>
            <a:r>
              <a:rPr lang="tr-TR"/>
              <a:t> rapor edin.</a:t>
            </a:r>
          </a:p>
          <a:p>
            <a:endParaRPr lang="tr-T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type="body" idx="1"/>
          </p:nvPr>
        </p:nvSpPr>
        <p:spPr/>
        <p:txBody>
          <a:bodyPr/>
          <a:lstStyle/>
          <a:p>
            <a:pPr>
              <a:buFont typeface="Wingdings" pitchFamily="2" charset="2"/>
              <a:buNone/>
            </a:pPr>
            <a:r>
              <a:rPr lang="tr-TR" b="1"/>
              <a:t>16. </a:t>
            </a:r>
            <a:r>
              <a:rPr lang="tr-TR"/>
              <a:t>Her türlü arızayı ve aksamayı </a:t>
            </a:r>
            <a:r>
              <a:rPr lang="tr-TR" b="1">
                <a:solidFill>
                  <a:schemeClr val="tx2"/>
                </a:solidFill>
              </a:rPr>
              <a:t>DERHAL</a:t>
            </a:r>
            <a:r>
              <a:rPr lang="tr-TR">
                <a:solidFill>
                  <a:schemeClr val="tx2"/>
                </a:solidFill>
              </a:rPr>
              <a:t>  </a:t>
            </a:r>
            <a:r>
              <a:rPr lang="tr-TR"/>
              <a:t>  yetkilisine bildirin.</a:t>
            </a:r>
          </a:p>
          <a:p>
            <a:pPr>
              <a:buFont typeface="Wingdings" pitchFamily="2" charset="2"/>
              <a:buNone/>
            </a:pPr>
            <a:endParaRPr lang="tr-TR"/>
          </a:p>
          <a:p>
            <a:pPr>
              <a:buFont typeface="Wingdings" pitchFamily="2" charset="2"/>
              <a:buNone/>
            </a:pPr>
            <a:r>
              <a:rPr lang="tr-TR" b="1"/>
              <a:t>17. </a:t>
            </a:r>
            <a:r>
              <a:rPr lang="tr-TR"/>
              <a:t>İşyerinden ve çalışma sahasından </a:t>
            </a:r>
            <a:r>
              <a:rPr lang="tr-TR" b="1">
                <a:solidFill>
                  <a:schemeClr val="tx2"/>
                </a:solidFill>
              </a:rPr>
              <a:t>İZİNSİZ</a:t>
            </a:r>
            <a:r>
              <a:rPr lang="tr-TR" b="1"/>
              <a:t>	 </a:t>
            </a:r>
            <a:r>
              <a:rPr lang="tr-TR"/>
              <a:t>ayrılmayın.</a:t>
            </a:r>
          </a:p>
          <a:p>
            <a:pPr>
              <a:buFont typeface="Wingdings" pitchFamily="2" charset="2"/>
              <a:buNone/>
            </a:pPr>
            <a:endParaRPr lang="tr-TR"/>
          </a:p>
          <a:p>
            <a:pPr>
              <a:buFont typeface="Wingdings" pitchFamily="2" charset="2"/>
              <a:buNone/>
            </a:pPr>
            <a:r>
              <a:rPr lang="tr-TR" b="1"/>
              <a:t>18. </a:t>
            </a:r>
            <a:r>
              <a:rPr lang="tr-TR"/>
              <a:t>Talimat ve uyarı levhalarının </a:t>
            </a:r>
            <a:r>
              <a:rPr lang="tr-TR" b="1">
                <a:solidFill>
                  <a:schemeClr val="tx2"/>
                </a:solidFill>
              </a:rPr>
              <a:t>YERLERİNİ </a:t>
            </a:r>
            <a:r>
              <a:rPr lang="tr-TR"/>
              <a:t>değiştirmeyin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type="body" idx="1"/>
          </p:nvPr>
        </p:nvSpPr>
        <p:spPr>
          <a:xfrm>
            <a:off x="468313" y="1557338"/>
            <a:ext cx="8229600" cy="4411662"/>
          </a:xfrm>
        </p:spPr>
        <p:txBody>
          <a:bodyPr>
            <a:normAutofit lnSpcReduction="10000"/>
          </a:bodyPr>
          <a:lstStyle/>
          <a:p>
            <a:pPr>
              <a:lnSpc>
                <a:spcPct val="90000"/>
              </a:lnSpc>
              <a:buFont typeface="Wingdings" pitchFamily="2" charset="2"/>
              <a:buNone/>
            </a:pPr>
            <a:r>
              <a:rPr lang="tr-TR" b="1"/>
              <a:t>19. </a:t>
            </a:r>
            <a:r>
              <a:rPr lang="tr-TR"/>
              <a:t>Makine çalışırken </a:t>
            </a:r>
            <a:r>
              <a:rPr lang="tr-TR" b="1">
                <a:solidFill>
                  <a:schemeClr val="tx2"/>
                </a:solidFill>
              </a:rPr>
              <a:t>ASLA </a:t>
            </a:r>
            <a:r>
              <a:rPr lang="tr-TR"/>
              <a:t>bakım ve tamirat yapmayın.</a:t>
            </a:r>
          </a:p>
          <a:p>
            <a:pPr>
              <a:lnSpc>
                <a:spcPct val="90000"/>
              </a:lnSpc>
              <a:buFont typeface="Wingdings" pitchFamily="2" charset="2"/>
              <a:buNone/>
            </a:pPr>
            <a:endParaRPr lang="tr-TR"/>
          </a:p>
          <a:p>
            <a:pPr>
              <a:lnSpc>
                <a:spcPct val="90000"/>
              </a:lnSpc>
              <a:buFont typeface="Wingdings" pitchFamily="2" charset="2"/>
              <a:buNone/>
            </a:pPr>
            <a:r>
              <a:rPr lang="tr-TR" b="1"/>
              <a:t>20. </a:t>
            </a:r>
            <a:r>
              <a:rPr lang="tr-TR"/>
              <a:t>Çalışır durumdaki makinayı durdurmadan </a:t>
            </a:r>
            <a:r>
              <a:rPr lang="tr-TR" b="1">
                <a:solidFill>
                  <a:schemeClr val="tx2"/>
                </a:solidFill>
              </a:rPr>
              <a:t>ASLA</a:t>
            </a:r>
            <a:r>
              <a:rPr lang="tr-TR" b="1"/>
              <a:t> </a:t>
            </a:r>
            <a:r>
              <a:rPr lang="tr-TR"/>
              <a:t>yağlamayın.</a:t>
            </a:r>
          </a:p>
          <a:p>
            <a:pPr>
              <a:lnSpc>
                <a:spcPct val="90000"/>
              </a:lnSpc>
              <a:buFont typeface="Wingdings" pitchFamily="2" charset="2"/>
              <a:buNone/>
            </a:pPr>
            <a:endParaRPr lang="tr-TR"/>
          </a:p>
          <a:p>
            <a:pPr>
              <a:lnSpc>
                <a:spcPct val="90000"/>
              </a:lnSpc>
              <a:buFont typeface="Wingdings" pitchFamily="2" charset="2"/>
              <a:buNone/>
            </a:pPr>
            <a:r>
              <a:rPr lang="tr-TR" b="1"/>
              <a:t>21. </a:t>
            </a:r>
            <a:r>
              <a:rPr lang="tr-TR"/>
              <a:t>Bakım için yerlerinden çıkarılan koruyucu parçaları yerlerine takmadan </a:t>
            </a:r>
            <a:r>
              <a:rPr lang="tr-TR" b="1">
                <a:solidFill>
                  <a:schemeClr val="tx2"/>
                </a:solidFill>
              </a:rPr>
              <a:t>ASLA</a:t>
            </a:r>
            <a:r>
              <a:rPr lang="tr-TR" b="1"/>
              <a:t> </a:t>
            </a:r>
            <a:r>
              <a:rPr lang="tr-TR"/>
              <a:t>makinayı çalıştırmayın.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body" idx="1"/>
          </p:nvPr>
        </p:nvSpPr>
        <p:spPr>
          <a:xfrm>
            <a:off x="323850" y="1773238"/>
            <a:ext cx="8424863" cy="3313112"/>
          </a:xfrm>
        </p:spPr>
        <p:txBody>
          <a:bodyPr/>
          <a:lstStyle/>
          <a:p>
            <a:pPr algn="just">
              <a:lnSpc>
                <a:spcPct val="90000"/>
              </a:lnSpc>
              <a:buFont typeface="Arial" charset="0"/>
              <a:buNone/>
            </a:pPr>
            <a:r>
              <a:rPr lang="tr-TR" sz="2800" smtClean="0">
                <a:latin typeface="Times New Roman" pitchFamily="18" charset="0"/>
                <a:cs typeface="Times New Roman" pitchFamily="18" charset="0"/>
              </a:rPr>
              <a:t>		</a:t>
            </a:r>
            <a:r>
              <a:rPr lang="tr-TR" sz="3600" smtClean="0"/>
              <a:t>Belli istisnalar dışında </a:t>
            </a:r>
            <a:r>
              <a:rPr lang="tr-TR" sz="3600" b="1" u="sng" smtClean="0">
                <a:solidFill>
                  <a:srgbClr val="800000"/>
                </a:solidFill>
              </a:rPr>
              <a:t>kamu ve özel sektöre</a:t>
            </a:r>
            <a:r>
              <a:rPr lang="tr-TR" sz="3600" b="1" smtClean="0">
                <a:solidFill>
                  <a:srgbClr val="800000"/>
                </a:solidFill>
              </a:rPr>
              <a:t> </a:t>
            </a:r>
            <a:r>
              <a:rPr lang="tr-TR" sz="3600" smtClean="0"/>
              <a:t>ait bütün işlere ve işyerlerine, bu işyerlerinin işverenleri ile işveren vekillerine, çırak ve stajyerler de dâhil olmak üzere </a:t>
            </a:r>
            <a:r>
              <a:rPr lang="tr-TR" sz="3600" b="1" u="sng" smtClean="0">
                <a:solidFill>
                  <a:srgbClr val="800000"/>
                </a:solidFill>
              </a:rPr>
              <a:t>tüm çalışanlarına</a:t>
            </a:r>
            <a:r>
              <a:rPr lang="tr-TR" sz="3600" b="1" smtClean="0"/>
              <a:t> </a:t>
            </a:r>
            <a:r>
              <a:rPr lang="tr-TR" sz="3600" smtClean="0"/>
              <a:t>faaliyet konularına bakılmaksızın uygulanır.</a:t>
            </a:r>
          </a:p>
        </p:txBody>
      </p:sp>
      <p:sp>
        <p:nvSpPr>
          <p:cNvPr id="67587" name="Rectangle 3"/>
          <p:cNvSpPr>
            <a:spLocks noGrp="1"/>
          </p:cNvSpPr>
          <p:nvPr>
            <p:ph type="title"/>
          </p:nvPr>
        </p:nvSpPr>
        <p:spPr>
          <a:xfrm>
            <a:off x="539750" y="115888"/>
            <a:ext cx="8229600" cy="576262"/>
          </a:xfrm>
          <a:noFill/>
          <a:ln/>
        </p:spPr>
        <p:txBody>
          <a:bodyPr>
            <a:normAutofit fontScale="90000"/>
          </a:bodyPr>
          <a:lstStyle/>
          <a:p>
            <a:r>
              <a:rPr lang="tr-TR" sz="4000" b="1" smtClean="0">
                <a:solidFill>
                  <a:srgbClr val="800000"/>
                </a:solidFill>
              </a:rPr>
              <a:t>KANUNUN KAPSAMI</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idx="1"/>
          </p:nvPr>
        </p:nvSpPr>
        <p:spPr>
          <a:xfrm>
            <a:off x="684213" y="1484313"/>
            <a:ext cx="8229600" cy="4411662"/>
          </a:xfrm>
        </p:spPr>
        <p:txBody>
          <a:bodyPr>
            <a:normAutofit lnSpcReduction="10000"/>
          </a:bodyPr>
          <a:lstStyle/>
          <a:p>
            <a:pPr>
              <a:lnSpc>
                <a:spcPct val="90000"/>
              </a:lnSpc>
              <a:buFont typeface="Wingdings" pitchFamily="2" charset="2"/>
              <a:buNone/>
            </a:pPr>
            <a:r>
              <a:rPr lang="tr-TR" b="1"/>
              <a:t>22.</a:t>
            </a:r>
            <a:r>
              <a:rPr lang="tr-TR"/>
              <a:t> ”Arızalı” ve “Tamirat Var” levhası asılı kısımlara </a:t>
            </a:r>
            <a:r>
              <a:rPr lang="tr-TR" b="1">
                <a:solidFill>
                  <a:schemeClr val="tx2"/>
                </a:solidFill>
              </a:rPr>
              <a:t>ASLA</a:t>
            </a:r>
            <a:r>
              <a:rPr lang="tr-TR">
                <a:solidFill>
                  <a:schemeClr val="tx2"/>
                </a:solidFill>
              </a:rPr>
              <a:t> </a:t>
            </a:r>
            <a:r>
              <a:rPr lang="tr-TR"/>
              <a:t>dokunmayın.</a:t>
            </a:r>
          </a:p>
          <a:p>
            <a:pPr>
              <a:lnSpc>
                <a:spcPct val="90000"/>
              </a:lnSpc>
              <a:buFont typeface="Wingdings" pitchFamily="2" charset="2"/>
              <a:buNone/>
            </a:pPr>
            <a:endParaRPr lang="tr-TR"/>
          </a:p>
          <a:p>
            <a:pPr>
              <a:lnSpc>
                <a:spcPct val="90000"/>
              </a:lnSpc>
              <a:buFont typeface="Wingdings" pitchFamily="2" charset="2"/>
              <a:buNone/>
            </a:pPr>
            <a:r>
              <a:rPr lang="tr-TR" b="1"/>
              <a:t>23. </a:t>
            </a:r>
            <a:r>
              <a:rPr lang="tr-TR"/>
              <a:t>Arızalı takım ve malzemeyi </a:t>
            </a:r>
            <a:r>
              <a:rPr lang="tr-TR" b="1">
                <a:solidFill>
                  <a:schemeClr val="tx2"/>
                </a:solidFill>
              </a:rPr>
              <a:t>ASLA </a:t>
            </a:r>
            <a:r>
              <a:rPr lang="tr-TR"/>
              <a:t>kullanmayın.</a:t>
            </a:r>
          </a:p>
          <a:p>
            <a:pPr>
              <a:lnSpc>
                <a:spcPct val="90000"/>
              </a:lnSpc>
              <a:buFont typeface="Wingdings" pitchFamily="2" charset="2"/>
              <a:buNone/>
            </a:pPr>
            <a:endParaRPr lang="tr-TR"/>
          </a:p>
          <a:p>
            <a:pPr>
              <a:lnSpc>
                <a:spcPct val="90000"/>
              </a:lnSpc>
              <a:buFont typeface="Wingdings" pitchFamily="2" charset="2"/>
              <a:buNone/>
            </a:pPr>
            <a:r>
              <a:rPr lang="tr-TR" b="1"/>
              <a:t>24. </a:t>
            </a:r>
            <a:r>
              <a:rPr lang="tr-TR"/>
              <a:t>İşyerine çalışmayanların girmesi yasak</a:t>
            </a:r>
            <a:r>
              <a:rPr lang="tr-TR" b="1"/>
              <a:t> </a:t>
            </a:r>
            <a:r>
              <a:rPr lang="tr-TR"/>
              <a:t>olduğundan,işyerine misafir ve diğer şahısları </a:t>
            </a:r>
            <a:r>
              <a:rPr lang="tr-TR" b="1">
                <a:solidFill>
                  <a:schemeClr val="tx2"/>
                </a:solidFill>
              </a:rPr>
              <a:t>ASLA</a:t>
            </a:r>
            <a:r>
              <a:rPr lang="tr-TR"/>
              <a:t> kabul etmeyin.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468313" y="1052513"/>
            <a:ext cx="8229600" cy="4525962"/>
          </a:xfrm>
        </p:spPr>
        <p:txBody>
          <a:bodyPr/>
          <a:lstStyle/>
          <a:p>
            <a:pPr algn="ctr">
              <a:buFontTx/>
              <a:buNone/>
            </a:pPr>
            <a:r>
              <a:rPr lang="tr-TR" sz="5400" b="1" dirty="0">
                <a:solidFill>
                  <a:srgbClr val="FF0000"/>
                </a:solidFill>
              </a:rPr>
              <a:t>BİR ANLIK DALGINLIK</a:t>
            </a:r>
          </a:p>
          <a:p>
            <a:pPr algn="ctr">
              <a:buFontTx/>
              <a:buNone/>
            </a:pPr>
            <a:r>
              <a:rPr lang="tr-TR" sz="5400" b="1" dirty="0">
                <a:solidFill>
                  <a:srgbClr val="FF0000"/>
                </a:solidFill>
              </a:rPr>
              <a:t>ÖMÜR BOYU İZLERİNİ TAŞIYACAĞINIZ</a:t>
            </a:r>
          </a:p>
          <a:p>
            <a:pPr algn="ctr">
              <a:buFontTx/>
              <a:buNone/>
            </a:pPr>
            <a:r>
              <a:rPr lang="tr-TR" sz="5400" b="1" dirty="0">
                <a:solidFill>
                  <a:srgbClr val="FF0000"/>
                </a:solidFill>
              </a:rPr>
              <a:t>KAZALARA SEBEP OLABİLİR!</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7" name="Rectangle 3"/>
          <p:cNvSpPr>
            <a:spLocks noGrp="1" noChangeArrowheads="1"/>
          </p:cNvSpPr>
          <p:nvPr>
            <p:ph type="body" idx="1"/>
          </p:nvPr>
        </p:nvSpPr>
        <p:spPr>
          <a:xfrm>
            <a:off x="250825" y="692150"/>
            <a:ext cx="8518525" cy="5318125"/>
          </a:xfrm>
        </p:spPr>
        <p:txBody>
          <a:bodyPr/>
          <a:lstStyle/>
          <a:p>
            <a:pPr algn="ctr">
              <a:buFontTx/>
              <a:buNone/>
            </a:pPr>
            <a:endParaRPr lang="tr-TR" sz="5400" b="1"/>
          </a:p>
          <a:p>
            <a:pPr algn="ctr">
              <a:buFontTx/>
              <a:buNone/>
            </a:pPr>
            <a:r>
              <a:rPr lang="tr-TR" sz="5400" b="1">
                <a:solidFill>
                  <a:schemeClr val="accent2"/>
                </a:solidFill>
              </a:rPr>
              <a:t>20 YILDA GÖRÜLMEYEN</a:t>
            </a:r>
          </a:p>
          <a:p>
            <a:pPr algn="ctr">
              <a:buFontTx/>
              <a:buNone/>
            </a:pPr>
            <a:r>
              <a:rPr lang="tr-TR" sz="5400" b="1">
                <a:solidFill>
                  <a:schemeClr val="accent2"/>
                </a:solidFill>
              </a:rPr>
              <a:t>20 SANİYEDE BAŞA GELEBİLİR.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0" name="Picture 4" descr="  mola "/>
          <p:cNvPicPr>
            <a:picLocks noGrp="1" noChangeAspect="1" noChangeArrowheads="1"/>
          </p:cNvPicPr>
          <p:nvPr>
            <p:ph type="body" idx="1"/>
          </p:nvPr>
        </p:nvPicPr>
        <p:blipFill>
          <a:blip r:embed="rId2" cstate="print"/>
          <a:srcRect/>
          <a:stretch>
            <a:fillRect/>
          </a:stretch>
        </p:blipFill>
        <p:spPr>
          <a:xfrm>
            <a:off x="0" y="-60325"/>
            <a:ext cx="9144000" cy="6918325"/>
          </a:xfrm>
          <a:noFill/>
          <a:ln w="50800">
            <a:solidFill>
              <a:schemeClr val="tx1"/>
            </a:solidFill>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BÖLÜM III</a:t>
            </a:r>
            <a:endParaRPr lang="tr-TR" dirty="0"/>
          </a:p>
        </p:txBody>
      </p:sp>
      <p:sp>
        <p:nvSpPr>
          <p:cNvPr id="3" name="2 İçerik Yer Tutucusu"/>
          <p:cNvSpPr>
            <a:spLocks noGrp="1"/>
          </p:cNvSpPr>
          <p:nvPr>
            <p:ph idx="1"/>
          </p:nvPr>
        </p:nvSpPr>
        <p:spPr>
          <a:xfrm>
            <a:off x="457200" y="2420888"/>
            <a:ext cx="8229600" cy="3705275"/>
          </a:xfrm>
        </p:spPr>
        <p:txBody>
          <a:bodyPr/>
          <a:lstStyle/>
          <a:p>
            <a:pPr algn="ctr">
              <a:buNone/>
            </a:pPr>
            <a:r>
              <a:rPr lang="tr-TR" dirty="0" smtClean="0"/>
              <a:t>LABORATUVARLARDA </a:t>
            </a:r>
          </a:p>
          <a:p>
            <a:pPr algn="ctr">
              <a:buNone/>
            </a:pPr>
            <a:r>
              <a:rPr lang="tr-TR" dirty="0" smtClean="0"/>
              <a:t>DİKKAT EDİLMESİ </a:t>
            </a:r>
          </a:p>
          <a:p>
            <a:pPr algn="ctr">
              <a:buNone/>
            </a:pPr>
            <a:r>
              <a:rPr lang="tr-TR" dirty="0" smtClean="0"/>
              <a:t>GEREKENLER</a:t>
            </a:r>
          </a:p>
          <a:p>
            <a:pPr algn="ctr">
              <a:buNone/>
            </a:pPr>
            <a:endParaRPr lang="tr-TR" dirty="0" smtClean="0"/>
          </a:p>
          <a:p>
            <a:pPr>
              <a:buNone/>
            </a:pPr>
            <a:r>
              <a:rPr lang="tr-TR" smtClean="0"/>
              <a:t>          (</a:t>
            </a:r>
            <a:r>
              <a:rPr lang="tr-TR" dirty="0" smtClean="0"/>
              <a:t>Kimyasal Tehlikeler ve Güvenlik)</a:t>
            </a:r>
            <a:endParaRPr lang="tr-TR"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C2BBF7E-ABD2-4AF2-864A-0468ACE65EFB}" type="slidenum">
              <a:rPr lang="tr-TR"/>
              <a:pPr lvl="1">
                <a:defRPr/>
              </a:pPr>
              <a:t>45</a:t>
            </a:fld>
            <a:endParaRPr lang="tr-TR">
              <a:latin typeface="Times New Roman" pitchFamily="18" charset="0"/>
            </a:endParaRPr>
          </a:p>
        </p:txBody>
      </p:sp>
      <p:sp>
        <p:nvSpPr>
          <p:cNvPr id="14339" name="Rectangle 3"/>
          <p:cNvSpPr>
            <a:spLocks noGrp="1" noChangeArrowheads="1"/>
          </p:cNvSpPr>
          <p:nvPr>
            <p:ph type="body" idx="1"/>
          </p:nvPr>
        </p:nvSpPr>
        <p:spPr>
          <a:xfrm>
            <a:off x="228600" y="304800"/>
            <a:ext cx="8763000" cy="6324600"/>
          </a:xfrm>
        </p:spPr>
        <p:txBody>
          <a:bodyPr/>
          <a:lstStyle/>
          <a:p>
            <a:pPr algn="just" eaLnBrk="1" hangingPunct="1">
              <a:lnSpc>
                <a:spcPct val="140000"/>
              </a:lnSpc>
              <a:buClr>
                <a:schemeClr val="accent2"/>
              </a:buClr>
              <a:buSzPct val="85000"/>
            </a:pPr>
            <a:r>
              <a:rPr lang="tr-TR" sz="2800" smtClean="0">
                <a:latin typeface="Arial" charset="0"/>
              </a:rPr>
              <a:t>Laboratuvarlar iş yeri olarak tehlikeli mekanlar sayılır. Bu yerlerde çalışanların, potansiyel tehlikeyi ve acil durumlarda ne yapacaklarını bilmeleri gerekir.</a:t>
            </a:r>
          </a:p>
          <a:p>
            <a:pPr algn="just" eaLnBrk="1" hangingPunct="1">
              <a:lnSpc>
                <a:spcPct val="140000"/>
              </a:lnSpc>
              <a:buClr>
                <a:schemeClr val="accent2"/>
              </a:buClr>
              <a:buSzPct val="85000"/>
            </a:pPr>
            <a:r>
              <a:rPr lang="tr-TR" sz="2800" b="1" smtClean="0">
                <a:solidFill>
                  <a:schemeClr val="accent2"/>
                </a:solidFill>
                <a:latin typeface="Arial" charset="0"/>
              </a:rPr>
              <a:t>Laboratuvar güvenliği</a:t>
            </a:r>
          </a:p>
          <a:p>
            <a:pPr algn="just" eaLnBrk="1" hangingPunct="1">
              <a:buFont typeface="Wingdings" pitchFamily="2" charset="2"/>
              <a:buNone/>
            </a:pPr>
            <a:r>
              <a:rPr lang="tr-TR" sz="2800" smtClean="0">
                <a:latin typeface="Arial" charset="0"/>
              </a:rPr>
              <a:t>	Çalışan kişinin ve çalışma materyalinin</a:t>
            </a:r>
          </a:p>
          <a:p>
            <a:pPr algn="just" eaLnBrk="1" hangingPunct="1">
              <a:lnSpc>
                <a:spcPct val="130000"/>
              </a:lnSpc>
              <a:buFont typeface="Wingdings" pitchFamily="2" charset="2"/>
              <a:buNone/>
            </a:pPr>
            <a:r>
              <a:rPr lang="tr-TR" sz="2800" smtClean="0">
                <a:latin typeface="Arial" charset="0"/>
              </a:rPr>
              <a:t>	korunması için; çalışma sırasında belirli </a:t>
            </a:r>
            <a:r>
              <a:rPr lang="tr-TR" sz="2800" u="sng" smtClean="0">
                <a:latin typeface="Arial" charset="0"/>
              </a:rPr>
              <a:t>laboratuar kurallarının</a:t>
            </a:r>
            <a:r>
              <a:rPr lang="tr-TR" sz="2800" smtClean="0">
                <a:latin typeface="Arial" charset="0"/>
              </a:rPr>
              <a:t>, </a:t>
            </a:r>
            <a:r>
              <a:rPr lang="tr-TR" sz="2800" u="sng" smtClean="0">
                <a:latin typeface="Arial" charset="0"/>
              </a:rPr>
              <a:t>yöntemlerin</a:t>
            </a:r>
            <a:r>
              <a:rPr lang="tr-TR" sz="2800" smtClean="0">
                <a:latin typeface="Arial" charset="0"/>
              </a:rPr>
              <a:t>, </a:t>
            </a:r>
            <a:r>
              <a:rPr lang="tr-TR" sz="2800" u="sng" smtClean="0">
                <a:latin typeface="Arial" charset="0"/>
              </a:rPr>
              <a:t>altyapı</a:t>
            </a:r>
            <a:r>
              <a:rPr lang="tr-TR" sz="2800" smtClean="0">
                <a:latin typeface="Arial" charset="0"/>
              </a:rPr>
              <a:t> ve </a:t>
            </a:r>
            <a:r>
              <a:rPr lang="tr-TR" sz="2800" u="sng" smtClean="0">
                <a:latin typeface="Arial" charset="0"/>
              </a:rPr>
              <a:t>cihazların</a:t>
            </a:r>
            <a:r>
              <a:rPr lang="tr-TR" sz="2800" smtClean="0">
                <a:latin typeface="Arial" charset="0"/>
              </a:rPr>
              <a:t> kullanılmasıdır.</a:t>
            </a:r>
          </a:p>
          <a:p>
            <a:pPr algn="just" eaLnBrk="1" hangingPunct="1">
              <a:lnSpc>
                <a:spcPct val="130000"/>
              </a:lnSpc>
              <a:buFont typeface="Wingdings" pitchFamily="2" charset="2"/>
              <a:buNone/>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753305FC-EA79-4EF6-A38F-39F990690193}" type="slidenum">
              <a:rPr lang="tr-TR"/>
              <a:pPr lvl="1">
                <a:defRPr/>
              </a:pPr>
              <a:t>46</a:t>
            </a:fld>
            <a:endParaRPr lang="tr-TR">
              <a:latin typeface="Times New Roman" pitchFamily="18" charset="0"/>
            </a:endParaRPr>
          </a:p>
        </p:txBody>
      </p:sp>
      <p:sp>
        <p:nvSpPr>
          <p:cNvPr id="15363" name="Rectangle 3"/>
          <p:cNvSpPr>
            <a:spLocks noGrp="1" noChangeArrowheads="1"/>
          </p:cNvSpPr>
          <p:nvPr>
            <p:ph type="body" idx="1"/>
          </p:nvPr>
        </p:nvSpPr>
        <p:spPr>
          <a:xfrm>
            <a:off x="228600" y="228600"/>
            <a:ext cx="8686800" cy="6172200"/>
          </a:xfrm>
        </p:spPr>
        <p:txBody>
          <a:bodyPr/>
          <a:lstStyle/>
          <a:p>
            <a:pPr algn="just" eaLnBrk="1" hangingPunct="1">
              <a:lnSpc>
                <a:spcPct val="110000"/>
              </a:lnSpc>
              <a:buFont typeface="Wingdings" pitchFamily="2" charset="2"/>
              <a:buNone/>
            </a:pPr>
            <a:endParaRPr lang="tr-TR" sz="2800" smtClean="0">
              <a:latin typeface="Arial" charset="0"/>
            </a:endParaRPr>
          </a:p>
          <a:p>
            <a:pPr algn="just" eaLnBrk="1" hangingPunct="1">
              <a:lnSpc>
                <a:spcPct val="150000"/>
              </a:lnSpc>
              <a:buClr>
                <a:schemeClr val="accent2"/>
              </a:buClr>
              <a:buFont typeface="Wingdings" pitchFamily="2" charset="2"/>
              <a:buChar char="v"/>
            </a:pPr>
            <a:r>
              <a:rPr lang="tr-TR" sz="3000" smtClean="0">
                <a:latin typeface="Arial" charset="0"/>
              </a:rPr>
              <a:t>Laboratuvar ortamında çalışanların sağlık ve güvenliği için temel güvenlik kurallarına uyulması büyük önem taşımaktadır. </a:t>
            </a:r>
          </a:p>
          <a:p>
            <a:pPr algn="just" eaLnBrk="1" hangingPunct="1">
              <a:lnSpc>
                <a:spcPct val="150000"/>
              </a:lnSpc>
              <a:buClr>
                <a:schemeClr val="accent2"/>
              </a:buClr>
              <a:buFont typeface="Wingdings" pitchFamily="2" charset="2"/>
              <a:buChar char="v"/>
            </a:pPr>
            <a:r>
              <a:rPr lang="tr-TR" sz="3000" smtClean="0">
                <a:latin typeface="Arial" charset="0"/>
              </a:rPr>
              <a:t>Bu sebeple laboratuvarda çalışan kişilerin laboratuvar sorumluları tarafından yapılacak uyarılara uyuması gerekmektedir.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0EEF1754-BD81-438F-A946-AD4AFB226B83}" type="slidenum">
              <a:rPr lang="tr-TR"/>
              <a:pPr lvl="1">
                <a:defRPr/>
              </a:pPr>
              <a:t>47</a:t>
            </a:fld>
            <a:endParaRPr lang="tr-TR">
              <a:latin typeface="Times New Roman" pitchFamily="18" charset="0"/>
            </a:endParaRPr>
          </a:p>
        </p:txBody>
      </p:sp>
      <p:sp>
        <p:nvSpPr>
          <p:cNvPr id="16387" name="Rectangle 3"/>
          <p:cNvSpPr>
            <a:spLocks noGrp="1" noChangeArrowheads="1"/>
          </p:cNvSpPr>
          <p:nvPr>
            <p:ph type="body" idx="1"/>
          </p:nvPr>
        </p:nvSpPr>
        <p:spPr>
          <a:xfrm>
            <a:off x="685800" y="1600200"/>
            <a:ext cx="7927975" cy="1828800"/>
          </a:xfrm>
        </p:spPr>
        <p:txBody>
          <a:bodyPr/>
          <a:lstStyle/>
          <a:p>
            <a:pPr algn="ctr" eaLnBrk="1" hangingPunct="1">
              <a:lnSpc>
                <a:spcPct val="110000"/>
              </a:lnSpc>
              <a:buFont typeface="Wingdings" pitchFamily="2" charset="2"/>
              <a:buNone/>
            </a:pPr>
            <a:endParaRPr lang="tr-TR" sz="2800" b="1" smtClean="0">
              <a:solidFill>
                <a:schemeClr val="accent2"/>
              </a:solidFill>
              <a:latin typeface="Arial" charset="0"/>
            </a:endParaRPr>
          </a:p>
          <a:p>
            <a:pPr algn="ctr" eaLnBrk="1" hangingPunct="1">
              <a:lnSpc>
                <a:spcPct val="110000"/>
              </a:lnSpc>
              <a:buFont typeface="Wingdings" pitchFamily="2" charset="2"/>
              <a:buNone/>
            </a:pPr>
            <a:endParaRPr lang="tr-TR" sz="2800" b="1" smtClean="0">
              <a:solidFill>
                <a:schemeClr val="accent2"/>
              </a:solidFill>
              <a:latin typeface="Arial" charset="0"/>
            </a:endParaRPr>
          </a:p>
          <a:p>
            <a:pPr algn="ctr" eaLnBrk="1" hangingPunct="1">
              <a:lnSpc>
                <a:spcPct val="110000"/>
              </a:lnSpc>
              <a:buFont typeface="Wingdings" pitchFamily="2" charset="2"/>
              <a:buNone/>
            </a:pPr>
            <a:r>
              <a:rPr lang="tr-TR" b="1" smtClean="0">
                <a:solidFill>
                  <a:schemeClr val="accent2"/>
                </a:solidFill>
                <a:latin typeface="Arial" charset="0"/>
              </a:rPr>
              <a:t>LABORATUVAR GENEL KURALLARI</a:t>
            </a:r>
            <a:r>
              <a:rPr lang="tr-TR" b="1" smtClean="0">
                <a:latin typeface="Arial" charset="0"/>
              </a:rPr>
              <a:t> </a:t>
            </a:r>
          </a:p>
          <a:p>
            <a:pPr algn="ctr" eaLnBrk="1" hangingPunct="1"/>
            <a:endParaRPr lang="tr-TR"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9709BD3B-A22F-499A-B750-24B5051E095E}" type="slidenum">
              <a:rPr lang="tr-TR"/>
              <a:pPr lvl="1">
                <a:defRPr/>
              </a:pPr>
              <a:t>48</a:t>
            </a:fld>
            <a:endParaRPr lang="tr-TR">
              <a:latin typeface="Times New Roman" pitchFamily="18" charset="0"/>
            </a:endParaRPr>
          </a:p>
        </p:txBody>
      </p:sp>
      <p:sp>
        <p:nvSpPr>
          <p:cNvPr id="17411" name="Rectangle 3"/>
          <p:cNvSpPr>
            <a:spLocks noGrp="1" noChangeArrowheads="1"/>
          </p:cNvSpPr>
          <p:nvPr>
            <p:ph type="body" idx="1"/>
          </p:nvPr>
        </p:nvSpPr>
        <p:spPr>
          <a:xfrm>
            <a:off x="228600" y="152400"/>
            <a:ext cx="8763000" cy="6400800"/>
          </a:xfrm>
        </p:spPr>
        <p:txBody>
          <a:bodyPr/>
          <a:lstStyle/>
          <a:p>
            <a:pPr marL="609600" indent="-609600" algn="just" eaLnBrk="1" hangingPunct="1">
              <a:lnSpc>
                <a:spcPct val="150000"/>
              </a:lnSpc>
              <a:buClr>
                <a:schemeClr val="accent2"/>
              </a:buClr>
              <a:buSzPct val="85000"/>
              <a:buFont typeface="Wingdings" pitchFamily="2" charset="2"/>
              <a:buAutoNum type="arabicParenR"/>
            </a:pPr>
            <a:r>
              <a:rPr lang="tr-TR" sz="2800" dirty="0" err="1" smtClean="0">
                <a:latin typeface="Arial" charset="0"/>
              </a:rPr>
              <a:t>Laboratuvarda</a:t>
            </a:r>
            <a:r>
              <a:rPr lang="tr-TR" sz="2800" dirty="0" smtClean="0">
                <a:latin typeface="Arial" charset="0"/>
              </a:rPr>
              <a:t> çalışılırken uzun beyaz önlük giyilmeli ve laboratuar boyunca önünün ilikli tutulmalıdır. </a:t>
            </a:r>
          </a:p>
          <a:p>
            <a:pPr marL="609600" indent="-609600" algn="just" eaLnBrk="1" hangingPunct="1">
              <a:lnSpc>
                <a:spcPct val="150000"/>
              </a:lnSpc>
              <a:buClr>
                <a:schemeClr val="accent2"/>
              </a:buClr>
              <a:buSzPct val="85000"/>
              <a:buFont typeface="Wingdings" pitchFamily="2" charset="2"/>
              <a:buAutoNum type="arabicParenR"/>
            </a:pPr>
            <a:r>
              <a:rPr lang="tr-TR" sz="2800" dirty="0" smtClean="0">
                <a:latin typeface="Arial" charset="0"/>
              </a:rPr>
              <a:t>Laboratuarda rahat ve düz ayakkabı giyilmeli ve özellikle açık ayakkabı giyilmemelidir. </a:t>
            </a:r>
          </a:p>
          <a:p>
            <a:pPr marL="609600" indent="-609600" algn="just" eaLnBrk="1" hangingPunct="1">
              <a:lnSpc>
                <a:spcPct val="150000"/>
              </a:lnSpc>
              <a:buClr>
                <a:schemeClr val="accent2"/>
              </a:buClr>
              <a:buSzPct val="85000"/>
              <a:buFont typeface="Wingdings" pitchFamily="2" charset="2"/>
              <a:buAutoNum type="arabicParenR"/>
            </a:pPr>
            <a:r>
              <a:rPr lang="tr-TR" sz="2800" dirty="0" smtClean="0">
                <a:latin typeface="Arial" charset="0"/>
              </a:rPr>
              <a:t> Çalışmanın niteliğine göre gerektiğinde eldiven ve koruyucu gözlük kullanılmalıdır. </a:t>
            </a:r>
          </a:p>
          <a:p>
            <a:pPr marL="609600" indent="-609600" algn="just" eaLnBrk="1" hangingPunct="1">
              <a:lnSpc>
                <a:spcPct val="150000"/>
              </a:lnSpc>
              <a:buClr>
                <a:schemeClr val="accent2"/>
              </a:buClr>
              <a:buSzPct val="85000"/>
              <a:buFont typeface="Wingdings" pitchFamily="2" charset="2"/>
              <a:buAutoNum type="arabicParenR" startAt="4"/>
            </a:pPr>
            <a:r>
              <a:rPr lang="tr-TR" sz="2800" dirty="0" err="1" smtClean="0">
                <a:latin typeface="Arial" charset="0"/>
              </a:rPr>
              <a:t>Laboratuvar</a:t>
            </a:r>
            <a:r>
              <a:rPr lang="tr-TR" sz="2800" dirty="0" smtClean="0">
                <a:latin typeface="Arial" charset="0"/>
              </a:rPr>
              <a:t> dışına </a:t>
            </a:r>
            <a:r>
              <a:rPr lang="tr-TR" sz="2800" dirty="0" err="1" smtClean="0">
                <a:latin typeface="Arial" charset="0"/>
              </a:rPr>
              <a:t>laboratuvarda</a:t>
            </a:r>
            <a:r>
              <a:rPr lang="tr-TR" sz="2800" dirty="0" smtClean="0">
                <a:latin typeface="Arial" charset="0"/>
              </a:rPr>
              <a:t> kullanılan önlük, eldiven, vb. ile çıkılmamalıdır.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0D8CBE0B-5000-46F1-9D32-1AACAF7BA136}" type="slidenum">
              <a:rPr lang="tr-TR"/>
              <a:pPr lvl="1">
                <a:defRPr/>
              </a:pPr>
              <a:t>49</a:t>
            </a:fld>
            <a:endParaRPr lang="tr-TR">
              <a:latin typeface="Times New Roman" pitchFamily="18" charset="0"/>
            </a:endParaRPr>
          </a:p>
        </p:txBody>
      </p:sp>
      <p:sp>
        <p:nvSpPr>
          <p:cNvPr id="18435" name="Rectangle 3"/>
          <p:cNvSpPr>
            <a:spLocks noGrp="1" noChangeArrowheads="1"/>
          </p:cNvSpPr>
          <p:nvPr>
            <p:ph type="body" idx="1"/>
          </p:nvPr>
        </p:nvSpPr>
        <p:spPr>
          <a:xfrm>
            <a:off x="228600" y="228600"/>
            <a:ext cx="8686800" cy="6324600"/>
          </a:xfrm>
        </p:spPr>
        <p:txBody>
          <a:bodyPr/>
          <a:lstStyle/>
          <a:p>
            <a:pPr marL="609600" indent="-609600" algn="just" eaLnBrk="1" hangingPunct="1">
              <a:lnSpc>
                <a:spcPct val="130000"/>
              </a:lnSpc>
              <a:buClr>
                <a:schemeClr val="accent2"/>
              </a:buClr>
              <a:buSzPct val="85000"/>
              <a:buFont typeface="Wingdings" pitchFamily="2" charset="2"/>
              <a:buAutoNum type="arabicParenR" startAt="5"/>
            </a:pPr>
            <a:r>
              <a:rPr lang="tr-TR" sz="2800" smtClean="0">
                <a:latin typeface="Arial" charset="0"/>
              </a:rPr>
              <a:t>Laboratuvarda sigara içilmemelidir.</a:t>
            </a:r>
          </a:p>
          <a:p>
            <a:pPr marL="609600" indent="-609600" algn="just" eaLnBrk="1" hangingPunct="1">
              <a:lnSpc>
                <a:spcPct val="130000"/>
              </a:lnSpc>
              <a:buClr>
                <a:schemeClr val="accent2"/>
              </a:buClr>
              <a:buSzPct val="85000"/>
              <a:buFont typeface="Wingdings" pitchFamily="2" charset="2"/>
              <a:buAutoNum type="arabicParenR" startAt="5"/>
            </a:pPr>
            <a:r>
              <a:rPr lang="tr-TR" sz="2800" smtClean="0">
                <a:latin typeface="Arial" charset="0"/>
              </a:rPr>
              <a:t>Laboratuvarda yemek, içmek ve gıda malzemelerini bulundurmak, laboratuvar ekipmanları bu amaçla kullanılmamalıdır.</a:t>
            </a:r>
          </a:p>
          <a:p>
            <a:pPr marL="609600" indent="-609600" algn="just" eaLnBrk="1" hangingPunct="1">
              <a:lnSpc>
                <a:spcPct val="120000"/>
              </a:lnSpc>
              <a:buClr>
                <a:schemeClr val="accent2"/>
              </a:buClr>
              <a:buSzPct val="85000"/>
              <a:buFont typeface="Wingdings" pitchFamily="2" charset="2"/>
              <a:buAutoNum type="arabicParenR" startAt="7"/>
            </a:pPr>
            <a:r>
              <a:rPr lang="tr-TR" sz="2800" smtClean="0">
                <a:latin typeface="Arial" charset="0"/>
              </a:rPr>
              <a:t>Çalışma esnasında saçlar uzun ise mutlaka toplanmalıdır. </a:t>
            </a:r>
          </a:p>
          <a:p>
            <a:pPr marL="609600" indent="-609600" algn="just" eaLnBrk="1" hangingPunct="1">
              <a:lnSpc>
                <a:spcPct val="120000"/>
              </a:lnSpc>
              <a:buClr>
                <a:schemeClr val="accent2"/>
              </a:buClr>
              <a:buSzPct val="85000"/>
              <a:buFont typeface="Wingdings" pitchFamily="2" charset="2"/>
              <a:buAutoNum type="arabicParenR" startAt="7"/>
            </a:pPr>
            <a:r>
              <a:rPr lang="tr-TR" sz="2800" smtClean="0">
                <a:latin typeface="Arial" charset="0"/>
              </a:rPr>
              <a:t>Laboratuvarda çatlak ve kırık cam eşyalar kullanılmamalıdır.</a:t>
            </a:r>
          </a:p>
          <a:p>
            <a:pPr marL="609600" indent="-609600" algn="just" eaLnBrk="1" hangingPunct="1">
              <a:lnSpc>
                <a:spcPct val="120000"/>
              </a:lnSpc>
              <a:buClr>
                <a:schemeClr val="accent2"/>
              </a:buClr>
              <a:buSzPct val="85000"/>
              <a:buFont typeface="Wingdings" pitchFamily="2" charset="2"/>
              <a:buAutoNum type="arabicParenR" startAt="7"/>
            </a:pPr>
            <a:r>
              <a:rPr lang="tr-TR" sz="2800" smtClean="0">
                <a:latin typeface="Arial" charset="0"/>
              </a:rPr>
              <a:t>Laboratuvarda çalışılırken ağız yoluyla sıvı çekilmemelidir.</a:t>
            </a:r>
          </a:p>
          <a:p>
            <a:pPr marL="609600" indent="-609600" algn="just" eaLnBrk="1" hangingPunct="1">
              <a:lnSpc>
                <a:spcPct val="120000"/>
              </a:lnSpc>
              <a:buClr>
                <a:schemeClr val="accent2"/>
              </a:buClr>
              <a:buSzPct val="85000"/>
              <a:buFont typeface="Wingdings" pitchFamily="2" charset="2"/>
              <a:buNone/>
            </a:pPr>
            <a:endParaRPr lang="tr-TR" sz="2800" smtClean="0">
              <a:latin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1"/>
          </p:nvPr>
        </p:nvSpPr>
        <p:spPr>
          <a:xfrm>
            <a:off x="468313" y="1773238"/>
            <a:ext cx="8424862" cy="3313112"/>
          </a:xfrm>
        </p:spPr>
        <p:txBody>
          <a:bodyPr>
            <a:normAutofit fontScale="92500" lnSpcReduction="20000"/>
          </a:bodyPr>
          <a:lstStyle/>
          <a:p>
            <a:pPr>
              <a:lnSpc>
                <a:spcPct val="80000"/>
              </a:lnSpc>
              <a:buFont typeface="Arial" charset="0"/>
              <a:buNone/>
            </a:pPr>
            <a:r>
              <a:rPr lang="tr-TR" sz="2400" smtClean="0"/>
              <a:t>a) TSK,Genel Kolluk Kuvvetleri ve MİT faaliyetleri</a:t>
            </a:r>
          </a:p>
          <a:p>
            <a:pPr>
              <a:lnSpc>
                <a:spcPct val="80000"/>
              </a:lnSpc>
              <a:buFont typeface="Arial" charset="0"/>
              <a:buNone/>
            </a:pPr>
            <a:endParaRPr lang="tr-TR" sz="2400" smtClean="0"/>
          </a:p>
          <a:p>
            <a:pPr algn="just">
              <a:lnSpc>
                <a:spcPct val="80000"/>
              </a:lnSpc>
              <a:buFont typeface="Arial" charset="0"/>
              <a:buNone/>
            </a:pPr>
            <a:r>
              <a:rPr lang="tr-TR" sz="2400" smtClean="0"/>
              <a:t>b) Afet ve acil yardım birimleri</a:t>
            </a:r>
          </a:p>
          <a:p>
            <a:pPr algn="just">
              <a:lnSpc>
                <a:spcPct val="80000"/>
              </a:lnSpc>
              <a:buFont typeface="Arial" charset="0"/>
              <a:buNone/>
            </a:pPr>
            <a:endParaRPr lang="tr-TR" sz="2400" smtClean="0"/>
          </a:p>
          <a:p>
            <a:pPr algn="just">
              <a:lnSpc>
                <a:spcPct val="80000"/>
              </a:lnSpc>
              <a:buFont typeface="Arial" charset="0"/>
              <a:buNone/>
            </a:pPr>
            <a:r>
              <a:rPr lang="tr-TR" sz="2400" smtClean="0"/>
              <a:t>c) Ev hizmetleri</a:t>
            </a:r>
          </a:p>
          <a:p>
            <a:pPr algn="just">
              <a:lnSpc>
                <a:spcPct val="80000"/>
              </a:lnSpc>
              <a:buFont typeface="Arial" charset="0"/>
              <a:buNone/>
            </a:pPr>
            <a:endParaRPr lang="tr-TR" sz="2400" smtClean="0"/>
          </a:p>
          <a:p>
            <a:pPr algn="just">
              <a:lnSpc>
                <a:spcPct val="80000"/>
              </a:lnSpc>
              <a:buFont typeface="Arial" charset="0"/>
              <a:buNone/>
            </a:pPr>
            <a:r>
              <a:rPr lang="tr-TR" sz="2400" smtClean="0"/>
              <a:t>ç)Çalışan istihdam etmeksizin mal ve üretim hizmeti yapanlar. </a:t>
            </a:r>
          </a:p>
          <a:p>
            <a:pPr algn="just">
              <a:lnSpc>
                <a:spcPct val="80000"/>
              </a:lnSpc>
              <a:buFont typeface="Arial" charset="0"/>
              <a:buNone/>
            </a:pPr>
            <a:endParaRPr lang="tr-TR" sz="2400" smtClean="0"/>
          </a:p>
          <a:p>
            <a:pPr algn="just">
              <a:lnSpc>
                <a:spcPct val="80000"/>
              </a:lnSpc>
              <a:buFont typeface="Arial" charset="0"/>
              <a:buNone/>
            </a:pPr>
            <a:r>
              <a:rPr lang="tr-TR" sz="2400" smtClean="0"/>
              <a:t>d) Hükümlü ve tutuklulara yönelik faaliyetlerde</a:t>
            </a:r>
          </a:p>
          <a:p>
            <a:pPr algn="just">
              <a:lnSpc>
                <a:spcPct val="80000"/>
              </a:lnSpc>
              <a:buFont typeface="Arial" charset="0"/>
              <a:buNone/>
            </a:pPr>
            <a:endParaRPr lang="tr-TR" sz="2400" b="1" smtClean="0">
              <a:latin typeface="Times New Roman" pitchFamily="18" charset="0"/>
              <a:cs typeface="Times New Roman" pitchFamily="18" charset="0"/>
            </a:endParaRPr>
          </a:p>
          <a:p>
            <a:pPr algn="just">
              <a:lnSpc>
                <a:spcPct val="80000"/>
              </a:lnSpc>
              <a:buFont typeface="Arial" charset="0"/>
              <a:buNone/>
            </a:pPr>
            <a:r>
              <a:rPr lang="tr-TR" sz="2200" b="1" smtClean="0">
                <a:solidFill>
                  <a:srgbClr val="800000"/>
                </a:solidFill>
                <a:latin typeface="Times New Roman" pitchFamily="18" charset="0"/>
                <a:cs typeface="Times New Roman" pitchFamily="18" charset="0"/>
              </a:rPr>
              <a:t>Yukarıda belirtilen faaliyetler hariç tüm işyerlerinde uygulanır.</a:t>
            </a:r>
          </a:p>
        </p:txBody>
      </p:sp>
      <p:sp>
        <p:nvSpPr>
          <p:cNvPr id="68611" name="Rectangle 3"/>
          <p:cNvSpPr>
            <a:spLocks noGrp="1"/>
          </p:cNvSpPr>
          <p:nvPr>
            <p:ph type="title"/>
          </p:nvPr>
        </p:nvSpPr>
        <p:spPr>
          <a:xfrm>
            <a:off x="539750" y="115888"/>
            <a:ext cx="8229600" cy="576262"/>
          </a:xfrm>
          <a:noFill/>
          <a:ln/>
        </p:spPr>
        <p:txBody>
          <a:bodyPr>
            <a:normAutofit fontScale="90000"/>
          </a:bodyPr>
          <a:lstStyle/>
          <a:p>
            <a:r>
              <a:rPr lang="tr-TR" sz="4000" b="1" smtClean="0">
                <a:solidFill>
                  <a:srgbClr val="800000"/>
                </a:solidFill>
                <a:latin typeface="Times New Roman" pitchFamily="18" charset="0"/>
              </a:rPr>
              <a:t>İSTİSNALAR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9FF5125-E049-4FD1-83C3-C0916DB0777F}" type="slidenum">
              <a:rPr lang="tr-TR"/>
              <a:pPr lvl="1">
                <a:defRPr/>
              </a:pPr>
              <a:t>50</a:t>
            </a:fld>
            <a:endParaRPr lang="tr-TR">
              <a:latin typeface="Times New Roman" pitchFamily="18" charset="0"/>
            </a:endParaRPr>
          </a:p>
        </p:txBody>
      </p:sp>
      <p:sp>
        <p:nvSpPr>
          <p:cNvPr id="19459" name="Rectangle 3"/>
          <p:cNvSpPr>
            <a:spLocks noGrp="1" noChangeArrowheads="1"/>
          </p:cNvSpPr>
          <p:nvPr>
            <p:ph type="body" idx="1"/>
          </p:nvPr>
        </p:nvSpPr>
        <p:spPr>
          <a:xfrm>
            <a:off x="152400" y="228600"/>
            <a:ext cx="8686800" cy="6324600"/>
          </a:xfrm>
        </p:spPr>
        <p:txBody>
          <a:bodyPr/>
          <a:lstStyle/>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Laboratuarda bulunan hiç bir kimyasal madde koklanmamalı veya tadılmamalıdır. </a:t>
            </a:r>
          </a:p>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Deri yoluyla hastalıkların bulaşma riskinden dolayı laboratuvar ortamında çalışılırken açık yaralar mutlaka yara bandı ile kapatılmalıdır. </a:t>
            </a:r>
          </a:p>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Çalışmalarda dikkat ve itina ön planda tutulmalıdır. </a:t>
            </a:r>
          </a:p>
          <a:p>
            <a:pPr marL="609600" indent="-609600" algn="just" eaLnBrk="1" hangingPunct="1">
              <a:lnSpc>
                <a:spcPct val="130000"/>
              </a:lnSpc>
              <a:buClr>
                <a:schemeClr val="accent2"/>
              </a:buClr>
              <a:buSzPct val="85000"/>
              <a:buFont typeface="Wingdings" pitchFamily="2" charset="2"/>
              <a:buAutoNum type="arabicParenR" startAt="10"/>
            </a:pPr>
            <a:r>
              <a:rPr lang="tr-TR" sz="2800" smtClean="0">
                <a:latin typeface="Arial" charset="0"/>
              </a:rPr>
              <a:t>Laboratuvarda başkalarının da çalıştığı düşünülerek gürültü yapılmamalıdır. Asla şaka yapılmamalıdır.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D57C2091-0D1A-47C1-B618-4F89C6462A81}" type="slidenum">
              <a:rPr lang="tr-TR"/>
              <a:pPr lvl="1">
                <a:defRPr/>
              </a:pPr>
              <a:t>51</a:t>
            </a:fld>
            <a:endParaRPr lang="tr-TR">
              <a:latin typeface="Times New Roman" pitchFamily="18" charset="0"/>
            </a:endParaRPr>
          </a:p>
        </p:txBody>
      </p:sp>
      <p:sp>
        <p:nvSpPr>
          <p:cNvPr id="32771" name="Rectangle 3"/>
          <p:cNvSpPr>
            <a:spLocks noGrp="1" noChangeArrowheads="1"/>
          </p:cNvSpPr>
          <p:nvPr>
            <p:ph type="body" idx="1"/>
          </p:nvPr>
        </p:nvSpPr>
        <p:spPr>
          <a:xfrm>
            <a:off x="228600" y="609600"/>
            <a:ext cx="8686800" cy="5486400"/>
          </a:xfrm>
        </p:spPr>
        <p:txBody>
          <a:bodyPr/>
          <a:lstStyle/>
          <a:p>
            <a:pPr eaLnBrk="1" hangingPunct="1">
              <a:buFont typeface="Wingdings" pitchFamily="2" charset="2"/>
              <a:buNone/>
            </a:pPr>
            <a:endParaRPr lang="tr-TR" sz="2800" b="1" dirty="0" smtClean="0">
              <a:latin typeface="Arial" charset="0"/>
            </a:endParaRPr>
          </a:p>
          <a:p>
            <a:pPr eaLnBrk="1" hangingPunct="1">
              <a:buFont typeface="Wingdings" pitchFamily="2" charset="2"/>
              <a:buNone/>
            </a:pPr>
            <a:endParaRPr lang="tr-TR" sz="2800" b="1" dirty="0" smtClean="0">
              <a:latin typeface="Arial" charset="0"/>
            </a:endParaRPr>
          </a:p>
          <a:p>
            <a:pPr algn="ctr" eaLnBrk="1" hangingPunct="1">
              <a:buFont typeface="Wingdings" pitchFamily="2" charset="2"/>
              <a:buNone/>
            </a:pPr>
            <a:r>
              <a:rPr lang="tr-TR" sz="2800" b="1" dirty="0" smtClean="0">
                <a:latin typeface="Arial" charset="0"/>
              </a:rPr>
              <a:t>BÖLÜM IV</a:t>
            </a:r>
          </a:p>
          <a:p>
            <a:pPr eaLnBrk="1" hangingPunct="1">
              <a:buFont typeface="Wingdings" pitchFamily="2" charset="2"/>
              <a:buNone/>
            </a:pPr>
            <a:endParaRPr lang="tr-TR" sz="2800" b="1" dirty="0" smtClean="0">
              <a:latin typeface="Arial" charset="0"/>
            </a:endParaRPr>
          </a:p>
          <a:p>
            <a:pPr eaLnBrk="1" hangingPunct="1">
              <a:buFont typeface="Wingdings" pitchFamily="2" charset="2"/>
              <a:buNone/>
            </a:pPr>
            <a:endParaRPr lang="tr-TR" sz="2800" b="1" dirty="0" smtClean="0">
              <a:latin typeface="Arial" charset="0"/>
            </a:endParaRPr>
          </a:p>
          <a:p>
            <a:pPr algn="ctr" eaLnBrk="1" hangingPunct="1">
              <a:buFont typeface="Wingdings" pitchFamily="2" charset="2"/>
              <a:buNone/>
            </a:pPr>
            <a:r>
              <a:rPr lang="tr-TR" sz="2800" b="1" dirty="0" smtClean="0">
                <a:solidFill>
                  <a:schemeClr val="accent2"/>
                </a:solidFill>
                <a:latin typeface="Arial" charset="0"/>
              </a:rPr>
              <a:t>TEMEL LABORATUVAR EKİPMANLARININ KULLANILMASI </a:t>
            </a:r>
          </a:p>
          <a:p>
            <a:pPr algn="ctr" eaLnBrk="1" hangingPunct="1">
              <a:buFont typeface="Wingdings" pitchFamily="2" charset="2"/>
              <a:buNone/>
            </a:pPr>
            <a:r>
              <a:rPr lang="tr-TR" sz="2800" b="1" dirty="0" smtClean="0">
                <a:solidFill>
                  <a:schemeClr val="accent2"/>
                </a:solidFill>
                <a:latin typeface="Arial" charset="0"/>
              </a:rPr>
              <a:t>ve </a:t>
            </a:r>
          </a:p>
          <a:p>
            <a:pPr algn="ctr" eaLnBrk="1" hangingPunct="1">
              <a:buFont typeface="Wingdings" pitchFamily="2" charset="2"/>
              <a:buNone/>
            </a:pPr>
            <a:r>
              <a:rPr lang="tr-TR" sz="2800" b="1" dirty="0" smtClean="0">
                <a:solidFill>
                  <a:schemeClr val="accent2"/>
                </a:solidFill>
                <a:latin typeface="Arial" charset="0"/>
              </a:rPr>
              <a:t>LABORATUVAR YÖNTEMLERİNİN GÜVENLİ UYGULANMASI</a:t>
            </a:r>
            <a:r>
              <a:rPr lang="tr-TR" sz="2800" dirty="0" smtClean="0">
                <a:latin typeface="Arial" charset="0"/>
              </a:rPr>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A4A26936-EFB3-4558-B3AB-B0F10EAE7AE0}" type="slidenum">
              <a:rPr lang="tr-TR"/>
              <a:pPr lvl="1">
                <a:defRPr/>
              </a:pPr>
              <a:t>52</a:t>
            </a:fld>
            <a:endParaRPr lang="tr-TR">
              <a:latin typeface="Times New Roman" pitchFamily="18" charset="0"/>
            </a:endParaRPr>
          </a:p>
        </p:txBody>
      </p:sp>
      <p:sp>
        <p:nvSpPr>
          <p:cNvPr id="33795" name="Rectangle 3"/>
          <p:cNvSpPr>
            <a:spLocks noGrp="1" noChangeArrowheads="1"/>
          </p:cNvSpPr>
          <p:nvPr>
            <p:ph type="body" idx="1"/>
          </p:nvPr>
        </p:nvSpPr>
        <p:spPr>
          <a:xfrm>
            <a:off x="152400" y="228600"/>
            <a:ext cx="8763000" cy="6400800"/>
          </a:xfrm>
        </p:spPr>
        <p:txBody>
          <a:bodyPr/>
          <a:lstStyle/>
          <a:p>
            <a:pPr marL="533400" indent="-533400" algn="just" eaLnBrk="1" hangingPunct="1">
              <a:lnSpc>
                <a:spcPct val="120000"/>
              </a:lnSpc>
              <a:buFont typeface="Wingdings" pitchFamily="2" charset="2"/>
              <a:buNone/>
              <a:defRPr/>
            </a:pPr>
            <a:r>
              <a:rPr lang="tr-TR" sz="4000" b="1" dirty="0" smtClean="0"/>
              <a:t>	</a:t>
            </a:r>
            <a:r>
              <a:rPr lang="tr-TR" sz="3000" b="1" dirty="0" smtClean="0">
                <a:solidFill>
                  <a:schemeClr val="accent2"/>
                </a:solidFill>
                <a:latin typeface="Arial" charset="0"/>
              </a:rPr>
              <a:t>Çalışma Alanlarının Temizlenmesi</a:t>
            </a:r>
            <a:r>
              <a:rPr lang="tr-TR" sz="3000" b="1" dirty="0" smtClean="0">
                <a:latin typeface="Arial" charset="0"/>
              </a:rPr>
              <a:t> </a:t>
            </a:r>
            <a:endParaRPr lang="tr-TR" sz="3000" dirty="0" smtClean="0">
              <a:latin typeface="Arial" charset="0"/>
            </a:endParaRPr>
          </a:p>
          <a:p>
            <a:pPr marL="576000" indent="-576000" algn="just" eaLnBrk="1" hangingPunct="1">
              <a:lnSpc>
                <a:spcPct val="130000"/>
              </a:lnSpc>
              <a:spcBef>
                <a:spcPts val="0"/>
              </a:spcBef>
              <a:buClr>
                <a:schemeClr val="accent2"/>
              </a:buClr>
              <a:buSzPct val="85000"/>
              <a:buFont typeface="Wingdings" pitchFamily="2" charset="2"/>
              <a:buAutoNum type="arabicParenR"/>
              <a:defRPr/>
            </a:pPr>
            <a:r>
              <a:rPr lang="tr-TR" sz="2800" dirty="0" err="1" smtClean="0">
                <a:latin typeface="Arial" charset="0"/>
              </a:rPr>
              <a:t>Laboratuvarda</a:t>
            </a:r>
            <a:r>
              <a:rPr lang="tr-TR" sz="2800" dirty="0" smtClean="0">
                <a:latin typeface="Arial" charset="0"/>
              </a:rPr>
              <a:t> çalıştığınız alanı her zaman temiz tutunuz. </a:t>
            </a:r>
          </a:p>
          <a:p>
            <a:pPr marL="576000" indent="-576000" algn="just" eaLnBrk="1" hangingPunct="1">
              <a:lnSpc>
                <a:spcPct val="130000"/>
              </a:lnSpc>
              <a:spcBef>
                <a:spcPts val="0"/>
              </a:spcBef>
              <a:buClr>
                <a:schemeClr val="accent2"/>
              </a:buClr>
              <a:buSzPct val="85000"/>
              <a:buFont typeface="Wingdings" pitchFamily="2" charset="2"/>
              <a:buAutoNum type="arabicParenR"/>
              <a:defRPr/>
            </a:pPr>
            <a:r>
              <a:rPr lang="tr-TR" sz="2800" dirty="0" err="1" smtClean="0">
                <a:latin typeface="Arial" charset="0"/>
              </a:rPr>
              <a:t>Laboratuvar</a:t>
            </a:r>
            <a:r>
              <a:rPr lang="tr-TR" sz="2800" dirty="0" smtClean="0">
                <a:latin typeface="Arial" charset="0"/>
              </a:rPr>
              <a:t> çalışmalarının bitiminde, kullanılan tezgahlar ve cam malzemeler mutlaka temiz bırakılmalıdır.</a:t>
            </a:r>
          </a:p>
          <a:p>
            <a:pPr marL="576000" indent="-576000" algn="just" eaLnBrk="1" hangingPunct="1">
              <a:lnSpc>
                <a:spcPct val="130000"/>
              </a:lnSpc>
              <a:spcBef>
                <a:spcPts val="0"/>
              </a:spcBef>
              <a:buClr>
                <a:schemeClr val="accent2"/>
              </a:buClr>
              <a:buSzPct val="85000"/>
              <a:buFont typeface="Wingdings" pitchFamily="2" charset="2"/>
              <a:buAutoNum type="arabicParenR"/>
              <a:defRPr/>
            </a:pPr>
            <a:r>
              <a:rPr lang="tr-TR" sz="2800" dirty="0" err="1" smtClean="0">
                <a:latin typeface="Arial" charset="0"/>
              </a:rPr>
              <a:t>Laboratuvar</a:t>
            </a:r>
            <a:r>
              <a:rPr lang="tr-TR" sz="2800" dirty="0" smtClean="0">
                <a:latin typeface="Arial" charset="0"/>
              </a:rPr>
              <a:t> ortamına numune/kimyasal madde dökülmesi durumunda temizlenmeli ve gerekirse </a:t>
            </a:r>
            <a:r>
              <a:rPr lang="tr-TR" sz="2800" dirty="0" err="1" smtClean="0">
                <a:latin typeface="Arial" charset="0"/>
              </a:rPr>
              <a:t>laboratuvar</a:t>
            </a:r>
            <a:r>
              <a:rPr lang="tr-TR" sz="2800" dirty="0" smtClean="0">
                <a:latin typeface="Arial" charset="0"/>
              </a:rPr>
              <a:t> sorumlusuna haber verilmelidir.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A09E9C5A-B11A-4A92-BA93-AA27CD4D6F48}" type="slidenum">
              <a:rPr lang="tr-TR"/>
              <a:pPr lvl="1">
                <a:defRPr/>
              </a:pPr>
              <a:t>53</a:t>
            </a:fld>
            <a:endParaRPr lang="tr-TR">
              <a:latin typeface="Times New Roman" pitchFamily="18" charset="0"/>
            </a:endParaRPr>
          </a:p>
        </p:txBody>
      </p:sp>
      <p:sp>
        <p:nvSpPr>
          <p:cNvPr id="34819" name="Rectangle 3"/>
          <p:cNvSpPr>
            <a:spLocks noGrp="1" noChangeArrowheads="1"/>
          </p:cNvSpPr>
          <p:nvPr>
            <p:ph type="body" idx="1"/>
          </p:nvPr>
        </p:nvSpPr>
        <p:spPr>
          <a:xfrm>
            <a:off x="304800" y="228600"/>
            <a:ext cx="8610600" cy="6400800"/>
          </a:xfrm>
        </p:spPr>
        <p:txBody>
          <a:bodyPr/>
          <a:lstStyle/>
          <a:p>
            <a:pPr marL="609600" indent="-609600" algn="just" eaLnBrk="1" hangingPunct="1">
              <a:lnSpc>
                <a:spcPct val="140000"/>
              </a:lnSpc>
              <a:buClr>
                <a:schemeClr val="accent2"/>
              </a:buClr>
              <a:buSzTx/>
              <a:buFont typeface="Wingdings" pitchFamily="2" charset="2"/>
              <a:buAutoNum type="arabicParenR" startAt="4"/>
            </a:pPr>
            <a:r>
              <a:rPr lang="tr-TR" sz="2800" smtClean="0">
                <a:latin typeface="Arial" charset="0"/>
              </a:rPr>
              <a:t>Laboratuvar çalışmalarından çıkan atıklar, Laboratuvar Yönetimi’nce tanımlanan kurallar doğrultusunda uzaklaştırılmalıdır. </a:t>
            </a:r>
          </a:p>
          <a:p>
            <a:pPr marL="609600" indent="-609600" algn="just" eaLnBrk="1" hangingPunct="1">
              <a:lnSpc>
                <a:spcPct val="140000"/>
              </a:lnSpc>
              <a:buClr>
                <a:schemeClr val="accent2"/>
              </a:buClr>
              <a:buSzTx/>
              <a:buFont typeface="Wingdings" pitchFamily="2" charset="2"/>
              <a:buAutoNum type="arabicParenR" startAt="4"/>
            </a:pPr>
            <a:r>
              <a:rPr lang="tr-TR" sz="2800" smtClean="0">
                <a:latin typeface="Arial" charset="0"/>
              </a:rPr>
              <a:t>Laboratuvar malzemelerinin temizliği sırasında eldiven ve gerekli olması durumunda gözlük kullanılması zorunludur. </a:t>
            </a:r>
          </a:p>
          <a:p>
            <a:pPr marL="609600" indent="-609600" algn="just" eaLnBrk="1" hangingPunct="1">
              <a:lnSpc>
                <a:spcPct val="140000"/>
              </a:lnSpc>
              <a:buSzTx/>
              <a:buFont typeface="Wingdings" pitchFamily="2" charset="2"/>
              <a:buAutoNum type="arabicParenR" startAt="4"/>
            </a:pPr>
            <a:r>
              <a:rPr lang="tr-TR" sz="2800" smtClean="0">
                <a:latin typeface="Arial" charset="0"/>
              </a:rPr>
              <a:t>Çözeltiler ihtiyaca uygun miktarlarda hazırlanmalıdır.</a:t>
            </a:r>
          </a:p>
          <a:p>
            <a:pPr marL="609600" indent="-609600" eaLnBrk="1" hangingPunct="1">
              <a:buFont typeface="Wingdings" pitchFamily="2" charset="2"/>
              <a:buNone/>
            </a:pPr>
            <a:endParaRPr lang="tr-TR" sz="2800"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7BC39FD-F540-4151-89B8-227132DF6BC3}" type="slidenum">
              <a:rPr lang="tr-TR"/>
              <a:pPr lvl="1">
                <a:defRPr/>
              </a:pPr>
              <a:t>54</a:t>
            </a:fld>
            <a:endParaRPr lang="tr-TR">
              <a:latin typeface="Times New Roman" pitchFamily="18" charset="0"/>
            </a:endParaRPr>
          </a:p>
        </p:txBody>
      </p:sp>
      <p:sp>
        <p:nvSpPr>
          <p:cNvPr id="20483" name="Rectangle 3"/>
          <p:cNvSpPr>
            <a:spLocks noGrp="1" noChangeArrowheads="1"/>
          </p:cNvSpPr>
          <p:nvPr>
            <p:ph type="body" idx="1"/>
          </p:nvPr>
        </p:nvSpPr>
        <p:spPr>
          <a:xfrm>
            <a:off x="152400" y="152400"/>
            <a:ext cx="8839200" cy="6400800"/>
          </a:xfrm>
        </p:spPr>
        <p:txBody>
          <a:bodyPr>
            <a:normAutofit lnSpcReduction="10000"/>
          </a:bodyPr>
          <a:lstStyle/>
          <a:p>
            <a:pPr marL="609600" indent="-609600" algn="just" eaLnBrk="1" hangingPunct="1">
              <a:lnSpc>
                <a:spcPct val="130000"/>
              </a:lnSpc>
              <a:buClr>
                <a:schemeClr val="accent2"/>
              </a:buClr>
              <a:buSzPct val="85000"/>
              <a:buNone/>
            </a:pPr>
            <a:r>
              <a:rPr lang="tr-TR" sz="2700" dirty="0" smtClean="0">
                <a:latin typeface="Arial" charset="0"/>
              </a:rPr>
              <a:t>7) Katı haldeki maddeler şişelerden daima temiz bir </a:t>
            </a:r>
            <a:r>
              <a:rPr lang="tr-TR" sz="2700" dirty="0" err="1" smtClean="0">
                <a:latin typeface="Arial" charset="0"/>
              </a:rPr>
              <a:t>spatül</a:t>
            </a:r>
            <a:r>
              <a:rPr lang="tr-TR" sz="2700" dirty="0" smtClean="0">
                <a:latin typeface="Arial" charset="0"/>
              </a:rPr>
              <a:t> veya kaşıkla alınmalıdır. Aynı kaşık temizlenmeden başka bir madde içine sokulmamalıdır. Şişe kapakları hiçbir zaman alt tarafları ile masa üzerine konulmamalıdır. Aksi takdirde, kapak yabancı maddelerle kirleneceği için tekrar şişeye yerleştirilince bu yabancı maddeler şişe içindeki saf madde veya çözelti ile temas edip, onu bozabilir. </a:t>
            </a:r>
          </a:p>
          <a:p>
            <a:pPr marL="609600" indent="-609600" algn="just" eaLnBrk="1" hangingPunct="1">
              <a:lnSpc>
                <a:spcPct val="130000"/>
              </a:lnSpc>
              <a:buClr>
                <a:schemeClr val="accent2"/>
              </a:buClr>
              <a:buSzPct val="85000"/>
              <a:buFont typeface="Wingdings" pitchFamily="2" charset="2"/>
              <a:buNone/>
            </a:pPr>
            <a:r>
              <a:rPr lang="tr-TR" sz="2700" dirty="0" smtClean="0">
                <a:latin typeface="Arial" charset="0"/>
              </a:rPr>
              <a:t>	</a:t>
            </a:r>
            <a:r>
              <a:rPr lang="tr-TR" sz="2700" dirty="0" err="1" smtClean="0">
                <a:solidFill>
                  <a:schemeClr val="accent2"/>
                </a:solidFill>
                <a:latin typeface="Arial" charset="0"/>
              </a:rPr>
              <a:t>Spatül</a:t>
            </a:r>
            <a:r>
              <a:rPr lang="tr-TR" sz="2700" dirty="0" smtClean="0">
                <a:solidFill>
                  <a:schemeClr val="accent2"/>
                </a:solidFill>
                <a:latin typeface="Arial" charset="0"/>
              </a:rPr>
              <a:t>:</a:t>
            </a:r>
            <a:r>
              <a:rPr lang="tr-TR" sz="2700" dirty="0" smtClean="0">
                <a:latin typeface="Arial" charset="0"/>
              </a:rPr>
              <a:t> Laboratuarda maddeleri bölmek, almak ve karıştırmak için kullanılan genellikle metalden yapılmış aletlerdir.</a:t>
            </a:r>
            <a:r>
              <a:rPr lang="tr-TR" sz="2700" dirty="0" smtClean="0"/>
              <a:t> </a:t>
            </a:r>
            <a:endParaRPr lang="tr-TR" sz="2700" dirty="0" smtClean="0">
              <a:latin typeface="Arial" charset="0"/>
            </a:endParaRPr>
          </a:p>
          <a:p>
            <a:pPr marL="609600" indent="-609600" algn="just" eaLnBrk="1" hangingPunct="1">
              <a:lnSpc>
                <a:spcPct val="120000"/>
              </a:lnSpc>
              <a:buClr>
                <a:schemeClr val="accent2"/>
              </a:buClr>
              <a:buSzPct val="85000"/>
              <a:buFont typeface="Wingdings" pitchFamily="2" charset="2"/>
              <a:buAutoNum type="arabicParenR" startAt="14"/>
            </a:pPr>
            <a:endParaRPr lang="tr-TR" sz="2700" dirty="0" smtClean="0">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lvl="1">
              <a:defRPr/>
            </a:pPr>
            <a:fld id="{77D87D6A-0625-439E-89A1-0F93698EDFBC}" type="slidenum">
              <a:rPr lang="tr-TR"/>
              <a:pPr lvl="1">
                <a:defRPr/>
              </a:pPr>
              <a:t>55</a:t>
            </a:fld>
            <a:endParaRPr lang="tr-TR">
              <a:latin typeface="Times New Roman" pitchFamily="18" charset="0"/>
            </a:endParaRPr>
          </a:p>
        </p:txBody>
      </p:sp>
      <p:grpSp>
        <p:nvGrpSpPr>
          <p:cNvPr id="2" name="Group 3"/>
          <p:cNvGrpSpPr>
            <a:grpSpLocks/>
          </p:cNvGrpSpPr>
          <p:nvPr/>
        </p:nvGrpSpPr>
        <p:grpSpPr bwMode="auto">
          <a:xfrm>
            <a:off x="0" y="3429000"/>
            <a:ext cx="9144000" cy="3276600"/>
            <a:chOff x="385" y="2160"/>
            <a:chExt cx="4804" cy="1920"/>
          </a:xfrm>
        </p:grpSpPr>
        <p:pic>
          <p:nvPicPr>
            <p:cNvPr id="21512" name="Picture 4" descr="078_02_001"/>
            <p:cNvPicPr>
              <a:picLocks noChangeAspect="1" noChangeArrowheads="1"/>
            </p:cNvPicPr>
            <p:nvPr/>
          </p:nvPicPr>
          <p:blipFill>
            <a:blip r:embed="rId2" cstate="print"/>
            <a:srcRect/>
            <a:stretch>
              <a:fillRect/>
            </a:stretch>
          </p:blipFill>
          <p:spPr bwMode="auto">
            <a:xfrm>
              <a:off x="385" y="2160"/>
              <a:ext cx="2400" cy="1920"/>
            </a:xfrm>
            <a:prstGeom prst="rect">
              <a:avLst/>
            </a:prstGeom>
            <a:noFill/>
            <a:ln w="9525">
              <a:noFill/>
              <a:miter lim="800000"/>
              <a:headEnd/>
              <a:tailEnd/>
            </a:ln>
          </p:spPr>
        </p:pic>
        <p:pic>
          <p:nvPicPr>
            <p:cNvPr id="21513" name="Picture 5" descr="078_04_001"/>
            <p:cNvPicPr>
              <a:picLocks noChangeAspect="1" noChangeArrowheads="1"/>
            </p:cNvPicPr>
            <p:nvPr/>
          </p:nvPicPr>
          <p:blipFill>
            <a:blip r:embed="rId3" cstate="print"/>
            <a:srcRect/>
            <a:stretch>
              <a:fillRect/>
            </a:stretch>
          </p:blipFill>
          <p:spPr bwMode="auto">
            <a:xfrm>
              <a:off x="2789" y="2160"/>
              <a:ext cx="2400" cy="1920"/>
            </a:xfrm>
            <a:prstGeom prst="rect">
              <a:avLst/>
            </a:prstGeom>
            <a:noFill/>
            <a:ln w="9525">
              <a:noFill/>
              <a:miter lim="800000"/>
              <a:headEnd/>
              <a:tailEnd/>
            </a:ln>
          </p:spPr>
        </p:pic>
      </p:grpSp>
      <p:grpSp>
        <p:nvGrpSpPr>
          <p:cNvPr id="3" name="Group 7"/>
          <p:cNvGrpSpPr>
            <a:grpSpLocks/>
          </p:cNvGrpSpPr>
          <p:nvPr/>
        </p:nvGrpSpPr>
        <p:grpSpPr bwMode="auto">
          <a:xfrm>
            <a:off x="0" y="0"/>
            <a:ext cx="9144000" cy="3409950"/>
            <a:chOff x="0" y="576"/>
            <a:chExt cx="5760" cy="2148"/>
          </a:xfrm>
        </p:grpSpPr>
        <p:pic>
          <p:nvPicPr>
            <p:cNvPr id="21509" name="Picture 8"/>
            <p:cNvPicPr>
              <a:picLocks noChangeAspect="1" noChangeArrowheads="1"/>
            </p:cNvPicPr>
            <p:nvPr/>
          </p:nvPicPr>
          <p:blipFill>
            <a:blip r:embed="rId4" cstate="print"/>
            <a:srcRect t="32278"/>
            <a:stretch>
              <a:fillRect/>
            </a:stretch>
          </p:blipFill>
          <p:spPr bwMode="auto">
            <a:xfrm>
              <a:off x="0" y="576"/>
              <a:ext cx="5760" cy="2148"/>
            </a:xfrm>
            <a:prstGeom prst="rect">
              <a:avLst/>
            </a:prstGeom>
            <a:noFill/>
            <a:ln w="9525">
              <a:noFill/>
              <a:miter lim="800000"/>
              <a:headEnd/>
              <a:tailEnd/>
            </a:ln>
          </p:spPr>
        </p:pic>
        <p:sp>
          <p:nvSpPr>
            <p:cNvPr id="21510" name="Line 9"/>
            <p:cNvSpPr>
              <a:spLocks noChangeShapeType="1"/>
            </p:cNvSpPr>
            <p:nvPr/>
          </p:nvSpPr>
          <p:spPr bwMode="auto">
            <a:xfrm flipH="1">
              <a:off x="1872" y="960"/>
              <a:ext cx="528" cy="336"/>
            </a:xfrm>
            <a:prstGeom prst="line">
              <a:avLst/>
            </a:prstGeom>
            <a:noFill/>
            <a:ln w="34925">
              <a:solidFill>
                <a:srgbClr val="00FF00"/>
              </a:solidFill>
              <a:round/>
              <a:headEnd/>
              <a:tailEnd type="triangle" w="med" len="med"/>
            </a:ln>
          </p:spPr>
          <p:txBody>
            <a:bodyPr/>
            <a:lstStyle/>
            <a:p>
              <a:endParaRPr lang="tr-TR"/>
            </a:p>
          </p:txBody>
        </p:sp>
        <p:sp>
          <p:nvSpPr>
            <p:cNvPr id="21511" name="Text Box 10"/>
            <p:cNvSpPr txBox="1">
              <a:spLocks noChangeArrowheads="1"/>
            </p:cNvSpPr>
            <p:nvPr/>
          </p:nvSpPr>
          <p:spPr bwMode="auto">
            <a:xfrm>
              <a:off x="1488" y="1248"/>
              <a:ext cx="1008" cy="288"/>
            </a:xfrm>
            <a:prstGeom prst="rect">
              <a:avLst/>
            </a:prstGeom>
            <a:noFill/>
            <a:ln w="9525">
              <a:noFill/>
              <a:miter lim="800000"/>
              <a:headEnd/>
              <a:tailEnd/>
            </a:ln>
          </p:spPr>
          <p:txBody>
            <a:bodyPr>
              <a:spAutoFit/>
            </a:bodyPr>
            <a:lstStyle/>
            <a:p>
              <a:pPr>
                <a:spcBef>
                  <a:spcPct val="50000"/>
                </a:spcBef>
              </a:pPr>
              <a:r>
                <a:rPr lang="tr-TR" sz="2400">
                  <a:solidFill>
                    <a:srgbClr val="00FF00"/>
                  </a:solidFill>
                  <a:latin typeface="Arial" charset="0"/>
                </a:rPr>
                <a:t>Spatül</a:t>
              </a:r>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8E86D79-CAF2-435D-96DC-81D3F94E014D}" type="slidenum">
              <a:rPr lang="tr-TR"/>
              <a:pPr lvl="1">
                <a:defRPr/>
              </a:pPr>
              <a:t>56</a:t>
            </a:fld>
            <a:endParaRPr lang="tr-TR">
              <a:latin typeface="Times New Roman" pitchFamily="18" charset="0"/>
            </a:endParaRPr>
          </a:p>
        </p:txBody>
      </p:sp>
      <p:sp>
        <p:nvSpPr>
          <p:cNvPr id="22531" name="Rectangle 3"/>
          <p:cNvSpPr>
            <a:spLocks noGrp="1" noChangeArrowheads="1"/>
          </p:cNvSpPr>
          <p:nvPr>
            <p:ph type="body" idx="1"/>
          </p:nvPr>
        </p:nvSpPr>
        <p:spPr>
          <a:xfrm>
            <a:off x="152400" y="152400"/>
            <a:ext cx="8839200" cy="6400800"/>
          </a:xfrm>
        </p:spPr>
        <p:txBody>
          <a:bodyPr/>
          <a:lstStyle/>
          <a:p>
            <a:pPr marL="533400" indent="-533400" algn="just" eaLnBrk="1" hangingPunct="1">
              <a:lnSpc>
                <a:spcPct val="130000"/>
              </a:lnSpc>
              <a:buClr>
                <a:schemeClr val="accent2"/>
              </a:buClr>
              <a:buSzPct val="85000"/>
              <a:buNone/>
            </a:pPr>
            <a:r>
              <a:rPr lang="tr-TR" sz="2800" dirty="0" smtClean="0">
                <a:latin typeface="Arial" charset="0"/>
              </a:rPr>
              <a:t>8) Cam kapaklı şişeler açılamadığı durumlarda şişe kapağına bir tahta parçası ile hafifçe vurularak gevşetilmeli, bu fayda etmediği takdirde camın genişlemesi için küçük bir alevle şişe döndürülerek boğazı dikkatlice ısıtılmalı veya şişe bir müddet su içinde batırılmış vaziyette bırakılmalıdır. </a:t>
            </a:r>
          </a:p>
          <a:p>
            <a:pPr marL="533400" indent="-533400" algn="just" eaLnBrk="1" hangingPunct="1">
              <a:lnSpc>
                <a:spcPct val="130000"/>
              </a:lnSpc>
              <a:buClr>
                <a:schemeClr val="accent2"/>
              </a:buClr>
              <a:buSzPct val="85000"/>
              <a:buNone/>
            </a:pPr>
            <a:r>
              <a:rPr lang="tr-TR" sz="2800" dirty="0" smtClean="0">
                <a:latin typeface="Arial" charset="0"/>
              </a:rPr>
              <a:t>9) Kapaklı ve tıpa ile kapatılmış kaplardaki madde kesinlikle ısıtılmamalı, üzerinde ateşe dayanıklı işareti taşımayan kaplarda ısıtma ve kaynatma yapılmamalıdır.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FD676B88-ECE3-45BE-8123-DB45CC4A3338}" type="slidenum">
              <a:rPr lang="tr-TR"/>
              <a:pPr lvl="1">
                <a:defRPr/>
              </a:pPr>
              <a:t>57</a:t>
            </a:fld>
            <a:endParaRPr lang="tr-TR">
              <a:latin typeface="Times New Roman" pitchFamily="18" charset="0"/>
            </a:endParaRPr>
          </a:p>
        </p:txBody>
      </p:sp>
      <p:pic>
        <p:nvPicPr>
          <p:cNvPr id="23555" name="Picture 4" descr="063_01_050"/>
          <p:cNvPicPr>
            <a:picLocks noChangeAspect="1" noChangeArrowheads="1"/>
          </p:cNvPicPr>
          <p:nvPr/>
        </p:nvPicPr>
        <p:blipFill>
          <a:blip r:embed="rId2" cstate="print"/>
          <a:srcRect/>
          <a:stretch>
            <a:fillRect/>
          </a:stretch>
        </p:blipFill>
        <p:spPr bwMode="auto">
          <a:xfrm>
            <a:off x="1493838" y="0"/>
            <a:ext cx="5486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641F5C0E-C418-4B39-8CB6-1FA2790BBC1A}" type="slidenum">
              <a:rPr lang="tr-TR"/>
              <a:pPr lvl="1">
                <a:defRPr/>
              </a:pPr>
              <a:t>58</a:t>
            </a:fld>
            <a:endParaRPr lang="tr-TR">
              <a:latin typeface="Times New Roman" pitchFamily="18" charset="0"/>
            </a:endParaRPr>
          </a:p>
        </p:txBody>
      </p:sp>
      <p:sp>
        <p:nvSpPr>
          <p:cNvPr id="24579" name="Rectangle 3"/>
          <p:cNvSpPr>
            <a:spLocks noGrp="1" noChangeArrowheads="1"/>
          </p:cNvSpPr>
          <p:nvPr>
            <p:ph type="body" idx="1"/>
          </p:nvPr>
        </p:nvSpPr>
        <p:spPr>
          <a:xfrm>
            <a:off x="228600" y="304800"/>
            <a:ext cx="8610600" cy="5791200"/>
          </a:xfrm>
        </p:spPr>
        <p:txBody>
          <a:bodyPr/>
          <a:lstStyle/>
          <a:p>
            <a:pPr marL="609600" indent="-609600" algn="just" eaLnBrk="1" hangingPunct="1">
              <a:lnSpc>
                <a:spcPct val="130000"/>
              </a:lnSpc>
              <a:buClr>
                <a:schemeClr val="accent2"/>
              </a:buClr>
              <a:buSzPct val="85000"/>
              <a:buNone/>
            </a:pPr>
            <a:r>
              <a:rPr lang="tr-TR" sz="2800" dirty="0" smtClean="0">
                <a:latin typeface="Arial" charset="0"/>
              </a:rPr>
              <a:t>10)Şişelerden sıvı akıtılırken etiket tarafı yukarı gelecek şekilde tutulmalıdır. Aksi halde şişenin ağzından akan damlalar etiketi ve üzerindeki yazıyı bozar. Şişenin ağzında kalan son damlaların da şişenin kendi kapağı ile silinmesi en uygun şekildir.</a:t>
            </a:r>
            <a:r>
              <a:rPr lang="tr-TR" dirty="0" smtClean="0">
                <a:latin typeface="Arial" charset="0"/>
              </a:rPr>
              <a:t> </a:t>
            </a:r>
          </a:p>
          <a:p>
            <a:pPr marL="609600" indent="-609600" eaLnBrk="1" hangingPunct="1">
              <a:lnSpc>
                <a:spcPct val="130000"/>
              </a:lnSpc>
              <a:buFont typeface="Wingdings" pitchFamily="2" charset="2"/>
              <a:buNone/>
            </a:pPr>
            <a:endParaRPr lang="tr-TR" dirty="0" smtClean="0">
              <a:latin typeface="Arial" charset="0"/>
            </a:endParaRPr>
          </a:p>
          <a:p>
            <a:pPr marL="609600" indent="-609600" eaLnBrk="1" hangingPunct="1"/>
            <a:endParaRPr lang="tr-TR" dirty="0"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8DBE621C-F63B-462B-AF08-7EAAF497A497}" type="slidenum">
              <a:rPr lang="tr-TR"/>
              <a:pPr lvl="1">
                <a:defRPr/>
              </a:pPr>
              <a:t>59</a:t>
            </a:fld>
            <a:endParaRPr lang="tr-TR">
              <a:latin typeface="Times New Roman" pitchFamily="18" charset="0"/>
            </a:endParaRPr>
          </a:p>
        </p:txBody>
      </p:sp>
      <p:sp>
        <p:nvSpPr>
          <p:cNvPr id="25603" name="Rectangle 3"/>
          <p:cNvSpPr>
            <a:spLocks noGrp="1" noChangeArrowheads="1"/>
          </p:cNvSpPr>
          <p:nvPr>
            <p:ph type="body" idx="1"/>
          </p:nvPr>
        </p:nvSpPr>
        <p:spPr>
          <a:xfrm>
            <a:off x="228600" y="228600"/>
            <a:ext cx="8686800" cy="6324600"/>
          </a:xfrm>
        </p:spPr>
        <p:txBody>
          <a:bodyPr/>
          <a:lstStyle/>
          <a:p>
            <a:pPr marL="576000" indent="-576000" algn="just" eaLnBrk="1" hangingPunct="1">
              <a:lnSpc>
                <a:spcPct val="130000"/>
              </a:lnSpc>
              <a:spcBef>
                <a:spcPts val="0"/>
              </a:spcBef>
              <a:buClr>
                <a:schemeClr val="accent2"/>
              </a:buClr>
              <a:buSzPct val="85000"/>
              <a:buNone/>
              <a:defRPr/>
            </a:pPr>
            <a:r>
              <a:rPr lang="tr-TR" sz="2800" dirty="0" smtClean="0">
                <a:latin typeface="Arial" charset="0"/>
              </a:rPr>
              <a:t>11)Çözelti konulan şişelerin etiketlenmesi gerek görünüş ve gerekse yanlışlıklara meydan verilmemesi için gereklidir. Kağıt etiket kullanılıyorsa yazıların ıslanınca akmayan kalemle yazılmalıdır. Direkt cam üzerine yapılacak işaretlemeler cam kalemi kullanılmalıdır. </a:t>
            </a:r>
          </a:p>
          <a:p>
            <a:pPr marL="576000" indent="-576000" algn="just" eaLnBrk="1" hangingPunct="1">
              <a:lnSpc>
                <a:spcPct val="130000"/>
              </a:lnSpc>
              <a:spcBef>
                <a:spcPts val="0"/>
              </a:spcBef>
              <a:buClr>
                <a:schemeClr val="accent2"/>
              </a:buClr>
              <a:buSzPct val="85000"/>
              <a:buNone/>
              <a:defRPr/>
            </a:pPr>
            <a:endParaRPr lang="tr-TR" sz="2800" dirty="0" smtClean="0">
              <a:latin typeface="Arial" charset="0"/>
            </a:endParaRPr>
          </a:p>
          <a:p>
            <a:pPr marL="576000" indent="-576000" algn="just" eaLnBrk="1" hangingPunct="1">
              <a:lnSpc>
                <a:spcPct val="130000"/>
              </a:lnSpc>
              <a:spcBef>
                <a:spcPts val="0"/>
              </a:spcBef>
              <a:buClr>
                <a:schemeClr val="accent2"/>
              </a:buClr>
              <a:buSzPct val="85000"/>
              <a:buNone/>
              <a:defRPr/>
            </a:pPr>
            <a:r>
              <a:rPr lang="tr-TR" sz="2800" dirty="0" smtClean="0">
                <a:latin typeface="Arial" charset="0"/>
              </a:rPr>
              <a:t>12) Organik çözücüler lavaboya dökülmemelidir. </a:t>
            </a:r>
          </a:p>
          <a:p>
            <a:pPr marL="660400" indent="-660400" eaLnBrk="1" hangingPunct="1">
              <a:lnSpc>
                <a:spcPct val="130000"/>
              </a:lnSpc>
              <a:buFont typeface="Wingdings" pitchFamily="2" charset="2"/>
              <a:buNone/>
              <a:defRPr/>
            </a:pPr>
            <a:endParaRPr lang="tr-TR" sz="2800" dirty="0" smtClean="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a:xfrm>
            <a:off x="468313" y="0"/>
            <a:ext cx="8229600" cy="720725"/>
          </a:xfrm>
          <a:noFill/>
          <a:ln/>
        </p:spPr>
        <p:txBody>
          <a:bodyPr/>
          <a:lstStyle/>
          <a:p>
            <a:r>
              <a:rPr lang="tr-TR" sz="2800" b="1" smtClean="0">
                <a:solidFill>
                  <a:srgbClr val="800000"/>
                </a:solidFill>
              </a:rPr>
              <a:t>YASANIN YÜRÜRLÜLÜĞE GİRİŞ TARİHLERİ</a:t>
            </a:r>
          </a:p>
        </p:txBody>
      </p:sp>
      <p:graphicFrame>
        <p:nvGraphicFramePr>
          <p:cNvPr id="155651" name="Group 3"/>
          <p:cNvGraphicFramePr>
            <a:graphicFrameLocks noGrp="1"/>
          </p:cNvGraphicFramePr>
          <p:nvPr>
            <p:ph idx="1"/>
          </p:nvPr>
        </p:nvGraphicFramePr>
        <p:xfrm>
          <a:off x="457200" y="1600200"/>
          <a:ext cx="8229600" cy="4525964"/>
        </p:xfrm>
        <a:graphic>
          <a:graphicData uri="http://schemas.openxmlformats.org/drawingml/2006/table">
            <a:tbl>
              <a:tblPr/>
              <a:tblGrid>
                <a:gridCol w="1606550"/>
                <a:gridCol w="2058988"/>
                <a:gridCol w="2179637"/>
                <a:gridCol w="2384425"/>
              </a:tblGrid>
              <a:tr h="1263650">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ÇALIŞAN SAYISI</a:t>
                      </a:r>
                      <a:endParaRPr kumimoji="0" lang="tr-TR" sz="1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TEHLİKE SINIFI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İş güvenliği, İlkyardım, Acil Durum Planı, Yangın Eğitimi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İş Güvenliği Uzmanı, İşyeri Hekimi ve Diğer Sağlık Personeli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50'den Az Çalışanı Olan</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Az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30.12.2012</a:t>
                      </a:r>
                      <a:endParaRPr kumimoji="0" lang="tr-TR" sz="24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30.06.2014</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30.06.2013</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Çok Tehlikeli</a:t>
                      </a:r>
                      <a:endParaRPr kumimoji="0" lang="tr-TR" sz="18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30.06.2013</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r>
              <a:tr h="542925">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50'den Fazla Çalışanı Olan</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Az Tehlikeli</a:t>
                      </a:r>
                      <a:endParaRPr kumimoji="0" lang="tr-TR" sz="18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30.12.2012</a:t>
                      </a:r>
                      <a:endParaRPr kumimoji="0" lang="tr-TR"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dirty="0" smtClean="0">
                          <a:ln>
                            <a:noFill/>
                          </a:ln>
                          <a:solidFill>
                            <a:schemeClr val="tx1"/>
                          </a:solidFill>
                          <a:effectLst/>
                          <a:latin typeface="Times New Roman" pitchFamily="18" charset="0"/>
                          <a:cs typeface="Times New Roman" pitchFamily="18" charset="0"/>
                        </a:rPr>
                        <a:t>Tehlikeli</a:t>
                      </a:r>
                      <a:endParaRPr kumimoji="0" lang="tr-TR" sz="1800" b="0"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r h="544513">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tr-TR" sz="1800" b="0" i="0" u="none" strike="noStrike" cap="none" normalizeH="0" baseline="0" smtClean="0">
                          <a:ln>
                            <a:noFill/>
                          </a:ln>
                          <a:solidFill>
                            <a:schemeClr val="tx1"/>
                          </a:solidFill>
                          <a:effectLst/>
                          <a:latin typeface="Calibri"/>
                          <a:cs typeface="Times New Roman" pitchFamily="18" charset="0"/>
                        </a:rPr>
                        <a:t>Ç</a:t>
                      </a:r>
                      <a:r>
                        <a:rPr kumimoji="0" lang="tr-TR" sz="1800" b="0" i="0" u="none" strike="noStrike" cap="none" normalizeH="0" baseline="0" smtClean="0">
                          <a:ln>
                            <a:noFill/>
                          </a:ln>
                          <a:solidFill>
                            <a:schemeClr val="tx1"/>
                          </a:solidFill>
                          <a:effectLst/>
                          <a:latin typeface="Times New Roman" pitchFamily="18" charset="0"/>
                          <a:cs typeface="Times New Roman" pitchFamily="18" charset="0"/>
                        </a:rPr>
                        <a:t>ok Tehlikeli</a:t>
                      </a:r>
                      <a:endParaRPr kumimoji="0" lang="tr-TR" sz="1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D518A860-CC62-4145-8531-6BAC6A70ABA6}" type="slidenum">
              <a:rPr lang="tr-TR"/>
              <a:pPr lvl="1">
                <a:defRPr/>
              </a:pPr>
              <a:t>60</a:t>
            </a:fld>
            <a:endParaRPr lang="tr-TR">
              <a:latin typeface="Times New Roman" pitchFamily="18" charset="0"/>
            </a:endParaRPr>
          </a:p>
        </p:txBody>
      </p:sp>
      <p:sp>
        <p:nvSpPr>
          <p:cNvPr id="26627" name="Rectangle 3"/>
          <p:cNvSpPr>
            <a:spLocks noGrp="1" noChangeArrowheads="1"/>
          </p:cNvSpPr>
          <p:nvPr>
            <p:ph type="body" idx="1"/>
          </p:nvPr>
        </p:nvSpPr>
        <p:spPr>
          <a:xfrm>
            <a:off x="304800" y="304800"/>
            <a:ext cx="8610600" cy="6248400"/>
          </a:xfrm>
        </p:spPr>
        <p:txBody>
          <a:bodyPr/>
          <a:lstStyle/>
          <a:p>
            <a:pPr marL="609600" indent="-609600" algn="just" eaLnBrk="1" hangingPunct="1">
              <a:lnSpc>
                <a:spcPct val="130000"/>
              </a:lnSpc>
              <a:buClr>
                <a:schemeClr val="accent2"/>
              </a:buClr>
              <a:buSzPct val="85000"/>
              <a:buNone/>
            </a:pPr>
            <a:r>
              <a:rPr lang="tr-TR" sz="2800" dirty="0" smtClean="0">
                <a:latin typeface="Arial" charset="0"/>
              </a:rPr>
              <a:t>13) Şişelerin kapak veya tıpaları değiştirilmemelidir (</a:t>
            </a:r>
            <a:r>
              <a:rPr lang="tr-TR" sz="2800" dirty="0" err="1" smtClean="0">
                <a:latin typeface="Arial" charset="0"/>
              </a:rPr>
              <a:t>karıştırılmamalaıdır</a:t>
            </a:r>
            <a:r>
              <a:rPr lang="tr-TR" sz="2800" dirty="0" smtClean="0">
                <a:latin typeface="Arial" charset="0"/>
              </a:rPr>
              <a:t>). Çözelti şişelere doldurulurken dörtte bir kadar kısım genişleme payı olarak bırakılır. </a:t>
            </a:r>
          </a:p>
          <a:p>
            <a:pPr marL="609600" indent="-609600" algn="just" eaLnBrk="1" hangingPunct="1">
              <a:lnSpc>
                <a:spcPct val="150000"/>
              </a:lnSpc>
              <a:buClr>
                <a:schemeClr val="accent2"/>
              </a:buClr>
              <a:buSzPct val="85000"/>
              <a:buNone/>
            </a:pPr>
            <a:r>
              <a:rPr lang="tr-TR" sz="2800" dirty="0" smtClean="0">
                <a:latin typeface="Arial" charset="0"/>
              </a:rPr>
              <a:t>14) Cam kesme ve mantara geçirme durumlarında ellerin kesilmemesi için özel eldiven veya bez kullanılmalıdır. Ucu sivri, kırık cam tüplerine, borulara lastik tıpa geçirilmemelidir. Böyle uçlar; havagazı ocağı, zımpara veya eğe ile düzgün hale getirilmelidir. </a:t>
            </a:r>
          </a:p>
          <a:p>
            <a:pPr marL="609600" indent="-609600" eaLnBrk="1" hangingPunct="1">
              <a:buSzTx/>
              <a:buFont typeface="Wingdings" pitchFamily="2" charset="2"/>
              <a:buAutoNum type="arabicParenR" startAt="20"/>
            </a:pPr>
            <a:endParaRPr lang="tr-TR" sz="2800" dirty="0" smtClean="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855E0ED9-DAC2-41A9-BB45-7AA5E5B6C53A}" type="slidenum">
              <a:rPr lang="tr-TR"/>
              <a:pPr lvl="1">
                <a:defRPr/>
              </a:pPr>
              <a:t>61</a:t>
            </a:fld>
            <a:endParaRPr lang="tr-TR">
              <a:latin typeface="Times New Roman" pitchFamily="18" charset="0"/>
            </a:endParaRPr>
          </a:p>
        </p:txBody>
      </p:sp>
      <p:sp>
        <p:nvSpPr>
          <p:cNvPr id="27651" name="Rectangle 3"/>
          <p:cNvSpPr>
            <a:spLocks noGrp="1" noChangeArrowheads="1"/>
          </p:cNvSpPr>
          <p:nvPr>
            <p:ph type="body" idx="1"/>
          </p:nvPr>
        </p:nvSpPr>
        <p:spPr>
          <a:xfrm>
            <a:off x="152400" y="152400"/>
            <a:ext cx="8839200" cy="6324600"/>
          </a:xfrm>
        </p:spPr>
        <p:txBody>
          <a:bodyPr/>
          <a:lstStyle/>
          <a:p>
            <a:pPr marL="574675" indent="-574675" algn="just" eaLnBrk="1" hangingPunct="1">
              <a:lnSpc>
                <a:spcPct val="130000"/>
              </a:lnSpc>
              <a:spcBef>
                <a:spcPct val="0"/>
              </a:spcBef>
              <a:buClr>
                <a:schemeClr val="accent2"/>
              </a:buClr>
              <a:buSzPct val="85000"/>
              <a:buNone/>
            </a:pPr>
            <a:r>
              <a:rPr lang="tr-TR" sz="2700" dirty="0" smtClean="0">
                <a:latin typeface="Arial" charset="0"/>
              </a:rPr>
              <a:t>15) Tüp içinde bulunan bir sıvı ısıtılacağı zaman tüp, üst kısımdan aşağıya doğru yavaş yavaş ısıtılmalı ve tüp çok hafif şekilde devamlı sallanmalıdır. Tüpün ağzı kendinize veya yanınızda çalışan kişiye doğru tutulmamalı ve asla üzerine eğilip yukarıdan aşağıya doğru bakılmamalıdır. Yüze sıçrayabilir. </a:t>
            </a:r>
          </a:p>
          <a:p>
            <a:pPr marL="574675" indent="-574675" algn="just" eaLnBrk="1" hangingPunct="1">
              <a:lnSpc>
                <a:spcPct val="130000"/>
              </a:lnSpc>
              <a:spcBef>
                <a:spcPct val="0"/>
              </a:spcBef>
              <a:buClr>
                <a:schemeClr val="accent2"/>
              </a:buClr>
              <a:buSzPct val="85000"/>
              <a:buNone/>
            </a:pPr>
            <a:r>
              <a:rPr lang="tr-TR" sz="2700" dirty="0" smtClean="0">
                <a:latin typeface="Arial" charset="0"/>
              </a:rPr>
              <a:t>16) Benzen, eter ve </a:t>
            </a:r>
            <a:r>
              <a:rPr lang="tr-TR" sz="2700" dirty="0" err="1" smtClean="0">
                <a:latin typeface="Arial" charset="0"/>
              </a:rPr>
              <a:t>karbonsülfür</a:t>
            </a:r>
            <a:r>
              <a:rPr lang="tr-TR" sz="2700" dirty="0" smtClean="0">
                <a:latin typeface="Arial" charset="0"/>
              </a:rPr>
              <a:t> gibi çok uçucu maddeler ne kadar uzakta olursa olsun açık alev bulunan </a:t>
            </a:r>
            <a:r>
              <a:rPr lang="tr-TR" sz="2700" dirty="0" err="1" smtClean="0">
                <a:latin typeface="Arial" charset="0"/>
              </a:rPr>
              <a:t>laboratuvarda</a:t>
            </a:r>
            <a:r>
              <a:rPr lang="tr-TR" sz="2700" dirty="0" smtClean="0">
                <a:latin typeface="Arial" charset="0"/>
              </a:rPr>
              <a:t> kullanılmamalıdır. Eter buharları 5 metre ve hatta daha uzaktaki alevden yanabilir ve o yanan buharlar ateşi taşıyabilir.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006A27D9-1D60-4094-8C69-347B670F1FD6}" type="slidenum">
              <a:rPr lang="tr-TR"/>
              <a:pPr lvl="1">
                <a:defRPr/>
              </a:pPr>
              <a:t>62</a:t>
            </a:fld>
            <a:endParaRPr lang="tr-TR">
              <a:latin typeface="Times New Roman" pitchFamily="18" charset="0"/>
            </a:endParaRPr>
          </a:p>
        </p:txBody>
      </p:sp>
      <p:sp>
        <p:nvSpPr>
          <p:cNvPr id="28675" name="Rectangle 3"/>
          <p:cNvSpPr>
            <a:spLocks noGrp="1" noChangeArrowheads="1"/>
          </p:cNvSpPr>
          <p:nvPr>
            <p:ph type="body" idx="1"/>
          </p:nvPr>
        </p:nvSpPr>
        <p:spPr>
          <a:xfrm>
            <a:off x="228600" y="152400"/>
            <a:ext cx="8763000" cy="6477000"/>
          </a:xfrm>
        </p:spPr>
        <p:txBody>
          <a:bodyPr/>
          <a:lstStyle/>
          <a:p>
            <a:pPr marL="576000" indent="-576000" algn="just" eaLnBrk="1" hangingPunct="1">
              <a:lnSpc>
                <a:spcPct val="140000"/>
              </a:lnSpc>
              <a:spcBef>
                <a:spcPts val="0"/>
              </a:spcBef>
              <a:buClr>
                <a:schemeClr val="accent2"/>
              </a:buClr>
              <a:buSzPct val="85000"/>
              <a:buNone/>
              <a:defRPr/>
            </a:pPr>
            <a:r>
              <a:rPr lang="tr-TR" sz="2700" dirty="0" smtClean="0">
                <a:latin typeface="Arial" charset="0"/>
              </a:rPr>
              <a:t>17) Sülfürik asit, nitrik asit, hidroklorik asit, </a:t>
            </a:r>
            <a:r>
              <a:rPr lang="tr-TR" sz="2700" dirty="0" err="1" smtClean="0">
                <a:latin typeface="Arial" charset="0"/>
              </a:rPr>
              <a:t>hidroflorik</a:t>
            </a:r>
            <a:r>
              <a:rPr lang="tr-TR" sz="2700" dirty="0" smtClean="0">
                <a:latin typeface="Arial" charset="0"/>
              </a:rPr>
              <a:t> asit gibi asitlerle bromür, hidrojen sülfür, hidrojen siyanür, klorür gibi zehirli gazlar içeren maddeler ile çeker ocakta çalışılmalıdır. </a:t>
            </a:r>
          </a:p>
          <a:p>
            <a:pPr marL="576000" indent="-576000" algn="just" eaLnBrk="1" hangingPunct="1">
              <a:lnSpc>
                <a:spcPct val="140000"/>
              </a:lnSpc>
              <a:spcBef>
                <a:spcPts val="0"/>
              </a:spcBef>
              <a:buClr>
                <a:schemeClr val="accent2"/>
              </a:buClr>
              <a:buSzPct val="85000"/>
              <a:buNone/>
              <a:defRPr/>
            </a:pPr>
            <a:endParaRPr lang="tr-TR" sz="2700" dirty="0" smtClean="0">
              <a:latin typeface="Arial" charset="0"/>
            </a:endParaRPr>
          </a:p>
          <a:p>
            <a:pPr marL="533400" indent="-533400" eaLnBrk="1" hangingPunct="1">
              <a:lnSpc>
                <a:spcPct val="130000"/>
              </a:lnSpc>
              <a:buSzTx/>
              <a:buFont typeface="Wingdings" pitchFamily="2" charset="2"/>
              <a:buAutoNum type="arabicParenR" startAt="24"/>
              <a:defRPr/>
            </a:pPr>
            <a:endParaRPr lang="tr-TR" sz="2800" dirty="0" smtClean="0">
              <a:latin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4EAA9250-8E80-4BE2-9FDB-3AB001833DBF}" type="slidenum">
              <a:rPr lang="tr-TR"/>
              <a:pPr lvl="1">
                <a:defRPr/>
              </a:pPr>
              <a:t>63</a:t>
            </a:fld>
            <a:endParaRPr lang="tr-TR">
              <a:latin typeface="Times New Roman" pitchFamily="18" charset="0"/>
            </a:endParaRPr>
          </a:p>
        </p:txBody>
      </p:sp>
      <p:sp>
        <p:nvSpPr>
          <p:cNvPr id="29699" name="Rectangle 3"/>
          <p:cNvSpPr>
            <a:spLocks noGrp="1" noChangeArrowheads="1"/>
          </p:cNvSpPr>
          <p:nvPr>
            <p:ph type="body" idx="1"/>
          </p:nvPr>
        </p:nvSpPr>
        <p:spPr>
          <a:xfrm>
            <a:off x="228600" y="152400"/>
            <a:ext cx="5351512" cy="3581400"/>
          </a:xfrm>
        </p:spPr>
        <p:txBody>
          <a:bodyPr>
            <a:normAutofit fontScale="77500" lnSpcReduction="20000"/>
          </a:bodyPr>
          <a:lstStyle/>
          <a:p>
            <a:pPr eaLnBrk="1" hangingPunct="1">
              <a:buFont typeface="Wingdings" pitchFamily="2" charset="2"/>
              <a:buNone/>
            </a:pPr>
            <a:r>
              <a:rPr lang="tr-TR" sz="2000" b="1" dirty="0" smtClean="0">
                <a:solidFill>
                  <a:schemeClr val="accent2"/>
                </a:solidFill>
                <a:latin typeface="Arial" charset="0"/>
              </a:rPr>
              <a:t>	</a:t>
            </a:r>
            <a:r>
              <a:rPr lang="tr-TR" sz="2600" b="1" dirty="0" smtClean="0">
                <a:solidFill>
                  <a:schemeClr val="accent2"/>
                </a:solidFill>
                <a:latin typeface="Arial" charset="0"/>
              </a:rPr>
              <a:t>Çeker Ocaklar / Havalandırma Kabinleri</a:t>
            </a:r>
            <a:r>
              <a:rPr lang="tr-TR" sz="2600" dirty="0" smtClean="0"/>
              <a:t> </a:t>
            </a:r>
          </a:p>
          <a:p>
            <a:pPr algn="just" eaLnBrk="1" hangingPunct="1">
              <a:lnSpc>
                <a:spcPct val="120000"/>
              </a:lnSpc>
              <a:buClr>
                <a:schemeClr val="accent2"/>
              </a:buClr>
            </a:pPr>
            <a:r>
              <a:rPr lang="tr-TR" sz="2600" dirty="0" smtClean="0">
                <a:latin typeface="Arial" charset="0"/>
              </a:rPr>
              <a:t>Hava kabinleri ya da çeker ocak olarak bilinen havalandırmalı kabinler, kimyasal ya da mikrobiyolojik analizlerin güvenli bir şekilde, kullanıcıya ve çevreye zarar vermeden yapılmasına olanak tanırlar. Bu kabinler kullanım amacına ve </a:t>
            </a:r>
            <a:r>
              <a:rPr lang="tr-TR" sz="2600" dirty="0" err="1" smtClean="0">
                <a:latin typeface="Arial" charset="0"/>
              </a:rPr>
              <a:t>laboratuvar</a:t>
            </a:r>
            <a:r>
              <a:rPr lang="tr-TR" sz="2600" dirty="0" smtClean="0">
                <a:latin typeface="Arial" charset="0"/>
              </a:rPr>
              <a:t> imkanlarına göre çok çeşitli şekillerde dizayn edilebilirler.  </a:t>
            </a:r>
          </a:p>
        </p:txBody>
      </p:sp>
      <p:pic>
        <p:nvPicPr>
          <p:cNvPr id="29700" name="Picture 6" descr="cekerocak"/>
          <p:cNvPicPr>
            <a:picLocks noChangeAspect="1" noChangeArrowheads="1"/>
          </p:cNvPicPr>
          <p:nvPr/>
        </p:nvPicPr>
        <p:blipFill>
          <a:blip r:embed="rId2" cstate="print"/>
          <a:srcRect/>
          <a:stretch>
            <a:fillRect/>
          </a:stretch>
        </p:blipFill>
        <p:spPr bwMode="auto">
          <a:xfrm>
            <a:off x="5580112" y="1340768"/>
            <a:ext cx="295275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980728"/>
            <a:ext cx="8229600" cy="5145435"/>
          </a:xfrm>
        </p:spPr>
        <p:txBody>
          <a:bodyPr>
            <a:normAutofit lnSpcReduction="10000"/>
          </a:bodyPr>
          <a:lstStyle/>
          <a:p>
            <a:pPr>
              <a:buNone/>
            </a:pPr>
            <a:r>
              <a:rPr lang="tr-TR" dirty="0" smtClean="0">
                <a:latin typeface="Arial" charset="0"/>
              </a:rPr>
              <a:t>18) </a:t>
            </a:r>
            <a:r>
              <a:rPr lang="tr-TR" dirty="0" err="1" smtClean="0">
                <a:latin typeface="Arial" charset="0"/>
              </a:rPr>
              <a:t>Civa</a:t>
            </a:r>
            <a:r>
              <a:rPr lang="tr-TR" dirty="0" smtClean="0">
                <a:latin typeface="Arial" charset="0"/>
              </a:rPr>
              <a:t> herhangi bir şekilde dökülürse vakum kaynağı ya da köpük tipi sentetik süngerlerle toplanmalıdır. Eğer toplanmayacak kadar eser miktarda ise üzerine toz kükürt serpilmeli ve bu yolla sülfür haline getirilerek zararsız hale sokulmalıdır. </a:t>
            </a:r>
          </a:p>
          <a:p>
            <a:pPr>
              <a:buNone/>
            </a:pPr>
            <a:r>
              <a:rPr lang="tr-TR" dirty="0" smtClean="0">
                <a:latin typeface="Arial" charset="0"/>
              </a:rPr>
              <a:t>19)Termometre kırıklarının </a:t>
            </a:r>
            <a:r>
              <a:rPr lang="tr-TR" dirty="0" err="1" smtClean="0">
                <a:latin typeface="Arial" charset="0"/>
              </a:rPr>
              <a:t>civalı</a:t>
            </a:r>
            <a:r>
              <a:rPr lang="tr-TR" dirty="0" smtClean="0">
                <a:latin typeface="Arial" charset="0"/>
              </a:rPr>
              <a:t> kısımları ya da </a:t>
            </a:r>
            <a:r>
              <a:rPr lang="tr-TR" dirty="0" err="1" smtClean="0">
                <a:latin typeface="Arial" charset="0"/>
              </a:rPr>
              <a:t>civa</a:t>
            </a:r>
            <a:r>
              <a:rPr lang="tr-TR" dirty="0" smtClean="0">
                <a:latin typeface="Arial" charset="0"/>
              </a:rPr>
              <a:t> artıkları asla çöpe ya da lavaboya atılmamalı, ATIK BİRİMLERİNE TESLİM EDİLMELİDİR. </a:t>
            </a:r>
          </a:p>
          <a:p>
            <a:pPr>
              <a:buNone/>
            </a:pPr>
            <a:endParaRPr lang="tr-TR" dirty="0" smtClean="0">
              <a:latin typeface="Arial" charset="0"/>
            </a:endParaRPr>
          </a:p>
          <a:p>
            <a:pPr>
              <a:buNone/>
            </a:pPr>
            <a:endParaRPr lang="tr-TR"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59897A5B-C9BD-4A60-A990-6680CC9B7D5C}" type="slidenum">
              <a:rPr lang="tr-TR"/>
              <a:pPr lvl="1">
                <a:defRPr/>
              </a:pPr>
              <a:t>65</a:t>
            </a:fld>
            <a:endParaRPr lang="tr-TR">
              <a:latin typeface="Times New Roman" pitchFamily="18" charset="0"/>
            </a:endParaRPr>
          </a:p>
        </p:txBody>
      </p:sp>
      <p:sp>
        <p:nvSpPr>
          <p:cNvPr id="30723" name="Rectangle 3"/>
          <p:cNvSpPr>
            <a:spLocks noGrp="1" noChangeArrowheads="1"/>
          </p:cNvSpPr>
          <p:nvPr>
            <p:ph type="body" idx="1"/>
          </p:nvPr>
        </p:nvSpPr>
        <p:spPr>
          <a:xfrm>
            <a:off x="0" y="152400"/>
            <a:ext cx="8991600" cy="6400800"/>
          </a:xfrm>
        </p:spPr>
        <p:txBody>
          <a:bodyPr/>
          <a:lstStyle/>
          <a:p>
            <a:pPr marL="574675" indent="-574675" algn="just" eaLnBrk="1" hangingPunct="1">
              <a:lnSpc>
                <a:spcPct val="130000"/>
              </a:lnSpc>
              <a:spcBef>
                <a:spcPct val="0"/>
              </a:spcBef>
              <a:buClr>
                <a:schemeClr val="accent2"/>
              </a:buClr>
              <a:buSzPct val="85000"/>
              <a:buNone/>
            </a:pPr>
            <a:r>
              <a:rPr lang="tr-TR" sz="2700" dirty="0" smtClean="0">
                <a:latin typeface="Arial" charset="0"/>
              </a:rPr>
              <a:t>20) </a:t>
            </a:r>
            <a:r>
              <a:rPr lang="tr-TR" sz="2400" dirty="0" smtClean="0">
                <a:latin typeface="Arial" charset="0"/>
              </a:rPr>
              <a:t>Kimyasallar taşınırken iki el kullanılmalı, bir el kapaktan sıkıca tutarken, diğeri ile şişenin altından kavranmalıdır. Desikatör gibi özel tasarıma sahip cihazlar kuralına uygun bir şekilde taşınmalı, taşınırken mutlaka kapak ve ana kısım birlikte tutulmalıdır. Desikatör kapakları ara sıra vazelin ile yağlanmalıdır. </a:t>
            </a:r>
          </a:p>
          <a:p>
            <a:pPr marL="574675" indent="-574675" algn="just" eaLnBrk="1" hangingPunct="1">
              <a:lnSpc>
                <a:spcPct val="130000"/>
              </a:lnSpc>
              <a:spcBef>
                <a:spcPct val="0"/>
              </a:spcBef>
              <a:buClr>
                <a:schemeClr val="accent2"/>
              </a:buClr>
              <a:buSzPct val="85000"/>
              <a:buNone/>
            </a:pPr>
            <a:endParaRPr lang="tr-TR" sz="2700" dirty="0" smtClean="0">
              <a:latin typeface="Arial" charset="0"/>
            </a:endParaRPr>
          </a:p>
          <a:p>
            <a:pPr marL="574675" indent="-574675" algn="just" eaLnBrk="1" hangingPunct="1">
              <a:lnSpc>
                <a:spcPct val="130000"/>
              </a:lnSpc>
              <a:spcBef>
                <a:spcPct val="0"/>
              </a:spcBef>
              <a:buClr>
                <a:schemeClr val="accent2"/>
              </a:buClr>
              <a:buSzPct val="85000"/>
              <a:buNone/>
            </a:pPr>
            <a:endParaRPr lang="tr-TR" sz="2700" dirty="0" smtClean="0">
              <a:latin typeface="Arial" charset="0"/>
            </a:endParaRPr>
          </a:p>
        </p:txBody>
      </p:sp>
      <p:grpSp>
        <p:nvGrpSpPr>
          <p:cNvPr id="2" name="Group 3"/>
          <p:cNvGrpSpPr>
            <a:grpSpLocks/>
          </p:cNvGrpSpPr>
          <p:nvPr/>
        </p:nvGrpSpPr>
        <p:grpSpPr bwMode="auto">
          <a:xfrm>
            <a:off x="3419872" y="2708920"/>
            <a:ext cx="5724128" cy="3810000"/>
            <a:chOff x="748" y="1570"/>
            <a:chExt cx="4052" cy="2400"/>
          </a:xfrm>
        </p:grpSpPr>
        <p:pic>
          <p:nvPicPr>
            <p:cNvPr id="5" name="Picture 4" descr="047_02_200"/>
            <p:cNvPicPr>
              <a:picLocks noChangeAspect="1" noChangeArrowheads="1"/>
            </p:cNvPicPr>
            <p:nvPr/>
          </p:nvPicPr>
          <p:blipFill>
            <a:blip r:embed="rId2" cstate="print"/>
            <a:srcRect/>
            <a:stretch>
              <a:fillRect/>
            </a:stretch>
          </p:blipFill>
          <p:spPr bwMode="auto">
            <a:xfrm>
              <a:off x="2880" y="1570"/>
              <a:ext cx="1920" cy="2400"/>
            </a:xfrm>
            <a:prstGeom prst="rect">
              <a:avLst/>
            </a:prstGeom>
            <a:noFill/>
            <a:ln w="9525">
              <a:noFill/>
              <a:miter lim="800000"/>
              <a:headEnd/>
              <a:tailEnd/>
            </a:ln>
          </p:spPr>
        </p:pic>
        <p:pic>
          <p:nvPicPr>
            <p:cNvPr id="6" name="Picture 5" descr="047_01_200"/>
            <p:cNvPicPr>
              <a:picLocks noChangeAspect="1" noChangeArrowheads="1"/>
            </p:cNvPicPr>
            <p:nvPr/>
          </p:nvPicPr>
          <p:blipFill>
            <a:blip r:embed="rId3" cstate="print"/>
            <a:srcRect/>
            <a:stretch>
              <a:fillRect/>
            </a:stretch>
          </p:blipFill>
          <p:spPr bwMode="auto">
            <a:xfrm>
              <a:off x="748" y="1570"/>
              <a:ext cx="1920" cy="2400"/>
            </a:xfrm>
            <a:prstGeom prst="rect">
              <a:avLst/>
            </a:prstGeom>
            <a:noFill/>
            <a:ln w="9525">
              <a:noFill/>
              <a:miter lim="800000"/>
              <a:headEnd/>
              <a:tailEnd/>
            </a:ln>
          </p:spPr>
        </p:pic>
      </p:grpSp>
      <p:sp>
        <p:nvSpPr>
          <p:cNvPr id="8" name="7 Metin kutusu"/>
          <p:cNvSpPr txBox="1"/>
          <p:nvPr/>
        </p:nvSpPr>
        <p:spPr>
          <a:xfrm>
            <a:off x="683568" y="3284984"/>
            <a:ext cx="2664296" cy="3416320"/>
          </a:xfrm>
          <a:prstGeom prst="rect">
            <a:avLst/>
          </a:prstGeom>
          <a:noFill/>
        </p:spPr>
        <p:txBody>
          <a:bodyPr wrap="square" rtlCol="0">
            <a:spAutoFit/>
          </a:bodyPr>
          <a:lstStyle/>
          <a:p>
            <a:r>
              <a:rPr lang="tr-TR" b="1" dirty="0" smtClean="0">
                <a:latin typeface="Arial" charset="0"/>
              </a:rPr>
              <a:t>DESİKATÖR: </a:t>
            </a:r>
            <a:r>
              <a:rPr lang="tr-TR" dirty="0" smtClean="0">
                <a:latin typeface="Arial" charset="0"/>
              </a:rPr>
              <a:t>Maddeleri nemden korumak için kullanılırlar. Nem tutmak için içlerine susuz CaCl</a:t>
            </a:r>
            <a:r>
              <a:rPr lang="tr-TR" baseline="-25000" dirty="0" smtClean="0">
                <a:latin typeface="Arial" charset="0"/>
              </a:rPr>
              <a:t>2</a:t>
            </a:r>
            <a:r>
              <a:rPr lang="tr-TR" dirty="0" smtClean="0">
                <a:latin typeface="Arial" charset="0"/>
              </a:rPr>
              <a:t> gibi maddeler konur. Bazılarının kapağında içindeki havayı boşaltmak için musluklu bir cam boru bulunur. Bunlara vakum desikatörü denir.</a:t>
            </a:r>
          </a:p>
          <a:p>
            <a:endParaRPr lang="tr-TR"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9B6EF5A6-42D7-4893-9502-C2D49EF1C89E}" type="slidenum">
              <a:rPr lang="tr-TR"/>
              <a:pPr lvl="1">
                <a:defRPr/>
              </a:pPr>
              <a:t>66</a:t>
            </a:fld>
            <a:endParaRPr lang="tr-TR">
              <a:latin typeface="Times New Roman" pitchFamily="18" charset="0"/>
            </a:endParaRPr>
          </a:p>
        </p:txBody>
      </p:sp>
      <p:sp>
        <p:nvSpPr>
          <p:cNvPr id="31747" name="Rectangle 2"/>
          <p:cNvSpPr>
            <a:spLocks noGrp="1" noChangeArrowheads="1"/>
          </p:cNvSpPr>
          <p:nvPr>
            <p:ph type="body" idx="1"/>
          </p:nvPr>
        </p:nvSpPr>
        <p:spPr>
          <a:xfrm>
            <a:off x="152400" y="228600"/>
            <a:ext cx="8686800" cy="2819400"/>
          </a:xfrm>
        </p:spPr>
        <p:txBody>
          <a:bodyPr/>
          <a:lstStyle/>
          <a:p>
            <a:pPr algn="just" eaLnBrk="1" hangingPunct="1">
              <a:lnSpc>
                <a:spcPct val="120000"/>
              </a:lnSpc>
              <a:buFont typeface="Wingdings" pitchFamily="2" charset="2"/>
              <a:buNone/>
            </a:pPr>
            <a:r>
              <a:rPr lang="tr-TR" sz="2400" b="1" dirty="0" smtClean="0">
                <a:solidFill>
                  <a:srgbClr val="FFFF66"/>
                </a:solidFill>
                <a:latin typeface="Arial" charset="0"/>
              </a:rPr>
              <a:t>	</a:t>
            </a:r>
            <a:endParaRPr lang="tr-TR" sz="2400" dirty="0" smtClean="0"/>
          </a:p>
        </p:txBody>
      </p:sp>
      <p:sp>
        <p:nvSpPr>
          <p:cNvPr id="7" name="6 Dikdörtgen"/>
          <p:cNvSpPr/>
          <p:nvPr/>
        </p:nvSpPr>
        <p:spPr>
          <a:xfrm>
            <a:off x="755576" y="1196752"/>
            <a:ext cx="8136904" cy="1612749"/>
          </a:xfrm>
          <a:prstGeom prst="rect">
            <a:avLst/>
          </a:prstGeom>
        </p:spPr>
        <p:txBody>
          <a:bodyPr wrap="square">
            <a:spAutoFit/>
          </a:bodyPr>
          <a:lstStyle/>
          <a:p>
            <a:pPr marL="574675" indent="-574675" algn="just">
              <a:lnSpc>
                <a:spcPct val="130000"/>
              </a:lnSpc>
              <a:buClr>
                <a:schemeClr val="accent2"/>
              </a:buClr>
              <a:buSzPct val="85000"/>
            </a:pPr>
            <a:r>
              <a:rPr lang="tr-TR" dirty="0" smtClean="0">
                <a:latin typeface="Arial" charset="0"/>
              </a:rPr>
              <a:t>21)  </a:t>
            </a:r>
            <a:r>
              <a:rPr lang="tr-TR" sz="2000" dirty="0" smtClean="0">
                <a:latin typeface="Arial" charset="0"/>
              </a:rPr>
              <a:t>Asit, baz gibi aşındırıcı-yakıcı maddeler deriye damladığı veya sıçradığı hallerde derhal bol miktarda su ile yıkanmalıdır. </a:t>
            </a:r>
          </a:p>
          <a:p>
            <a:pPr marL="574675" indent="-574675" algn="just">
              <a:lnSpc>
                <a:spcPct val="130000"/>
              </a:lnSpc>
              <a:buClr>
                <a:schemeClr val="accent2"/>
              </a:buClr>
              <a:buSzPct val="85000"/>
              <a:buFont typeface="Arial" charset="0"/>
              <a:buAutoNum type="arabicParenR" startAt="26"/>
            </a:pPr>
            <a:endParaRPr lang="tr-TR" dirty="0" smtClean="0">
              <a:latin typeface="Arial" charset="0"/>
            </a:endParaRPr>
          </a:p>
          <a:p>
            <a:pPr marL="574675" indent="-574675" algn="just">
              <a:lnSpc>
                <a:spcPct val="130000"/>
              </a:lnSpc>
              <a:buClr>
                <a:schemeClr val="accent2"/>
              </a:buClr>
              <a:buSzPct val="85000"/>
            </a:pPr>
            <a:endParaRPr lang="tr-TR" dirty="0" smtClean="0">
              <a:latin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E6B4AF40-B828-4AE0-9556-8416D8CB16FE}" type="slidenum">
              <a:rPr lang="tr-TR"/>
              <a:pPr lvl="1">
                <a:defRPr/>
              </a:pPr>
              <a:t>67</a:t>
            </a:fld>
            <a:endParaRPr lang="tr-TR">
              <a:latin typeface="Times New Roman" pitchFamily="18" charset="0"/>
            </a:endParaRPr>
          </a:p>
        </p:txBody>
      </p:sp>
      <p:sp>
        <p:nvSpPr>
          <p:cNvPr id="35843" name="Rectangle 3"/>
          <p:cNvSpPr>
            <a:spLocks noGrp="1" noChangeArrowheads="1"/>
          </p:cNvSpPr>
          <p:nvPr>
            <p:ph type="body" idx="1"/>
          </p:nvPr>
        </p:nvSpPr>
        <p:spPr>
          <a:xfrm>
            <a:off x="152400" y="228600"/>
            <a:ext cx="8839200" cy="6400800"/>
          </a:xfrm>
        </p:spPr>
        <p:txBody>
          <a:bodyPr/>
          <a:lstStyle/>
          <a:p>
            <a:pPr marL="457200" indent="-457200" eaLnBrk="1" hangingPunct="1">
              <a:lnSpc>
                <a:spcPct val="140000"/>
              </a:lnSpc>
              <a:buFont typeface="Wingdings" pitchFamily="2" charset="2"/>
              <a:buNone/>
            </a:pPr>
            <a:r>
              <a:rPr lang="tr-TR" b="1" smtClean="0">
                <a:latin typeface="Arial" charset="0"/>
              </a:rPr>
              <a:t>	</a:t>
            </a:r>
            <a:r>
              <a:rPr lang="tr-TR" sz="3000" b="1" smtClean="0">
                <a:solidFill>
                  <a:schemeClr val="accent2"/>
                </a:solidFill>
                <a:latin typeface="Arial" charset="0"/>
              </a:rPr>
              <a:t>Çözelti Hazırlama </a:t>
            </a:r>
            <a:endParaRPr lang="tr-TR" sz="3000" smtClean="0">
              <a:solidFill>
                <a:schemeClr val="accent2"/>
              </a:solidFill>
              <a:latin typeface="Arial" charset="0"/>
            </a:endParaRP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Çözelti hazırlarken kimyasal maddelerin “Güvenlik Bilgi Formlarında (Material Safety Data Sheet, MSDS)” belirtilen güvenlik önlemleri alınmalıdır. </a:t>
            </a: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Korozif (aşındırıcı) maddelerle çözelti hazırlanması sırasında mutlaka koruyucu gözlük ve eldiven kullanılmalıdır. </a:t>
            </a: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Laboratuarda yanıcı ve toksik maddelerle çalışılırken mutlaka çeker ocak kullanılmalıdır.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F31AB3FE-F66F-4E09-AF3C-0D8E5166409C}" type="slidenum">
              <a:rPr lang="tr-TR"/>
              <a:pPr lvl="1">
                <a:defRPr/>
              </a:pPr>
              <a:t>68</a:t>
            </a:fld>
            <a:endParaRPr lang="tr-TR">
              <a:latin typeface="Times New Roman" pitchFamily="18" charset="0"/>
            </a:endParaRPr>
          </a:p>
        </p:txBody>
      </p:sp>
      <p:sp>
        <p:nvSpPr>
          <p:cNvPr id="36867" name="Rectangle 3"/>
          <p:cNvSpPr>
            <a:spLocks noGrp="1" noChangeArrowheads="1"/>
          </p:cNvSpPr>
          <p:nvPr>
            <p:ph type="body" idx="1"/>
          </p:nvPr>
        </p:nvSpPr>
        <p:spPr>
          <a:xfrm>
            <a:off x="304800" y="228600"/>
            <a:ext cx="8686800" cy="6172200"/>
          </a:xfrm>
        </p:spPr>
        <p:txBody>
          <a:bodyPr/>
          <a:lstStyle/>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Asidin üzerine kesinlikle su ilave edilmemeli, asit suya azar azar karıştırılarak ilave edilmelidir. </a:t>
            </a:r>
          </a:p>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Çözelti için kullanılacak kimyasal maddeler, stok kabından gerekli miktarda alınmalı ve artan kimyasal madde stok kabına tekrar geri konulmamalıdır. </a:t>
            </a:r>
          </a:p>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Stok şişesine pipet daldırılmamalıdır. </a:t>
            </a:r>
          </a:p>
          <a:p>
            <a:pPr marL="609600" indent="-609600" algn="just" eaLnBrk="1" hangingPunct="1">
              <a:lnSpc>
                <a:spcPct val="130000"/>
              </a:lnSpc>
              <a:buClr>
                <a:schemeClr val="accent2"/>
              </a:buClr>
              <a:buSzPct val="85000"/>
              <a:buFont typeface="Wingdings" pitchFamily="2" charset="2"/>
              <a:buAutoNum type="arabicPeriod" startAt="4"/>
            </a:pPr>
            <a:r>
              <a:rPr lang="tr-TR" sz="2800" smtClean="0">
                <a:latin typeface="Arial" charset="0"/>
              </a:rPr>
              <a:t>Pipet kullanırken mutlaka puar kullanılmalıdır. Kesinlikle ağız ile kimyasal madde çekilmemelidir. </a:t>
            </a:r>
          </a:p>
          <a:p>
            <a:pPr marL="609600" indent="-609600" eaLnBrk="1" hangingPunct="1">
              <a:lnSpc>
                <a:spcPct val="170000"/>
              </a:lnSpc>
              <a:buClr>
                <a:schemeClr val="accent2"/>
              </a:buClr>
              <a:buSzPct val="85000"/>
              <a:buFont typeface="Wingdings" pitchFamily="2" charset="2"/>
              <a:buAutoNum type="arabicParenR" startAt="5"/>
            </a:pPr>
            <a:endParaRPr lang="tr-TR" sz="2800" smtClean="0">
              <a:latin typeface="Arial" charset="0"/>
            </a:endParaRPr>
          </a:p>
          <a:p>
            <a:pPr marL="609600" indent="-609600" eaLnBrk="1" hangingPunct="1"/>
            <a:endParaRPr lang="tr-TR" sz="2400"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lvl="1">
              <a:defRPr/>
            </a:pPr>
            <a:fld id="{4259713B-D92A-4DC7-B362-BB72B4B361CA}" type="slidenum">
              <a:rPr lang="tr-TR"/>
              <a:pPr lvl="1">
                <a:defRPr/>
              </a:pPr>
              <a:t>69</a:t>
            </a:fld>
            <a:endParaRPr lang="tr-TR">
              <a:latin typeface="Times New Roman" pitchFamily="18" charset="0"/>
            </a:endParaRPr>
          </a:p>
        </p:txBody>
      </p:sp>
      <p:sp>
        <p:nvSpPr>
          <p:cNvPr id="37891" name="Rectangle 2"/>
          <p:cNvSpPr>
            <a:spLocks noGrp="1" noChangeArrowheads="1"/>
          </p:cNvSpPr>
          <p:nvPr>
            <p:ph type="body" idx="1"/>
          </p:nvPr>
        </p:nvSpPr>
        <p:spPr>
          <a:xfrm>
            <a:off x="3995738" y="188913"/>
            <a:ext cx="5148262" cy="6669087"/>
          </a:xfrm>
        </p:spPr>
        <p:txBody>
          <a:bodyPr/>
          <a:lstStyle/>
          <a:p>
            <a:pPr algn="just" eaLnBrk="1" hangingPunct="1">
              <a:lnSpc>
                <a:spcPct val="115000"/>
              </a:lnSpc>
            </a:pPr>
            <a:r>
              <a:rPr lang="tr-TR" sz="2300" b="1" smtClean="0">
                <a:solidFill>
                  <a:srgbClr val="FFFF66"/>
                </a:solidFill>
                <a:latin typeface="Arial" charset="0"/>
              </a:rPr>
              <a:t>PİPET:</a:t>
            </a:r>
            <a:r>
              <a:rPr lang="tr-TR" sz="2300" b="1" smtClean="0">
                <a:latin typeface="Arial" charset="0"/>
              </a:rPr>
              <a:t> </a:t>
            </a:r>
            <a:r>
              <a:rPr lang="tr-TR" sz="2300" smtClean="0">
                <a:latin typeface="Arial" charset="0"/>
              </a:rPr>
              <a:t>Belirli ölçüde sıvıları bir kaptan diğerine aktarmada kullanılır. Pipetlerin içine sıvı alınması pipet içindeki havanın emilmesi ile olur. Emme işlemi lastik puarla yapılmalıdır. Toksik veya korrosiv maddelerin (asit gibi) çekilmesinde mutlaka puar kullanılmalıdır. </a:t>
            </a:r>
          </a:p>
          <a:p>
            <a:pPr lvl="1" algn="just" eaLnBrk="1" hangingPunct="1">
              <a:lnSpc>
                <a:spcPct val="115000"/>
              </a:lnSpc>
              <a:buClr>
                <a:srgbClr val="FFFF00"/>
              </a:buClr>
              <a:buSzPct val="80000"/>
              <a:buFont typeface="Wingdings" pitchFamily="2" charset="2"/>
              <a:buChar char="ü"/>
            </a:pPr>
            <a:r>
              <a:rPr lang="tr-TR" sz="2300" smtClean="0">
                <a:latin typeface="Arial" charset="0"/>
              </a:rPr>
              <a:t>Pipetler dar cam borular olup alt uçları, ufak bir delik bırakacak şekilde aşağı doğru koniktir. </a:t>
            </a:r>
          </a:p>
          <a:p>
            <a:pPr lvl="1" algn="just" eaLnBrk="1" hangingPunct="1">
              <a:lnSpc>
                <a:spcPct val="115000"/>
              </a:lnSpc>
              <a:buClr>
                <a:srgbClr val="FFFF00"/>
              </a:buClr>
              <a:buSzPct val="80000"/>
              <a:buFont typeface="Wingdings" pitchFamily="2" charset="2"/>
              <a:buChar char="ü"/>
            </a:pPr>
            <a:r>
              <a:rPr lang="tr-TR" sz="2300" smtClean="0">
                <a:latin typeface="Arial" charset="0"/>
              </a:rPr>
              <a:t>Mikropipetler ise çok ufak hacimler için kullanılırlar</a:t>
            </a:r>
            <a:r>
              <a:rPr lang="tr-TR" sz="2400" smtClean="0">
                <a:latin typeface="Arial" charset="0"/>
              </a:rPr>
              <a:t>. </a:t>
            </a:r>
          </a:p>
        </p:txBody>
      </p:sp>
      <p:pic>
        <p:nvPicPr>
          <p:cNvPr id="37892" name="Picture 3" descr="024_01_001"/>
          <p:cNvPicPr>
            <a:picLocks noChangeAspect="1" noChangeArrowheads="1"/>
          </p:cNvPicPr>
          <p:nvPr/>
        </p:nvPicPr>
        <p:blipFill>
          <a:blip r:embed="rId2" cstate="print"/>
          <a:srcRect l="32011" r="41743"/>
          <a:stretch>
            <a:fillRect/>
          </a:stretch>
        </p:blipFill>
        <p:spPr bwMode="auto">
          <a:xfrm>
            <a:off x="0" y="0"/>
            <a:ext cx="1438275" cy="6858000"/>
          </a:xfrm>
          <a:prstGeom prst="rect">
            <a:avLst/>
          </a:prstGeom>
          <a:noFill/>
          <a:ln w="9525">
            <a:noFill/>
            <a:miter lim="800000"/>
            <a:headEnd/>
            <a:tailEnd/>
          </a:ln>
        </p:spPr>
      </p:pic>
      <p:pic>
        <p:nvPicPr>
          <p:cNvPr id="37893" name="Picture 4" descr="pipet 2"/>
          <p:cNvPicPr>
            <a:picLocks noChangeAspect="1" noChangeArrowheads="1"/>
          </p:cNvPicPr>
          <p:nvPr/>
        </p:nvPicPr>
        <p:blipFill>
          <a:blip r:embed="rId3" cstate="print"/>
          <a:srcRect/>
          <a:stretch>
            <a:fillRect/>
          </a:stretch>
        </p:blipFill>
        <p:spPr bwMode="auto">
          <a:xfrm>
            <a:off x="1447800" y="0"/>
            <a:ext cx="2767013"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body" idx="1"/>
          </p:nvPr>
        </p:nvSpPr>
        <p:spPr>
          <a:xfrm>
            <a:off x="179388" y="1773238"/>
            <a:ext cx="8424862" cy="3313112"/>
          </a:xfrm>
        </p:spPr>
        <p:txBody>
          <a:bodyPr/>
          <a:lstStyle/>
          <a:p>
            <a:pPr algn="just">
              <a:buFont typeface="Arial" charset="0"/>
              <a:buNone/>
            </a:pPr>
            <a:r>
              <a:rPr lang="tr-TR" sz="2800" smtClean="0">
                <a:latin typeface="Times New Roman" pitchFamily="18" charset="0"/>
                <a:cs typeface="Times New Roman" pitchFamily="18" charset="0"/>
              </a:rPr>
              <a:t>		</a:t>
            </a:r>
            <a:r>
              <a:rPr lang="tr-TR" smtClean="0">
                <a:latin typeface="Times New Roman" pitchFamily="18" charset="0"/>
                <a:cs typeface="Times New Roman" pitchFamily="18" charset="0"/>
              </a:rPr>
              <a:t>İşyerlerinde İSG; İş Sağlığı ve Güvenliğinin </a:t>
            </a:r>
            <a:r>
              <a:rPr lang="tr-TR" b="1" smtClean="0">
                <a:solidFill>
                  <a:srgbClr val="800000"/>
                </a:solidFill>
                <a:latin typeface="Times New Roman" pitchFamily="18" charset="0"/>
                <a:cs typeface="Times New Roman" pitchFamily="18" charset="0"/>
              </a:rPr>
              <a:t>sağlanması</a:t>
            </a:r>
            <a:r>
              <a:rPr lang="tr-TR" smtClean="0">
                <a:latin typeface="Times New Roman" pitchFamily="18" charset="0"/>
                <a:cs typeface="Times New Roman" pitchFamily="18" charset="0"/>
              </a:rPr>
              <a:t> ile mevcut sağlık ve güvenlik şartlarının </a:t>
            </a:r>
            <a:r>
              <a:rPr lang="tr-TR" b="1" smtClean="0">
                <a:solidFill>
                  <a:srgbClr val="800000"/>
                </a:solidFill>
                <a:latin typeface="Times New Roman" pitchFamily="18" charset="0"/>
                <a:cs typeface="Times New Roman" pitchFamily="18" charset="0"/>
              </a:rPr>
              <a:t>iyileştirilmesi</a:t>
            </a:r>
            <a:r>
              <a:rPr lang="tr-TR" smtClean="0">
                <a:latin typeface="Times New Roman" pitchFamily="18" charset="0"/>
                <a:cs typeface="Times New Roman" pitchFamily="18" charset="0"/>
              </a:rPr>
              <a:t> için </a:t>
            </a:r>
            <a:r>
              <a:rPr lang="tr-TR" b="1" smtClean="0">
                <a:solidFill>
                  <a:srgbClr val="800000"/>
                </a:solidFill>
                <a:latin typeface="Times New Roman" pitchFamily="18" charset="0"/>
                <a:cs typeface="Times New Roman" pitchFamily="18" charset="0"/>
              </a:rPr>
              <a:t>işveren ve çalışanların</a:t>
            </a:r>
            <a:r>
              <a:rPr lang="tr-TR" b="1" smtClean="0">
                <a:latin typeface="Times New Roman" pitchFamily="18" charset="0"/>
                <a:cs typeface="Times New Roman" pitchFamily="18" charset="0"/>
              </a:rPr>
              <a:t> </a:t>
            </a:r>
            <a:r>
              <a:rPr lang="tr-TR" smtClean="0">
                <a:latin typeface="Times New Roman" pitchFamily="18" charset="0"/>
                <a:cs typeface="Times New Roman" pitchFamily="18" charset="0"/>
              </a:rPr>
              <a:t>görev, yetki, sorumluluk, hak ve yükümlülüklerini düzenlemektir.</a:t>
            </a:r>
            <a:endParaRPr lang="tr-TR" smtClean="0">
              <a:latin typeface="Times New Roman" pitchFamily="18" charset="0"/>
            </a:endParaRPr>
          </a:p>
          <a:p>
            <a:pPr algn="ctr">
              <a:buFont typeface="Arial" charset="0"/>
              <a:buNone/>
            </a:pPr>
            <a:endParaRPr lang="tr-TR" b="1" smtClean="0">
              <a:latin typeface="Times New Roman" pitchFamily="18" charset="0"/>
              <a:cs typeface="Times New Roman" pitchFamily="18" charset="0"/>
            </a:endParaRPr>
          </a:p>
        </p:txBody>
      </p:sp>
      <p:sp>
        <p:nvSpPr>
          <p:cNvPr id="143363" name="Rectangle 3"/>
          <p:cNvSpPr>
            <a:spLocks noGrp="1"/>
          </p:cNvSpPr>
          <p:nvPr>
            <p:ph type="title"/>
          </p:nvPr>
        </p:nvSpPr>
        <p:spPr>
          <a:xfrm>
            <a:off x="539750" y="115888"/>
            <a:ext cx="8229600" cy="576262"/>
          </a:xfrm>
          <a:noFill/>
          <a:ln/>
        </p:spPr>
        <p:txBody>
          <a:bodyPr>
            <a:normAutofit fontScale="90000"/>
          </a:bodyPr>
          <a:lstStyle/>
          <a:p>
            <a:r>
              <a:rPr lang="tr-TR" sz="4000" b="1" smtClean="0">
                <a:solidFill>
                  <a:srgbClr val="800000"/>
                </a:solidFill>
              </a:rPr>
              <a:t>KANUNUN AMACI</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lvl="1">
              <a:defRPr/>
            </a:pPr>
            <a:fld id="{E6A14870-2AA1-45E2-82BA-6BD28EA98296}" type="slidenum">
              <a:rPr lang="tr-TR"/>
              <a:pPr lvl="1">
                <a:defRPr/>
              </a:pPr>
              <a:t>70</a:t>
            </a:fld>
            <a:endParaRPr lang="tr-TR">
              <a:latin typeface="Times New Roman" pitchFamily="18" charset="0"/>
            </a:endParaRPr>
          </a:p>
        </p:txBody>
      </p:sp>
      <p:grpSp>
        <p:nvGrpSpPr>
          <p:cNvPr id="2" name="Group 11"/>
          <p:cNvGrpSpPr>
            <a:grpSpLocks/>
          </p:cNvGrpSpPr>
          <p:nvPr/>
        </p:nvGrpSpPr>
        <p:grpSpPr bwMode="auto">
          <a:xfrm>
            <a:off x="533400" y="533400"/>
            <a:ext cx="8196263" cy="4572000"/>
            <a:chOff x="336" y="144"/>
            <a:chExt cx="5163" cy="2880"/>
          </a:xfrm>
        </p:grpSpPr>
        <p:pic>
          <p:nvPicPr>
            <p:cNvPr id="38916" name="Picture 3"/>
            <p:cNvPicPr>
              <a:picLocks noChangeAspect="1" noChangeArrowheads="1"/>
            </p:cNvPicPr>
            <p:nvPr/>
          </p:nvPicPr>
          <p:blipFill>
            <a:blip r:embed="rId2" cstate="print"/>
            <a:srcRect/>
            <a:stretch>
              <a:fillRect/>
            </a:stretch>
          </p:blipFill>
          <p:spPr bwMode="auto">
            <a:xfrm>
              <a:off x="4320" y="192"/>
              <a:ext cx="1080" cy="2496"/>
            </a:xfrm>
            <a:prstGeom prst="rect">
              <a:avLst/>
            </a:prstGeom>
            <a:noFill/>
            <a:ln w="9525">
              <a:noFill/>
              <a:miter lim="800000"/>
              <a:headEnd/>
              <a:tailEnd/>
            </a:ln>
          </p:spPr>
        </p:pic>
        <p:sp>
          <p:nvSpPr>
            <p:cNvPr id="38917" name="Text Box 4"/>
            <p:cNvSpPr txBox="1">
              <a:spLocks noChangeArrowheads="1"/>
            </p:cNvSpPr>
            <p:nvPr/>
          </p:nvSpPr>
          <p:spPr bwMode="auto">
            <a:xfrm>
              <a:off x="4320" y="2736"/>
              <a:ext cx="1179" cy="288"/>
            </a:xfrm>
            <a:prstGeom prst="rect">
              <a:avLst/>
            </a:prstGeom>
            <a:noFill/>
            <a:ln w="9525">
              <a:noFill/>
              <a:miter lim="800000"/>
              <a:headEnd/>
              <a:tailEnd/>
            </a:ln>
          </p:spPr>
          <p:txBody>
            <a:bodyPr>
              <a:spAutoFit/>
            </a:bodyPr>
            <a:lstStyle/>
            <a:p>
              <a:pPr>
                <a:spcBef>
                  <a:spcPct val="50000"/>
                </a:spcBef>
              </a:pPr>
              <a:r>
                <a:rPr lang="tr-TR" sz="2400">
                  <a:latin typeface="Arial" charset="0"/>
                </a:rPr>
                <a:t>Bullu pipet</a:t>
              </a:r>
            </a:p>
          </p:txBody>
        </p:sp>
        <p:pic>
          <p:nvPicPr>
            <p:cNvPr id="38918" name="Picture 6"/>
            <p:cNvPicPr>
              <a:picLocks noChangeAspect="1" noChangeArrowheads="1"/>
            </p:cNvPicPr>
            <p:nvPr/>
          </p:nvPicPr>
          <p:blipFill>
            <a:blip r:embed="rId3" cstate="print"/>
            <a:srcRect l="12323" r="16287"/>
            <a:stretch>
              <a:fillRect/>
            </a:stretch>
          </p:blipFill>
          <p:spPr bwMode="auto">
            <a:xfrm>
              <a:off x="2248" y="192"/>
              <a:ext cx="1515" cy="2496"/>
            </a:xfrm>
            <a:prstGeom prst="rect">
              <a:avLst/>
            </a:prstGeom>
            <a:noFill/>
            <a:ln w="9525">
              <a:noFill/>
              <a:miter lim="800000"/>
              <a:headEnd/>
              <a:tailEnd/>
            </a:ln>
          </p:spPr>
        </p:pic>
        <p:sp>
          <p:nvSpPr>
            <p:cNvPr id="38919" name="Rectangle 7"/>
            <p:cNvSpPr>
              <a:spLocks noChangeArrowheads="1"/>
            </p:cNvSpPr>
            <p:nvPr/>
          </p:nvSpPr>
          <p:spPr bwMode="auto">
            <a:xfrm>
              <a:off x="2112" y="2736"/>
              <a:ext cx="1826" cy="288"/>
            </a:xfrm>
            <a:prstGeom prst="rect">
              <a:avLst/>
            </a:prstGeom>
            <a:noFill/>
            <a:ln w="9525">
              <a:noFill/>
              <a:miter lim="800000"/>
              <a:headEnd/>
              <a:tailEnd/>
            </a:ln>
          </p:spPr>
          <p:txBody>
            <a:bodyPr wrap="none">
              <a:spAutoFit/>
            </a:bodyPr>
            <a:lstStyle/>
            <a:p>
              <a:r>
                <a:rPr kumimoji="0" lang="tr-TR" sz="2400">
                  <a:latin typeface="Arial" charset="0"/>
                </a:rPr>
                <a:t>Sulandırma pipetleri</a:t>
              </a:r>
            </a:p>
          </p:txBody>
        </p:sp>
        <p:pic>
          <p:nvPicPr>
            <p:cNvPr id="38920" name="Picture 9"/>
            <p:cNvPicPr>
              <a:picLocks noChangeAspect="1" noChangeArrowheads="1"/>
            </p:cNvPicPr>
            <p:nvPr/>
          </p:nvPicPr>
          <p:blipFill>
            <a:blip r:embed="rId4" cstate="print"/>
            <a:srcRect/>
            <a:stretch>
              <a:fillRect/>
            </a:stretch>
          </p:blipFill>
          <p:spPr bwMode="auto">
            <a:xfrm>
              <a:off x="432" y="144"/>
              <a:ext cx="1302" cy="2538"/>
            </a:xfrm>
            <a:prstGeom prst="rect">
              <a:avLst/>
            </a:prstGeom>
            <a:noFill/>
            <a:ln w="9525">
              <a:noFill/>
              <a:miter lim="800000"/>
              <a:headEnd/>
              <a:tailEnd/>
            </a:ln>
          </p:spPr>
        </p:pic>
        <p:sp>
          <p:nvSpPr>
            <p:cNvPr id="38921" name="Rectangle 10"/>
            <p:cNvSpPr>
              <a:spLocks noChangeArrowheads="1"/>
            </p:cNvSpPr>
            <p:nvPr/>
          </p:nvSpPr>
          <p:spPr bwMode="auto">
            <a:xfrm>
              <a:off x="336" y="2736"/>
              <a:ext cx="1506" cy="288"/>
            </a:xfrm>
            <a:prstGeom prst="rect">
              <a:avLst/>
            </a:prstGeom>
            <a:noFill/>
            <a:ln w="9525">
              <a:noFill/>
              <a:miter lim="800000"/>
              <a:headEnd/>
              <a:tailEnd/>
            </a:ln>
          </p:spPr>
          <p:txBody>
            <a:bodyPr wrap="none">
              <a:spAutoFit/>
            </a:bodyPr>
            <a:lstStyle/>
            <a:p>
              <a:r>
                <a:rPr kumimoji="0" lang="tr-TR" sz="2400">
                  <a:latin typeface="Arial" charset="0"/>
                </a:rPr>
                <a:t>Dereceli pipetler</a:t>
              </a:r>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7A9E010-AA1A-472B-9323-443C209F5B83}" type="slidenum">
              <a:rPr lang="tr-TR"/>
              <a:pPr lvl="1">
                <a:defRPr/>
              </a:pPr>
              <a:t>71</a:t>
            </a:fld>
            <a:endParaRPr lang="tr-TR">
              <a:latin typeface="Times New Roman" pitchFamily="18" charset="0"/>
            </a:endParaRPr>
          </a:p>
        </p:txBody>
      </p:sp>
      <p:sp>
        <p:nvSpPr>
          <p:cNvPr id="39939" name="Rectangle 2"/>
          <p:cNvSpPr>
            <a:spLocks noGrp="1" noChangeArrowheads="1"/>
          </p:cNvSpPr>
          <p:nvPr>
            <p:ph type="body" idx="1"/>
          </p:nvPr>
        </p:nvSpPr>
        <p:spPr>
          <a:xfrm>
            <a:off x="179388" y="188913"/>
            <a:ext cx="8785225" cy="5907087"/>
          </a:xfrm>
        </p:spPr>
        <p:txBody>
          <a:bodyPr/>
          <a:lstStyle/>
          <a:p>
            <a:pPr marL="609600" indent="-609600" algn="just" eaLnBrk="1" hangingPunct="1">
              <a:lnSpc>
                <a:spcPct val="150000"/>
              </a:lnSpc>
              <a:buClr>
                <a:srgbClr val="FFFF00"/>
              </a:buClr>
              <a:buSzPct val="80000"/>
            </a:pPr>
            <a:r>
              <a:rPr lang="tr-TR" dirty="0" smtClean="0">
                <a:solidFill>
                  <a:srgbClr val="FF0000"/>
                </a:solidFill>
                <a:latin typeface="Arial" charset="0"/>
              </a:rPr>
              <a:t>Pipetlerin kullanılışı</a:t>
            </a:r>
            <a:r>
              <a:rPr lang="tr-TR" dirty="0" smtClean="0">
                <a:solidFill>
                  <a:srgbClr val="FFFF00"/>
                </a:solidFill>
                <a:latin typeface="Arial" charset="0"/>
              </a:rPr>
              <a:t>:</a:t>
            </a:r>
            <a:r>
              <a:rPr lang="tr-TR" dirty="0" smtClean="0">
                <a:latin typeface="Arial" charset="0"/>
              </a:rPr>
              <a:t> </a:t>
            </a:r>
            <a:r>
              <a:rPr lang="tr-TR" sz="2800" dirty="0" smtClean="0">
                <a:latin typeface="Arial" charset="0"/>
              </a:rPr>
              <a:t>Mümkün olduğu kadar pipetle </a:t>
            </a:r>
            <a:r>
              <a:rPr lang="tr-TR" sz="2800" dirty="0" err="1" smtClean="0">
                <a:latin typeface="Arial" charset="0"/>
              </a:rPr>
              <a:t>ağıza</a:t>
            </a:r>
            <a:r>
              <a:rPr lang="tr-TR" sz="2800" dirty="0" smtClean="0">
                <a:latin typeface="Arial" charset="0"/>
              </a:rPr>
              <a:t> sıvı çekilmemelidir. Bunun yerine pipetin ağzına takılan ve sıvı çekmeye </a:t>
            </a:r>
            <a:r>
              <a:rPr lang="tr-TR" sz="2800" dirty="0" err="1" smtClean="0">
                <a:latin typeface="Arial" charset="0"/>
              </a:rPr>
              <a:t>yarıyan</a:t>
            </a:r>
            <a:r>
              <a:rPr lang="tr-TR" sz="2800" dirty="0" smtClean="0">
                <a:latin typeface="Arial" charset="0"/>
              </a:rPr>
              <a:t> </a:t>
            </a:r>
            <a:r>
              <a:rPr lang="tr-TR" sz="2800" dirty="0" err="1" smtClean="0">
                <a:latin typeface="Arial" charset="0"/>
              </a:rPr>
              <a:t>pipetleyiciler</a:t>
            </a:r>
            <a:r>
              <a:rPr lang="tr-TR" sz="2800" dirty="0" smtClean="0">
                <a:latin typeface="Arial" charset="0"/>
              </a:rPr>
              <a:t> (</a:t>
            </a:r>
            <a:r>
              <a:rPr lang="tr-TR" sz="2800" dirty="0" err="1" smtClean="0">
                <a:latin typeface="Arial" charset="0"/>
              </a:rPr>
              <a:t>puar</a:t>
            </a:r>
            <a:r>
              <a:rPr lang="tr-TR" sz="2800" dirty="0" smtClean="0">
                <a:latin typeface="Arial" charset="0"/>
              </a:rPr>
              <a:t>) kullanılmalıdır. </a:t>
            </a:r>
            <a:r>
              <a:rPr lang="tr-TR" sz="2800" dirty="0" err="1" smtClean="0">
                <a:latin typeface="Arial" charset="0"/>
              </a:rPr>
              <a:t>Puarlar</a:t>
            </a:r>
            <a:r>
              <a:rPr lang="tr-TR" sz="2800" dirty="0" smtClean="0">
                <a:latin typeface="Arial" charset="0"/>
              </a:rPr>
              <a:t>;</a:t>
            </a:r>
          </a:p>
          <a:p>
            <a:pPr marL="990600" lvl="1" indent="-533400" algn="just" eaLnBrk="1" hangingPunct="1">
              <a:lnSpc>
                <a:spcPct val="150000"/>
              </a:lnSpc>
              <a:buClr>
                <a:srgbClr val="FFFF00"/>
              </a:buClr>
              <a:buSzPct val="80000"/>
              <a:buFont typeface="Wingdings" pitchFamily="2" charset="2"/>
              <a:buAutoNum type="arabicParenR"/>
            </a:pPr>
            <a:r>
              <a:rPr lang="tr-TR" dirty="0" err="1" smtClean="0">
                <a:latin typeface="Arial" charset="0"/>
              </a:rPr>
              <a:t>Üçyollu</a:t>
            </a:r>
            <a:r>
              <a:rPr lang="tr-TR" dirty="0" smtClean="0">
                <a:latin typeface="Arial" charset="0"/>
              </a:rPr>
              <a:t> </a:t>
            </a:r>
            <a:r>
              <a:rPr lang="tr-TR" dirty="0" err="1" smtClean="0">
                <a:latin typeface="Arial" charset="0"/>
              </a:rPr>
              <a:t>puar</a:t>
            </a:r>
            <a:endParaRPr lang="tr-TR" dirty="0" smtClean="0">
              <a:latin typeface="Arial" charset="0"/>
            </a:endParaRPr>
          </a:p>
          <a:p>
            <a:pPr marL="990600" lvl="1" indent="-533400" algn="just" eaLnBrk="1" hangingPunct="1">
              <a:lnSpc>
                <a:spcPct val="150000"/>
              </a:lnSpc>
              <a:buClr>
                <a:srgbClr val="FFFF00"/>
              </a:buClr>
              <a:buSzPct val="80000"/>
              <a:buFont typeface="Wingdings" pitchFamily="2" charset="2"/>
              <a:buAutoNum type="arabicParenR"/>
            </a:pPr>
            <a:r>
              <a:rPr lang="tr-TR" dirty="0" smtClean="0">
                <a:latin typeface="Arial" charset="0"/>
              </a:rPr>
              <a:t>Makro pipet </a:t>
            </a:r>
            <a:r>
              <a:rPr lang="tr-TR" dirty="0" err="1" smtClean="0">
                <a:latin typeface="Arial" charset="0"/>
              </a:rPr>
              <a:t>puarı</a:t>
            </a:r>
            <a:endParaRPr lang="tr-TR" dirty="0" smtClean="0">
              <a:latin typeface="Arial" charset="0"/>
            </a:endParaRPr>
          </a:p>
          <a:p>
            <a:pPr marL="990600" lvl="1" indent="-533400" algn="just" eaLnBrk="1" hangingPunct="1">
              <a:lnSpc>
                <a:spcPct val="150000"/>
              </a:lnSpc>
              <a:buClr>
                <a:srgbClr val="FFFF00"/>
              </a:buClr>
              <a:buSzPct val="80000"/>
              <a:buFont typeface="Wingdings" pitchFamily="2" charset="2"/>
              <a:buAutoNum type="arabicParenR"/>
            </a:pPr>
            <a:r>
              <a:rPr lang="tr-TR" dirty="0" smtClean="0">
                <a:latin typeface="Arial" charset="0"/>
              </a:rPr>
              <a:t>Mikro pipet </a:t>
            </a:r>
            <a:r>
              <a:rPr lang="tr-TR" dirty="0" err="1" smtClean="0">
                <a:latin typeface="Arial" charset="0"/>
              </a:rPr>
              <a:t>puarı</a:t>
            </a:r>
            <a:endParaRPr lang="tr-TR" dirty="0" smtClean="0">
              <a:latin typeface="Arial" charset="0"/>
            </a:endParaRPr>
          </a:p>
          <a:p>
            <a:pPr marL="990600" lvl="1" indent="-533400" algn="just" eaLnBrk="1" hangingPunct="1">
              <a:lnSpc>
                <a:spcPct val="150000"/>
              </a:lnSpc>
              <a:buClr>
                <a:srgbClr val="FFFF00"/>
              </a:buClr>
              <a:buSzPct val="80000"/>
              <a:buFont typeface="Wingdings" pitchFamily="2" charset="2"/>
              <a:buNone/>
            </a:pPr>
            <a:r>
              <a:rPr lang="tr-TR" dirty="0" smtClean="0">
                <a:latin typeface="Arial" charset="0"/>
              </a:rPr>
              <a:t>olarak sınıflandırılabilir.</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Slayt Numarası Yer Tutucusu"/>
          <p:cNvSpPr>
            <a:spLocks noGrp="1"/>
          </p:cNvSpPr>
          <p:nvPr>
            <p:ph type="sldNum" sz="quarter" idx="12"/>
          </p:nvPr>
        </p:nvSpPr>
        <p:spPr/>
        <p:txBody>
          <a:bodyPr/>
          <a:lstStyle/>
          <a:p>
            <a:pPr lvl="1">
              <a:defRPr/>
            </a:pPr>
            <a:fld id="{C51244FA-1EA1-46B0-B30F-7755D524762E}" type="slidenum">
              <a:rPr lang="tr-TR"/>
              <a:pPr lvl="1">
                <a:defRPr/>
              </a:pPr>
              <a:t>72</a:t>
            </a:fld>
            <a:endParaRPr lang="tr-TR">
              <a:latin typeface="Times New Roman" pitchFamily="18" charset="0"/>
            </a:endParaRPr>
          </a:p>
        </p:txBody>
      </p:sp>
      <p:sp>
        <p:nvSpPr>
          <p:cNvPr id="40963" name="Rectangle 2"/>
          <p:cNvSpPr>
            <a:spLocks noGrp="1" noChangeArrowheads="1"/>
          </p:cNvSpPr>
          <p:nvPr>
            <p:ph type="body" idx="1"/>
          </p:nvPr>
        </p:nvSpPr>
        <p:spPr>
          <a:xfrm>
            <a:off x="228600" y="228600"/>
            <a:ext cx="8664575" cy="3505200"/>
          </a:xfrm>
        </p:spPr>
        <p:txBody>
          <a:bodyPr/>
          <a:lstStyle/>
          <a:p>
            <a:pPr marL="609600" indent="-609600" algn="just" eaLnBrk="1" hangingPunct="1">
              <a:lnSpc>
                <a:spcPct val="120000"/>
              </a:lnSpc>
            </a:pPr>
            <a:r>
              <a:rPr lang="tr-TR" sz="2800" dirty="0" smtClean="0">
                <a:solidFill>
                  <a:srgbClr val="FF0000"/>
                </a:solidFill>
                <a:latin typeface="Arial" charset="0"/>
              </a:rPr>
              <a:t>Üç Yollu </a:t>
            </a:r>
            <a:r>
              <a:rPr lang="tr-TR" sz="2800" dirty="0" err="1" smtClean="0">
                <a:solidFill>
                  <a:srgbClr val="FF0000"/>
                </a:solidFill>
                <a:latin typeface="Arial" charset="0"/>
              </a:rPr>
              <a:t>Puar</a:t>
            </a:r>
            <a:r>
              <a:rPr lang="tr-TR" sz="2800" dirty="0" smtClean="0">
                <a:solidFill>
                  <a:srgbClr val="FF0000"/>
                </a:solidFill>
                <a:latin typeface="Arial" charset="0"/>
              </a:rPr>
              <a:t>: </a:t>
            </a:r>
            <a:r>
              <a:rPr lang="tr-TR" sz="2800" dirty="0" smtClean="0">
                <a:latin typeface="Arial" charset="0"/>
              </a:rPr>
              <a:t>Tüm pipet türlerine uygulanabilir. </a:t>
            </a:r>
            <a:r>
              <a:rPr lang="tr-TR" sz="2800" dirty="0" err="1" smtClean="0">
                <a:latin typeface="Arial" charset="0"/>
              </a:rPr>
              <a:t>Puarda</a:t>
            </a:r>
            <a:r>
              <a:rPr lang="tr-TR" sz="2800" dirty="0" smtClean="0">
                <a:latin typeface="Arial" charset="0"/>
              </a:rPr>
              <a:t>, parmakla baskı uygulanarak kontrol edilebilen üç cam top bulunur. </a:t>
            </a:r>
          </a:p>
          <a:p>
            <a:pPr marL="990600" lvl="1" indent="-533400" algn="just" eaLnBrk="1" hangingPunct="1">
              <a:lnSpc>
                <a:spcPct val="120000"/>
              </a:lnSpc>
              <a:buClr>
                <a:schemeClr val="accent2"/>
              </a:buClr>
              <a:buSzPct val="85000"/>
              <a:buFont typeface="Wingdings" pitchFamily="2" charset="2"/>
              <a:buAutoNum type="alphaUcPeriod"/>
            </a:pPr>
            <a:r>
              <a:rPr lang="tr-TR" sz="2400" dirty="0" smtClean="0">
                <a:latin typeface="Arial" charset="0"/>
              </a:rPr>
              <a:t>vakum oluşturma,</a:t>
            </a:r>
          </a:p>
          <a:p>
            <a:pPr marL="990600" lvl="1" indent="-533400" algn="just" eaLnBrk="1" hangingPunct="1">
              <a:lnSpc>
                <a:spcPct val="120000"/>
              </a:lnSpc>
              <a:buClr>
                <a:schemeClr val="accent2"/>
              </a:buClr>
              <a:buSzPct val="85000"/>
              <a:buFont typeface="Wingdings" pitchFamily="2" charset="2"/>
              <a:buAutoNum type="alphaUcPeriod"/>
            </a:pPr>
            <a:r>
              <a:rPr lang="tr-TR" sz="2400" dirty="0" smtClean="0">
                <a:latin typeface="Arial" charset="0"/>
              </a:rPr>
              <a:t>pipeti doldurma, </a:t>
            </a:r>
          </a:p>
          <a:p>
            <a:pPr marL="990600" lvl="1" indent="-533400" algn="just" eaLnBrk="1" hangingPunct="1">
              <a:lnSpc>
                <a:spcPct val="120000"/>
              </a:lnSpc>
              <a:buClr>
                <a:schemeClr val="accent2"/>
              </a:buClr>
              <a:buSzPct val="85000"/>
              <a:buFont typeface="Wingdings" pitchFamily="2" charset="2"/>
              <a:buAutoNum type="alphaUcPeriod"/>
            </a:pPr>
            <a:r>
              <a:rPr lang="tr-TR" sz="2400" dirty="0" smtClean="0">
                <a:latin typeface="Arial" charset="0"/>
              </a:rPr>
              <a:t>sıvıyı boşaltma </a:t>
            </a:r>
          </a:p>
          <a:p>
            <a:pPr marL="609600" indent="-609600" algn="just" eaLnBrk="1" hangingPunct="1">
              <a:lnSpc>
                <a:spcPct val="120000"/>
              </a:lnSpc>
            </a:pPr>
            <a:endParaRPr lang="tr-TR" sz="2800" dirty="0" smtClean="0">
              <a:latin typeface="Arial" charset="0"/>
            </a:endParaRPr>
          </a:p>
        </p:txBody>
      </p:sp>
      <p:grpSp>
        <p:nvGrpSpPr>
          <p:cNvPr id="2" name="Group 6"/>
          <p:cNvGrpSpPr>
            <a:grpSpLocks/>
          </p:cNvGrpSpPr>
          <p:nvPr/>
        </p:nvGrpSpPr>
        <p:grpSpPr bwMode="auto">
          <a:xfrm>
            <a:off x="3962400" y="1981200"/>
            <a:ext cx="5181600" cy="1600200"/>
            <a:chOff x="2496" y="1296"/>
            <a:chExt cx="3264" cy="1008"/>
          </a:xfrm>
        </p:grpSpPr>
        <p:sp>
          <p:nvSpPr>
            <p:cNvPr id="40973" name="AutoShape 4"/>
            <p:cNvSpPr>
              <a:spLocks/>
            </p:cNvSpPr>
            <p:nvPr/>
          </p:nvSpPr>
          <p:spPr bwMode="auto">
            <a:xfrm>
              <a:off x="2496" y="1296"/>
              <a:ext cx="96" cy="1008"/>
            </a:xfrm>
            <a:prstGeom prst="rightBrace">
              <a:avLst>
                <a:gd name="adj1" fmla="val 87500"/>
                <a:gd name="adj2" fmla="val 50000"/>
              </a:avLst>
            </a:prstGeom>
            <a:noFill/>
            <a:ln w="25400">
              <a:solidFill>
                <a:schemeClr val="tx1"/>
              </a:solidFill>
              <a:round/>
              <a:headEnd/>
              <a:tailEnd/>
            </a:ln>
          </p:spPr>
          <p:txBody>
            <a:bodyPr wrap="none" anchor="ctr"/>
            <a:lstStyle/>
            <a:p>
              <a:endParaRPr lang="tr-TR"/>
            </a:p>
          </p:txBody>
        </p:sp>
        <p:sp>
          <p:nvSpPr>
            <p:cNvPr id="40974" name="Text Box 5"/>
            <p:cNvSpPr txBox="1">
              <a:spLocks noChangeArrowheads="1"/>
            </p:cNvSpPr>
            <p:nvPr/>
          </p:nvSpPr>
          <p:spPr bwMode="auto">
            <a:xfrm>
              <a:off x="2688" y="1488"/>
              <a:ext cx="3072" cy="596"/>
            </a:xfrm>
            <a:prstGeom prst="rect">
              <a:avLst/>
            </a:prstGeom>
            <a:noFill/>
            <a:ln w="9525">
              <a:noFill/>
              <a:miter lim="800000"/>
              <a:headEnd/>
              <a:tailEnd/>
            </a:ln>
          </p:spPr>
          <p:txBody>
            <a:bodyPr>
              <a:spAutoFit/>
            </a:bodyPr>
            <a:lstStyle/>
            <a:p>
              <a:r>
                <a:rPr kumimoji="0" lang="tr-TR" sz="2800">
                  <a:latin typeface="Arial" charset="0"/>
                </a:rPr>
                <a:t>fonksiyonları için uygun </a:t>
              </a:r>
            </a:p>
            <a:p>
              <a:r>
                <a:rPr kumimoji="0" lang="tr-TR" sz="2800">
                  <a:latin typeface="Arial" charset="0"/>
                </a:rPr>
                <a:t>vanaya basmanız yeterlidir</a:t>
              </a:r>
              <a:r>
                <a:rPr kumimoji="0" lang="tr-TR"/>
                <a:t>.</a:t>
              </a:r>
            </a:p>
          </p:txBody>
        </p:sp>
      </p:grpSp>
      <p:grpSp>
        <p:nvGrpSpPr>
          <p:cNvPr id="3" name="Group 13"/>
          <p:cNvGrpSpPr>
            <a:grpSpLocks/>
          </p:cNvGrpSpPr>
          <p:nvPr/>
        </p:nvGrpSpPr>
        <p:grpSpPr bwMode="auto">
          <a:xfrm>
            <a:off x="4648200" y="3429000"/>
            <a:ext cx="2741613" cy="3429000"/>
            <a:chOff x="2928" y="2160"/>
            <a:chExt cx="1727" cy="2160"/>
          </a:xfrm>
        </p:grpSpPr>
        <p:pic>
          <p:nvPicPr>
            <p:cNvPr id="40966" name="Picture 3" descr="004_02_001"/>
            <p:cNvPicPr>
              <a:picLocks noChangeAspect="1" noChangeArrowheads="1"/>
            </p:cNvPicPr>
            <p:nvPr/>
          </p:nvPicPr>
          <p:blipFill>
            <a:blip r:embed="rId2" cstate="print"/>
            <a:srcRect/>
            <a:stretch>
              <a:fillRect/>
            </a:stretch>
          </p:blipFill>
          <p:spPr bwMode="auto">
            <a:xfrm>
              <a:off x="2928" y="2160"/>
              <a:ext cx="1727" cy="2160"/>
            </a:xfrm>
            <a:prstGeom prst="rect">
              <a:avLst/>
            </a:prstGeom>
            <a:noFill/>
            <a:ln w="9525">
              <a:noFill/>
              <a:miter lim="800000"/>
              <a:headEnd/>
              <a:tailEnd/>
            </a:ln>
          </p:spPr>
        </p:pic>
        <p:sp>
          <p:nvSpPr>
            <p:cNvPr id="40967" name="Text Box 7"/>
            <p:cNvSpPr txBox="1">
              <a:spLocks noChangeArrowheads="1"/>
            </p:cNvSpPr>
            <p:nvPr/>
          </p:nvSpPr>
          <p:spPr bwMode="auto">
            <a:xfrm>
              <a:off x="2976" y="2496"/>
              <a:ext cx="240" cy="279"/>
            </a:xfrm>
            <a:prstGeom prst="rect">
              <a:avLst/>
            </a:prstGeom>
            <a:noFill/>
            <a:ln w="9525">
              <a:noFill/>
              <a:miter lim="800000"/>
              <a:headEnd/>
              <a:tailEnd/>
            </a:ln>
          </p:spPr>
          <p:txBody>
            <a:bodyPr>
              <a:spAutoFit/>
            </a:bodyPr>
            <a:lstStyle/>
            <a:p>
              <a:pPr>
                <a:spcBef>
                  <a:spcPct val="50000"/>
                </a:spcBef>
              </a:pPr>
              <a:r>
                <a:rPr lang="tr-TR" sz="2300">
                  <a:solidFill>
                    <a:schemeClr val="hlink"/>
                  </a:solidFill>
                  <a:latin typeface="Arial" charset="0"/>
                </a:rPr>
                <a:t>A</a:t>
              </a:r>
            </a:p>
          </p:txBody>
        </p:sp>
        <p:sp>
          <p:nvSpPr>
            <p:cNvPr id="40968" name="Text Box 8"/>
            <p:cNvSpPr txBox="1">
              <a:spLocks noChangeArrowheads="1"/>
            </p:cNvSpPr>
            <p:nvPr/>
          </p:nvSpPr>
          <p:spPr bwMode="auto">
            <a:xfrm>
              <a:off x="4368" y="3456"/>
              <a:ext cx="240" cy="633"/>
            </a:xfrm>
            <a:prstGeom prst="rect">
              <a:avLst/>
            </a:prstGeom>
            <a:noFill/>
            <a:ln w="9525">
              <a:noFill/>
              <a:miter lim="800000"/>
              <a:headEnd/>
              <a:tailEnd/>
            </a:ln>
          </p:spPr>
          <p:txBody>
            <a:bodyPr>
              <a:spAutoFit/>
            </a:bodyPr>
            <a:lstStyle/>
            <a:p>
              <a:pPr>
                <a:spcBef>
                  <a:spcPct val="50000"/>
                </a:spcBef>
              </a:pPr>
              <a:r>
                <a:rPr lang="tr-TR" sz="2400">
                  <a:solidFill>
                    <a:schemeClr val="hlink"/>
                  </a:solidFill>
                  <a:latin typeface="Arial" charset="0"/>
                </a:rPr>
                <a:t>B</a:t>
              </a:r>
              <a:endParaRPr lang="tr-TR" sz="2300">
                <a:solidFill>
                  <a:schemeClr val="hlink"/>
                </a:solidFill>
                <a:latin typeface="Arial" charset="0"/>
              </a:endParaRPr>
            </a:p>
            <a:p>
              <a:pPr>
                <a:spcBef>
                  <a:spcPct val="50000"/>
                </a:spcBef>
              </a:pPr>
              <a:endParaRPr lang="tr-TR" sz="2400">
                <a:solidFill>
                  <a:schemeClr val="hlink"/>
                </a:solidFill>
                <a:latin typeface="Arial" charset="0"/>
              </a:endParaRPr>
            </a:p>
          </p:txBody>
        </p:sp>
        <p:sp>
          <p:nvSpPr>
            <p:cNvPr id="40969" name="Text Box 9"/>
            <p:cNvSpPr txBox="1">
              <a:spLocks noChangeArrowheads="1"/>
            </p:cNvSpPr>
            <p:nvPr/>
          </p:nvSpPr>
          <p:spPr bwMode="auto">
            <a:xfrm>
              <a:off x="3264" y="4032"/>
              <a:ext cx="336" cy="288"/>
            </a:xfrm>
            <a:prstGeom prst="rect">
              <a:avLst/>
            </a:prstGeom>
            <a:noFill/>
            <a:ln w="9525">
              <a:noFill/>
              <a:miter lim="800000"/>
              <a:headEnd/>
              <a:tailEnd/>
            </a:ln>
          </p:spPr>
          <p:txBody>
            <a:bodyPr>
              <a:spAutoFit/>
            </a:bodyPr>
            <a:lstStyle/>
            <a:p>
              <a:pPr>
                <a:spcBef>
                  <a:spcPct val="50000"/>
                </a:spcBef>
              </a:pPr>
              <a:r>
                <a:rPr lang="tr-TR" sz="2400">
                  <a:solidFill>
                    <a:schemeClr val="hlink"/>
                  </a:solidFill>
                  <a:latin typeface="Arial" charset="0"/>
                </a:rPr>
                <a:t> </a:t>
              </a:r>
              <a:r>
                <a:rPr lang="tr-TR" sz="2300">
                  <a:solidFill>
                    <a:schemeClr val="hlink"/>
                  </a:solidFill>
                  <a:latin typeface="Arial" charset="0"/>
                </a:rPr>
                <a:t>C</a:t>
              </a:r>
            </a:p>
          </p:txBody>
        </p:sp>
        <p:sp>
          <p:nvSpPr>
            <p:cNvPr id="40970" name="Line 10"/>
            <p:cNvSpPr>
              <a:spLocks noChangeShapeType="1"/>
            </p:cNvSpPr>
            <p:nvPr/>
          </p:nvSpPr>
          <p:spPr bwMode="auto">
            <a:xfrm>
              <a:off x="3168" y="2640"/>
              <a:ext cx="528" cy="0"/>
            </a:xfrm>
            <a:prstGeom prst="line">
              <a:avLst/>
            </a:prstGeom>
            <a:noFill/>
            <a:ln w="31750">
              <a:solidFill>
                <a:schemeClr val="hlink"/>
              </a:solidFill>
              <a:round/>
              <a:headEnd/>
              <a:tailEnd type="triangle" w="med" len="med"/>
            </a:ln>
          </p:spPr>
          <p:txBody>
            <a:bodyPr/>
            <a:lstStyle/>
            <a:p>
              <a:endParaRPr lang="tr-TR"/>
            </a:p>
          </p:txBody>
        </p:sp>
        <p:sp>
          <p:nvSpPr>
            <p:cNvPr id="40971" name="Line 11"/>
            <p:cNvSpPr>
              <a:spLocks noChangeShapeType="1"/>
            </p:cNvSpPr>
            <p:nvPr/>
          </p:nvSpPr>
          <p:spPr bwMode="auto">
            <a:xfrm>
              <a:off x="3984" y="3600"/>
              <a:ext cx="384" cy="0"/>
            </a:xfrm>
            <a:prstGeom prst="line">
              <a:avLst/>
            </a:prstGeom>
            <a:noFill/>
            <a:ln w="31750">
              <a:solidFill>
                <a:schemeClr val="hlink"/>
              </a:solidFill>
              <a:round/>
              <a:headEnd type="triangle" w="med" len="med"/>
              <a:tailEnd/>
            </a:ln>
          </p:spPr>
          <p:txBody>
            <a:bodyPr/>
            <a:lstStyle/>
            <a:p>
              <a:endParaRPr lang="tr-TR"/>
            </a:p>
          </p:txBody>
        </p:sp>
        <p:sp>
          <p:nvSpPr>
            <p:cNvPr id="40972" name="Line 12"/>
            <p:cNvSpPr>
              <a:spLocks noChangeShapeType="1"/>
            </p:cNvSpPr>
            <p:nvPr/>
          </p:nvSpPr>
          <p:spPr bwMode="auto">
            <a:xfrm>
              <a:off x="3456" y="3888"/>
              <a:ext cx="0" cy="192"/>
            </a:xfrm>
            <a:prstGeom prst="line">
              <a:avLst/>
            </a:prstGeom>
            <a:noFill/>
            <a:ln w="31750">
              <a:solidFill>
                <a:schemeClr val="hlink"/>
              </a:solidFill>
              <a:round/>
              <a:headEnd type="triangle" w="med" len="me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lvl="1">
              <a:defRPr/>
            </a:pPr>
            <a:fld id="{DDADA821-24C0-40A0-9005-DE1D42364F2E}" type="slidenum">
              <a:rPr lang="tr-TR"/>
              <a:pPr lvl="1">
                <a:defRPr/>
              </a:pPr>
              <a:t>73</a:t>
            </a:fld>
            <a:endParaRPr lang="tr-TR">
              <a:latin typeface="Times New Roman" pitchFamily="18" charset="0"/>
            </a:endParaRPr>
          </a:p>
        </p:txBody>
      </p:sp>
      <p:grpSp>
        <p:nvGrpSpPr>
          <p:cNvPr id="2" name="Group 9"/>
          <p:cNvGrpSpPr>
            <a:grpSpLocks/>
          </p:cNvGrpSpPr>
          <p:nvPr/>
        </p:nvGrpSpPr>
        <p:grpSpPr bwMode="auto">
          <a:xfrm>
            <a:off x="228600" y="0"/>
            <a:ext cx="8915400" cy="6858000"/>
            <a:chOff x="144" y="0"/>
            <a:chExt cx="5616" cy="4320"/>
          </a:xfrm>
        </p:grpSpPr>
        <p:sp>
          <p:nvSpPr>
            <p:cNvPr id="41988" name="Rectangle 4"/>
            <p:cNvSpPr>
              <a:spLocks noChangeArrowheads="1"/>
            </p:cNvSpPr>
            <p:nvPr/>
          </p:nvSpPr>
          <p:spPr bwMode="auto">
            <a:xfrm>
              <a:off x="144" y="117"/>
              <a:ext cx="3696" cy="1668"/>
            </a:xfrm>
            <a:prstGeom prst="rect">
              <a:avLst/>
            </a:prstGeom>
            <a:noFill/>
            <a:ln w="9525">
              <a:noFill/>
              <a:miter lim="800000"/>
              <a:headEnd/>
              <a:tailEnd/>
            </a:ln>
          </p:spPr>
          <p:txBody>
            <a:bodyPr anchor="ctr">
              <a:spAutoFit/>
            </a:bodyPr>
            <a:lstStyle/>
            <a:p>
              <a:pPr>
                <a:lnSpc>
                  <a:spcPct val="140000"/>
                </a:lnSpc>
              </a:pPr>
              <a:r>
                <a:rPr kumimoji="0" lang="tr-TR" sz="2400" dirty="0">
                  <a:solidFill>
                    <a:srgbClr val="FF0000"/>
                  </a:solidFill>
                  <a:latin typeface="Arial" charset="0"/>
                </a:rPr>
                <a:t>Makro Pipet </a:t>
              </a:r>
              <a:r>
                <a:rPr kumimoji="0" lang="tr-TR" sz="2400" dirty="0" err="1">
                  <a:solidFill>
                    <a:srgbClr val="FF0000"/>
                  </a:solidFill>
                  <a:latin typeface="Arial" charset="0"/>
                </a:rPr>
                <a:t>Puar</a:t>
              </a:r>
              <a:r>
                <a:rPr kumimoji="0" lang="tr-TR" sz="2400" dirty="0" err="1">
                  <a:solidFill>
                    <a:srgbClr val="FFFF00"/>
                  </a:solidFill>
                  <a:latin typeface="Arial" charset="0"/>
                </a:rPr>
                <a:t>ı</a:t>
              </a:r>
              <a:r>
                <a:rPr kumimoji="0" lang="tr-TR" sz="2400" dirty="0">
                  <a:solidFill>
                    <a:srgbClr val="FFFF00"/>
                  </a:solidFill>
                  <a:latin typeface="Arial" charset="0"/>
                </a:rPr>
                <a:t> </a:t>
              </a:r>
              <a:r>
                <a:rPr kumimoji="0" lang="tr-TR" sz="2400" dirty="0">
                  <a:latin typeface="Arial" charset="0"/>
                </a:rPr>
                <a:t>sentetik kauçuk ve silikondan imal edilmiş olup, tüm pipet tipleri için uygundur. Bu pipet </a:t>
              </a:r>
              <a:r>
                <a:rPr kumimoji="0" lang="tr-TR" sz="2400" dirty="0" err="1">
                  <a:latin typeface="Arial" charset="0"/>
                </a:rPr>
                <a:t>puarı</a:t>
              </a:r>
              <a:r>
                <a:rPr kumimoji="0" lang="tr-TR" sz="2400" dirty="0">
                  <a:latin typeface="Arial" charset="0"/>
                </a:rPr>
                <a:t> </a:t>
              </a:r>
              <a:r>
                <a:rPr kumimoji="0" lang="tr-TR" sz="2400" dirty="0" err="1">
                  <a:latin typeface="Arial" charset="0"/>
                </a:rPr>
                <a:t>demonte</a:t>
              </a:r>
              <a:r>
                <a:rPr kumimoji="0" lang="tr-TR" sz="2400" dirty="0">
                  <a:latin typeface="Arial" charset="0"/>
                </a:rPr>
                <a:t> edilip temizlenebilir, </a:t>
              </a:r>
              <a:r>
                <a:rPr kumimoji="0" lang="tr-TR" sz="2400" dirty="0" err="1">
                  <a:latin typeface="Arial" charset="0"/>
                </a:rPr>
                <a:t>otoklavlanabilir</a:t>
              </a:r>
              <a:r>
                <a:rPr kumimoji="0" lang="tr-TR" sz="2400" dirty="0">
                  <a:latin typeface="Arial" charset="0"/>
                </a:rPr>
                <a:t> </a:t>
              </a:r>
            </a:p>
          </p:txBody>
        </p:sp>
        <p:grpSp>
          <p:nvGrpSpPr>
            <p:cNvPr id="3" name="Group 7"/>
            <p:cNvGrpSpPr>
              <a:grpSpLocks/>
            </p:cNvGrpSpPr>
            <p:nvPr/>
          </p:nvGrpSpPr>
          <p:grpSpPr bwMode="auto">
            <a:xfrm>
              <a:off x="3792" y="0"/>
              <a:ext cx="1968" cy="4320"/>
              <a:chOff x="3792" y="0"/>
              <a:chExt cx="1968" cy="4320"/>
            </a:xfrm>
          </p:grpSpPr>
          <p:pic>
            <p:nvPicPr>
              <p:cNvPr id="41992" name="Picture 3" descr="004_01_001"/>
              <p:cNvPicPr>
                <a:picLocks noChangeAspect="1" noChangeArrowheads="1"/>
              </p:cNvPicPr>
              <p:nvPr/>
            </p:nvPicPr>
            <p:blipFill>
              <a:blip r:embed="rId2" cstate="print"/>
              <a:srcRect/>
              <a:stretch>
                <a:fillRect/>
              </a:stretch>
            </p:blipFill>
            <p:spPr bwMode="auto">
              <a:xfrm>
                <a:off x="3803" y="0"/>
                <a:ext cx="1957" cy="2448"/>
              </a:xfrm>
              <a:prstGeom prst="rect">
                <a:avLst/>
              </a:prstGeom>
              <a:noFill/>
              <a:ln w="9525">
                <a:noFill/>
                <a:miter lim="800000"/>
                <a:headEnd/>
                <a:tailEnd/>
              </a:ln>
            </p:spPr>
          </p:pic>
          <p:pic>
            <p:nvPicPr>
              <p:cNvPr id="41993" name="Picture 5" descr="004_04_001"/>
              <p:cNvPicPr>
                <a:picLocks noChangeAspect="1" noChangeArrowheads="1"/>
              </p:cNvPicPr>
              <p:nvPr/>
            </p:nvPicPr>
            <p:blipFill>
              <a:blip r:embed="rId3" cstate="print"/>
              <a:srcRect l="14000" r="3999"/>
              <a:stretch>
                <a:fillRect/>
              </a:stretch>
            </p:blipFill>
            <p:spPr bwMode="auto">
              <a:xfrm>
                <a:off x="3792" y="2400"/>
                <a:ext cx="1968" cy="1920"/>
              </a:xfrm>
              <a:prstGeom prst="rect">
                <a:avLst/>
              </a:prstGeom>
              <a:noFill/>
              <a:ln w="9525">
                <a:noFill/>
                <a:miter lim="800000"/>
                <a:headEnd/>
                <a:tailEnd/>
              </a:ln>
            </p:spPr>
          </p:pic>
        </p:grpSp>
        <p:sp>
          <p:nvSpPr>
            <p:cNvPr id="41990" name="Rectangle 6"/>
            <p:cNvSpPr>
              <a:spLocks noChangeArrowheads="1"/>
            </p:cNvSpPr>
            <p:nvPr/>
          </p:nvSpPr>
          <p:spPr bwMode="auto">
            <a:xfrm>
              <a:off x="144" y="1955"/>
              <a:ext cx="3456" cy="1990"/>
            </a:xfrm>
            <a:prstGeom prst="rect">
              <a:avLst/>
            </a:prstGeom>
            <a:noFill/>
            <a:ln w="9525">
              <a:noFill/>
              <a:miter lim="800000"/>
              <a:headEnd/>
              <a:tailEnd/>
            </a:ln>
          </p:spPr>
          <p:txBody>
            <a:bodyPr anchor="ctr">
              <a:spAutoFit/>
            </a:bodyPr>
            <a:lstStyle/>
            <a:p>
              <a:pPr>
                <a:lnSpc>
                  <a:spcPct val="140000"/>
                </a:lnSpc>
              </a:pPr>
              <a:r>
                <a:rPr kumimoji="0" lang="tr-TR" sz="2400" dirty="0">
                  <a:solidFill>
                    <a:srgbClr val="FF0000"/>
                  </a:solidFill>
                  <a:latin typeface="Arial" charset="0"/>
                </a:rPr>
                <a:t>Mikro Pipet </a:t>
              </a:r>
              <a:r>
                <a:rPr kumimoji="0" lang="tr-TR" sz="2400" dirty="0" err="1">
                  <a:solidFill>
                    <a:srgbClr val="FF0000"/>
                  </a:solidFill>
                  <a:latin typeface="Arial" charset="0"/>
                </a:rPr>
                <a:t>Puarı</a:t>
              </a:r>
              <a:r>
                <a:rPr kumimoji="0" lang="tr-TR" sz="2400" dirty="0">
                  <a:solidFill>
                    <a:srgbClr val="FF0000"/>
                  </a:solidFill>
                  <a:latin typeface="Arial" charset="0"/>
                </a:rPr>
                <a:t> </a:t>
              </a:r>
              <a:r>
                <a:rPr kumimoji="0" lang="tr-TR" sz="2400" dirty="0">
                  <a:latin typeface="Arial" charset="0"/>
                </a:rPr>
                <a:t>silikondan imal edilmiş olup tüm pipet tipleri için uygundur. Büyük boy Pipet </a:t>
              </a:r>
              <a:r>
                <a:rPr kumimoji="0" lang="tr-TR" sz="2400" dirty="0" err="1">
                  <a:latin typeface="Arial" charset="0"/>
                </a:rPr>
                <a:t>Puarı</a:t>
              </a:r>
              <a:r>
                <a:rPr kumimoji="0" lang="tr-TR" sz="2400" dirty="0">
                  <a:latin typeface="Arial" charset="0"/>
                </a:rPr>
                <a:t> bullu ve dereceli pipetler için çok uygundur. Küçük boy ise cam PASTÖR pipetleri için idealdir. </a:t>
              </a:r>
            </a:p>
          </p:txBody>
        </p:sp>
        <p:sp>
          <p:nvSpPr>
            <p:cNvPr id="41991" name="Line 8"/>
            <p:cNvSpPr>
              <a:spLocks noChangeShapeType="1"/>
            </p:cNvSpPr>
            <p:nvPr/>
          </p:nvSpPr>
          <p:spPr bwMode="auto">
            <a:xfrm>
              <a:off x="192" y="1920"/>
              <a:ext cx="3312" cy="0"/>
            </a:xfrm>
            <a:prstGeom prst="line">
              <a:avLst/>
            </a:prstGeom>
            <a:noFill/>
            <a:ln w="19050">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22713A1-8DF8-45B3-991A-53AC8664B964}" type="slidenum">
              <a:rPr lang="tr-TR"/>
              <a:pPr lvl="1">
                <a:defRPr/>
              </a:pPr>
              <a:t>74</a:t>
            </a:fld>
            <a:endParaRPr lang="tr-TR">
              <a:latin typeface="Times New Roman" pitchFamily="18" charset="0"/>
            </a:endParaRPr>
          </a:p>
        </p:txBody>
      </p:sp>
      <p:sp>
        <p:nvSpPr>
          <p:cNvPr id="43011" name="Rectangle 3"/>
          <p:cNvSpPr>
            <a:spLocks noGrp="1" noChangeArrowheads="1"/>
          </p:cNvSpPr>
          <p:nvPr>
            <p:ph type="body" idx="1"/>
          </p:nvPr>
        </p:nvSpPr>
        <p:spPr>
          <a:xfrm>
            <a:off x="304800" y="228600"/>
            <a:ext cx="8534400" cy="6172200"/>
          </a:xfrm>
        </p:spPr>
        <p:txBody>
          <a:bodyPr/>
          <a:lstStyle/>
          <a:p>
            <a:pPr marL="609600" indent="-609600" algn="ctr" eaLnBrk="1" hangingPunct="1">
              <a:lnSpc>
                <a:spcPct val="190000"/>
              </a:lnSpc>
              <a:buFont typeface="Wingdings" pitchFamily="2" charset="2"/>
              <a:buNone/>
            </a:pPr>
            <a:r>
              <a:rPr lang="tr-TR" sz="3000" b="1" smtClean="0">
                <a:solidFill>
                  <a:schemeClr val="accent2"/>
                </a:solidFill>
                <a:latin typeface="Arial" charset="0"/>
              </a:rPr>
              <a:t>Numune ve Çözelti Saklama</a:t>
            </a:r>
            <a:r>
              <a:rPr lang="tr-TR" sz="2400" b="1" smtClean="0">
                <a:latin typeface="Arial" charset="0"/>
              </a:rPr>
              <a:t> </a:t>
            </a:r>
            <a:endParaRPr lang="tr-TR" sz="2400" smtClean="0">
              <a:latin typeface="Arial" charset="0"/>
            </a:endParaRPr>
          </a:p>
          <a:p>
            <a:pPr marL="609600" indent="-609600" algn="just" eaLnBrk="1" hangingPunct="1">
              <a:lnSpc>
                <a:spcPct val="140000"/>
              </a:lnSpc>
              <a:buFont typeface="Wingdings" pitchFamily="2" charset="2"/>
              <a:buNone/>
            </a:pPr>
            <a:r>
              <a:rPr lang="tr-TR" sz="2400" smtClean="0">
                <a:latin typeface="Arial" charset="0"/>
              </a:rPr>
              <a:t>	</a:t>
            </a:r>
            <a:r>
              <a:rPr lang="tr-TR" sz="2800" smtClean="0">
                <a:latin typeface="Arial" charset="0"/>
              </a:rPr>
              <a:t>Oda sıcaklığında bozulabilecek </a:t>
            </a:r>
          </a:p>
          <a:p>
            <a:pPr marL="609600" indent="-609600" algn="just" eaLnBrk="1" hangingPunct="1">
              <a:lnSpc>
                <a:spcPct val="140000"/>
              </a:lnSpc>
              <a:buClr>
                <a:schemeClr val="accent2"/>
              </a:buClr>
              <a:buSzPct val="85000"/>
              <a:buFont typeface="Wingdings" pitchFamily="2" charset="2"/>
              <a:buChar char="ü"/>
            </a:pPr>
            <a:r>
              <a:rPr lang="tr-TR" sz="2800" smtClean="0">
                <a:latin typeface="Arial" charset="0"/>
              </a:rPr>
              <a:t>numuneler, </a:t>
            </a:r>
          </a:p>
          <a:p>
            <a:pPr marL="609600" indent="-609600" algn="just" eaLnBrk="1" hangingPunct="1">
              <a:lnSpc>
                <a:spcPct val="140000"/>
              </a:lnSpc>
              <a:buClr>
                <a:schemeClr val="accent2"/>
              </a:buClr>
              <a:buSzPct val="85000"/>
              <a:buFont typeface="Wingdings" pitchFamily="2" charset="2"/>
              <a:buChar char="ü"/>
            </a:pPr>
            <a:r>
              <a:rPr lang="tr-TR" sz="2800" smtClean="0">
                <a:latin typeface="Arial" charset="0"/>
              </a:rPr>
              <a:t>standartlar ve </a:t>
            </a:r>
          </a:p>
          <a:p>
            <a:pPr marL="609600" indent="-609600" algn="just" eaLnBrk="1" hangingPunct="1">
              <a:lnSpc>
                <a:spcPct val="140000"/>
              </a:lnSpc>
              <a:buClr>
                <a:schemeClr val="accent2"/>
              </a:buClr>
              <a:buSzPct val="85000"/>
              <a:buFont typeface="Wingdings" pitchFamily="2" charset="2"/>
              <a:buChar char="ü"/>
            </a:pPr>
            <a:r>
              <a:rPr lang="tr-TR" sz="2800" smtClean="0">
                <a:latin typeface="Arial" charset="0"/>
              </a:rPr>
              <a:t>yüksek uçuculuğa sahip olan kimyasallar buzdolabında ağzı kapalı şişelerde saklanmalıdır.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72B624E-BE06-4726-9358-7D73CA24D3F1}" type="slidenum">
              <a:rPr lang="tr-TR"/>
              <a:pPr lvl="1">
                <a:defRPr/>
              </a:pPr>
              <a:t>75</a:t>
            </a:fld>
            <a:endParaRPr lang="tr-TR">
              <a:latin typeface="Times New Roman" pitchFamily="18" charset="0"/>
            </a:endParaRPr>
          </a:p>
        </p:txBody>
      </p:sp>
      <p:sp>
        <p:nvSpPr>
          <p:cNvPr id="44035" name="Rectangle 3"/>
          <p:cNvSpPr>
            <a:spLocks noGrp="1" noChangeArrowheads="1"/>
          </p:cNvSpPr>
          <p:nvPr>
            <p:ph type="body" idx="1"/>
          </p:nvPr>
        </p:nvSpPr>
        <p:spPr>
          <a:xfrm>
            <a:off x="152400" y="228600"/>
            <a:ext cx="8763000" cy="6324600"/>
          </a:xfrm>
        </p:spPr>
        <p:txBody>
          <a:bodyPr/>
          <a:lstStyle/>
          <a:p>
            <a:pPr marL="609600" indent="-609600" algn="ctr" eaLnBrk="1" hangingPunct="1">
              <a:lnSpc>
                <a:spcPct val="120000"/>
              </a:lnSpc>
              <a:buFont typeface="Wingdings" pitchFamily="2" charset="2"/>
              <a:buNone/>
            </a:pPr>
            <a:r>
              <a:rPr lang="tr-TR" sz="2800" b="1" smtClean="0">
                <a:solidFill>
                  <a:schemeClr val="accent2"/>
                </a:solidFill>
                <a:latin typeface="Arial" charset="0"/>
              </a:rPr>
              <a:t>Kimyasal Madde Stoklama</a:t>
            </a:r>
            <a:r>
              <a:rPr lang="tr-TR" sz="2100" b="1" smtClean="0">
                <a:solidFill>
                  <a:schemeClr val="accent2"/>
                </a:solidFill>
                <a:latin typeface="Arial" charset="0"/>
              </a:rPr>
              <a:t> </a:t>
            </a:r>
          </a:p>
          <a:p>
            <a:pPr marL="609600" indent="-609600" algn="just" eaLnBrk="1" hangingPunct="1">
              <a:lnSpc>
                <a:spcPct val="130000"/>
              </a:lnSpc>
              <a:buClr>
                <a:schemeClr val="accent2"/>
              </a:buClr>
              <a:buSzPct val="85000"/>
              <a:buFont typeface="Wingdings" pitchFamily="2" charset="2"/>
              <a:buAutoNum type="arabicParenR"/>
            </a:pPr>
            <a:r>
              <a:rPr lang="tr-TR" sz="2800" smtClean="0">
                <a:latin typeface="Arial" charset="0"/>
              </a:rPr>
              <a:t>Laboratuvar yönetimi tarafından alınan her türlü kimyasal madde “kimyasal madde saklama odası”nda stoklanmalıdır. </a:t>
            </a:r>
          </a:p>
          <a:p>
            <a:pPr marL="609600" indent="-609600" algn="just" eaLnBrk="1" hangingPunct="1">
              <a:lnSpc>
                <a:spcPct val="130000"/>
              </a:lnSpc>
              <a:buClr>
                <a:schemeClr val="accent2"/>
              </a:buClr>
              <a:buSzPct val="85000"/>
              <a:buFont typeface="Wingdings" pitchFamily="2" charset="2"/>
              <a:buAutoNum type="arabicParenR"/>
            </a:pPr>
            <a:r>
              <a:rPr lang="tr-TR" sz="2800" smtClean="0">
                <a:latin typeface="Arial" charset="0"/>
              </a:rPr>
              <a:t>Araştırma/uygulama projelerine ait kimyasal maddelerin bu durumları üzerlerindeki etikette ve envanterde belirtilmelidir. </a:t>
            </a:r>
          </a:p>
          <a:p>
            <a:pPr marL="609600" indent="-609600" algn="just" eaLnBrk="1" hangingPunct="1">
              <a:lnSpc>
                <a:spcPct val="130000"/>
              </a:lnSpc>
              <a:buClr>
                <a:schemeClr val="accent2"/>
              </a:buClr>
              <a:buSzPct val="85000"/>
              <a:buFont typeface="Wingdings" pitchFamily="2" charset="2"/>
              <a:buAutoNum type="arabicParenR" startAt="2"/>
            </a:pPr>
            <a:r>
              <a:rPr lang="tr-TR" sz="2800" smtClean="0">
                <a:latin typeface="Arial" charset="0"/>
              </a:rPr>
              <a:t>Kimyasal maddeler alfabetik olarak raflarda sıralanmalıdır ve kullanıldıktan sonra yerlerine geri konulmalıdır.</a:t>
            </a:r>
          </a:p>
          <a:p>
            <a:pPr marL="609600" indent="-609600" algn="just" eaLnBrk="1" hangingPunct="1">
              <a:lnSpc>
                <a:spcPct val="120000"/>
              </a:lnSpc>
            </a:pPr>
            <a:endParaRPr lang="tr-TR" sz="2800" smtClean="0">
              <a:latin typeface="Arial" charset="0"/>
            </a:endParaRPr>
          </a:p>
          <a:p>
            <a:pPr marL="609600" indent="-609600" eaLnBrk="1" hangingPunct="1">
              <a:lnSpc>
                <a:spcPct val="70000"/>
              </a:lnSpc>
              <a:buFont typeface="Wingdings" pitchFamily="2" charset="2"/>
              <a:buNone/>
            </a:pPr>
            <a:endParaRPr lang="tr-TR" sz="200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6A43206-1F56-416D-9F58-F39555785AD7}" type="slidenum">
              <a:rPr lang="tr-TR"/>
              <a:pPr lvl="1">
                <a:defRPr/>
              </a:pPr>
              <a:t>76</a:t>
            </a:fld>
            <a:endParaRPr lang="tr-TR">
              <a:latin typeface="Times New Roman" pitchFamily="18" charset="0"/>
            </a:endParaRPr>
          </a:p>
        </p:txBody>
      </p:sp>
      <p:sp>
        <p:nvSpPr>
          <p:cNvPr id="45059" name="Rectangle 3"/>
          <p:cNvSpPr>
            <a:spLocks noGrp="1" noChangeArrowheads="1"/>
          </p:cNvSpPr>
          <p:nvPr>
            <p:ph type="body" idx="1"/>
          </p:nvPr>
        </p:nvSpPr>
        <p:spPr>
          <a:xfrm>
            <a:off x="228600" y="228600"/>
            <a:ext cx="8686800" cy="6248400"/>
          </a:xfrm>
        </p:spPr>
        <p:txBody>
          <a:bodyPr/>
          <a:lstStyle/>
          <a:p>
            <a:pPr marL="609600" indent="-609600" algn="just" eaLnBrk="1" hangingPunct="1">
              <a:lnSpc>
                <a:spcPct val="110000"/>
              </a:lnSpc>
              <a:buFont typeface="Wingdings" pitchFamily="2" charset="2"/>
              <a:buNone/>
            </a:pPr>
            <a:r>
              <a:rPr lang="tr-TR" b="1" smtClean="0"/>
              <a:t>	</a:t>
            </a:r>
            <a:r>
              <a:rPr lang="tr-TR" b="1" smtClean="0">
                <a:solidFill>
                  <a:schemeClr val="accent2"/>
                </a:solidFill>
                <a:latin typeface="Arial" charset="0"/>
              </a:rPr>
              <a:t>Kimyasal Madde Stoklama (devam)</a:t>
            </a:r>
            <a:endParaRPr lang="tr-TR" smtClean="0">
              <a:latin typeface="Arial" charset="0"/>
            </a:endParaRPr>
          </a:p>
          <a:p>
            <a:pPr marL="609600" indent="-609600" algn="just" eaLnBrk="1" hangingPunct="1">
              <a:lnSpc>
                <a:spcPct val="160000"/>
              </a:lnSpc>
              <a:buClr>
                <a:schemeClr val="accent2"/>
              </a:buClr>
              <a:buSzPct val="85000"/>
              <a:buFont typeface="Wingdings" pitchFamily="2" charset="2"/>
              <a:buAutoNum type="arabicParenR" startAt="4"/>
            </a:pPr>
            <a:r>
              <a:rPr lang="tr-TR" sz="2800" smtClean="0">
                <a:latin typeface="Arial" charset="0"/>
              </a:rPr>
              <a:t>Satın alınan kimyasal maddeler envantere kaydedilmeli ve Güvenlik Bilgi Formları dosyasına eklenmelidir. </a:t>
            </a:r>
          </a:p>
          <a:p>
            <a:pPr marL="609600" indent="-609600" algn="just" eaLnBrk="1" hangingPunct="1">
              <a:lnSpc>
                <a:spcPct val="160000"/>
              </a:lnSpc>
              <a:buClr>
                <a:schemeClr val="accent2"/>
              </a:buClr>
              <a:buSzPct val="85000"/>
              <a:buFont typeface="Wingdings" pitchFamily="2" charset="2"/>
              <a:buAutoNum type="arabicParenR" startAt="4"/>
            </a:pPr>
            <a:r>
              <a:rPr lang="tr-TR" sz="2800" smtClean="0">
                <a:latin typeface="Arial" charset="0"/>
              </a:rPr>
              <a:t>Azalan kimyasal maddeler envanterde ayrılan açıklama bölümüne kaydedilmeli ve laboratuvar sorumlusuna bildirilmelidir. </a:t>
            </a:r>
          </a:p>
          <a:p>
            <a:pPr marL="609600" indent="-609600" eaLnBrk="1" hangingPunct="1">
              <a:lnSpc>
                <a:spcPct val="160000"/>
              </a:lnSpc>
              <a:buClr>
                <a:schemeClr val="accent2"/>
              </a:buClr>
              <a:buSzPct val="85000"/>
              <a:buFont typeface="Wingdings" pitchFamily="2" charset="2"/>
              <a:buAutoNum type="arabicParenR" startAt="4"/>
            </a:pP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2937A6EA-00C3-49F8-8C20-39BDB224500D}" type="slidenum">
              <a:rPr lang="tr-TR"/>
              <a:pPr lvl="1">
                <a:defRPr/>
              </a:pPr>
              <a:t>77</a:t>
            </a:fld>
            <a:endParaRPr lang="tr-TR">
              <a:latin typeface="Times New Roman" pitchFamily="18" charset="0"/>
            </a:endParaRPr>
          </a:p>
        </p:txBody>
      </p:sp>
      <p:sp>
        <p:nvSpPr>
          <p:cNvPr id="46083" name="Rectangle 3"/>
          <p:cNvSpPr>
            <a:spLocks noGrp="1" noChangeArrowheads="1"/>
          </p:cNvSpPr>
          <p:nvPr>
            <p:ph type="body" idx="1"/>
          </p:nvPr>
        </p:nvSpPr>
        <p:spPr>
          <a:xfrm>
            <a:off x="304800" y="838200"/>
            <a:ext cx="8610600" cy="4191000"/>
          </a:xfrm>
        </p:spPr>
        <p:txBody>
          <a:bodyPr>
            <a:normAutofit lnSpcReduction="10000"/>
          </a:bodyPr>
          <a:lstStyle/>
          <a:p>
            <a:pPr marL="609600" indent="-609600" algn="just" eaLnBrk="1" hangingPunct="1">
              <a:lnSpc>
                <a:spcPct val="160000"/>
              </a:lnSpc>
              <a:buClr>
                <a:schemeClr val="accent2"/>
              </a:buClr>
              <a:buSzTx/>
              <a:buFont typeface="Wingdings" pitchFamily="2" charset="2"/>
              <a:buAutoNum type="arabicParenR" startAt="6"/>
            </a:pPr>
            <a:r>
              <a:rPr lang="tr-TR" sz="2800" smtClean="0">
                <a:latin typeface="Arial" charset="0"/>
              </a:rPr>
              <a:t>Korozif maddeler çelik dolaplarda saklanmalıdır. </a:t>
            </a:r>
          </a:p>
          <a:p>
            <a:pPr marL="609600" indent="-609600" algn="just" eaLnBrk="1" hangingPunct="1">
              <a:lnSpc>
                <a:spcPct val="160000"/>
              </a:lnSpc>
              <a:buClr>
                <a:schemeClr val="accent2"/>
              </a:buClr>
              <a:buSzTx/>
              <a:buFont typeface="Wingdings" pitchFamily="2" charset="2"/>
              <a:buAutoNum type="arabicParenR" startAt="6"/>
            </a:pPr>
            <a:r>
              <a:rPr lang="tr-TR" sz="2800" smtClean="0">
                <a:latin typeface="Arial" charset="0"/>
              </a:rPr>
              <a:t>Uçucu özelliğe sahip kimyasal maddeler +4°C de  saklanmalıdır. </a:t>
            </a:r>
          </a:p>
          <a:p>
            <a:pPr marL="609600" indent="-609600" algn="just" eaLnBrk="1" hangingPunct="1">
              <a:lnSpc>
                <a:spcPct val="160000"/>
              </a:lnSpc>
              <a:buClr>
                <a:schemeClr val="accent2"/>
              </a:buClr>
              <a:buSzTx/>
              <a:buFont typeface="Wingdings" pitchFamily="2" charset="2"/>
              <a:buAutoNum type="arabicParenR" startAt="6"/>
            </a:pPr>
            <a:r>
              <a:rPr lang="tr-TR" sz="2800" smtClean="0">
                <a:latin typeface="Arial" charset="0"/>
              </a:rPr>
              <a:t>Kimyasal madde miktarı ihtiyaca göre belirlenmeli ve maddenin raf ömrü göz önünde  bulundurularak satın alınmalıdır. </a:t>
            </a:r>
          </a:p>
          <a:p>
            <a:pPr marL="609600" indent="-609600" eaLnBrk="1" hangingPunct="1">
              <a:lnSpc>
                <a:spcPct val="160000"/>
              </a:lnSpc>
              <a:buSzTx/>
              <a:buFont typeface="Wingdings" pitchFamily="2" charset="2"/>
              <a:buAutoNum type="arabicParenR" startAt="6"/>
            </a:pPr>
            <a:endParaRPr lang="tr-TR" sz="2800"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323C0223-E19D-45FD-A131-1359584BB074}" type="slidenum">
              <a:rPr lang="tr-TR"/>
              <a:pPr lvl="1">
                <a:defRPr/>
              </a:pPr>
              <a:t>78</a:t>
            </a:fld>
            <a:endParaRPr lang="tr-TR">
              <a:latin typeface="Times New Roman" pitchFamily="18" charset="0"/>
            </a:endParaRPr>
          </a:p>
        </p:txBody>
      </p:sp>
      <p:sp>
        <p:nvSpPr>
          <p:cNvPr id="47107" name="Rectangle 3"/>
          <p:cNvSpPr>
            <a:spLocks noGrp="1" noChangeArrowheads="1"/>
          </p:cNvSpPr>
          <p:nvPr>
            <p:ph type="body" idx="1"/>
          </p:nvPr>
        </p:nvSpPr>
        <p:spPr>
          <a:xfrm>
            <a:off x="228600" y="152400"/>
            <a:ext cx="8686800" cy="6477000"/>
          </a:xfrm>
        </p:spPr>
        <p:txBody>
          <a:bodyPr/>
          <a:lstStyle/>
          <a:p>
            <a:pPr marL="457200" indent="-457200" algn="just" eaLnBrk="1" hangingPunct="1">
              <a:lnSpc>
                <a:spcPct val="100000"/>
              </a:lnSpc>
              <a:buFont typeface="Wingdings" pitchFamily="2" charset="2"/>
              <a:buNone/>
            </a:pPr>
            <a:r>
              <a:rPr lang="tr-TR" b="1" smtClean="0"/>
              <a:t>	</a:t>
            </a:r>
            <a:r>
              <a:rPr lang="tr-TR" sz="3000" b="1" smtClean="0">
                <a:solidFill>
                  <a:schemeClr val="accent2"/>
                </a:solidFill>
                <a:latin typeface="Arial" charset="0"/>
              </a:rPr>
              <a:t>Etiketleme </a:t>
            </a:r>
            <a:endParaRPr lang="tr-TR" sz="3000" smtClean="0">
              <a:solidFill>
                <a:schemeClr val="accent2"/>
              </a:solidFill>
              <a:latin typeface="Arial" charset="0"/>
            </a:endParaRP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Kimyasallar, numuneler, çözeltiler mutlaka etiketlenmelidir. Etiket üzerinde hazırlanış tarihi, saklama süresi, numune sahibi, çözeltinin/numunenin özellikleri ve diğer gerekli olabilecek bilgiler yer almalıdır. </a:t>
            </a:r>
          </a:p>
          <a:p>
            <a:pPr marL="457200" indent="-457200" algn="just" eaLnBrk="1" hangingPunct="1">
              <a:lnSpc>
                <a:spcPct val="140000"/>
              </a:lnSpc>
              <a:buClr>
                <a:schemeClr val="accent2"/>
              </a:buClr>
              <a:buSzPct val="85000"/>
              <a:buFont typeface="Wingdings" pitchFamily="2" charset="2"/>
              <a:buAutoNum type="arabicParenR"/>
            </a:pPr>
            <a:r>
              <a:rPr lang="tr-TR" sz="2800" smtClean="0">
                <a:latin typeface="Arial" charset="0"/>
              </a:rPr>
              <a:t>Numunenin/çözeltinin yeni bir kaba aktarılması durumunda da yeni kabın etiketlenmesi unutulmamalıdır. </a:t>
            </a:r>
          </a:p>
          <a:p>
            <a:pPr marL="457200" indent="-457200" algn="just" eaLnBrk="1" hangingPunct="1">
              <a:lnSpc>
                <a:spcPct val="140000"/>
              </a:lnSpc>
              <a:buFont typeface="Wingdings" pitchFamily="2" charset="2"/>
              <a:buNone/>
            </a:pPr>
            <a:r>
              <a:rPr lang="tr-TR" sz="2800" b="1" smtClean="0">
                <a:latin typeface="Arial" charset="0"/>
              </a:rPr>
              <a:t>	</a:t>
            </a:r>
            <a:endParaRPr lang="tr-TR" sz="2800" smtClean="0">
              <a:latin typeface="Arial"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19559EC3-8E53-4C2A-93BC-199F106A38CB}" type="slidenum">
              <a:rPr lang="tr-TR"/>
              <a:pPr lvl="1">
                <a:defRPr/>
              </a:pPr>
              <a:t>79</a:t>
            </a:fld>
            <a:endParaRPr lang="tr-TR">
              <a:latin typeface="Times New Roman" pitchFamily="18" charset="0"/>
            </a:endParaRPr>
          </a:p>
        </p:txBody>
      </p:sp>
      <p:sp>
        <p:nvSpPr>
          <p:cNvPr id="48131" name="Rectangle 3"/>
          <p:cNvSpPr>
            <a:spLocks noGrp="1" noChangeArrowheads="1"/>
          </p:cNvSpPr>
          <p:nvPr>
            <p:ph type="body" idx="1"/>
          </p:nvPr>
        </p:nvSpPr>
        <p:spPr>
          <a:xfrm>
            <a:off x="228600" y="152400"/>
            <a:ext cx="8686800" cy="6324600"/>
          </a:xfrm>
        </p:spPr>
        <p:txBody>
          <a:bodyPr/>
          <a:lstStyle/>
          <a:p>
            <a:pPr marL="609600" indent="-609600" algn="just" eaLnBrk="1" hangingPunct="1">
              <a:lnSpc>
                <a:spcPct val="100000"/>
              </a:lnSpc>
              <a:buFont typeface="Wingdings" pitchFamily="2" charset="2"/>
              <a:buNone/>
            </a:pPr>
            <a:r>
              <a:rPr lang="tr-TR" sz="3000" b="1" smtClean="0">
                <a:solidFill>
                  <a:schemeClr val="accent2"/>
                </a:solidFill>
                <a:latin typeface="Arial" charset="0"/>
              </a:rPr>
              <a:t>	Atıkların Uzaklaştırılması</a:t>
            </a:r>
            <a:r>
              <a:rPr lang="tr-TR" b="1" smtClean="0">
                <a:latin typeface="Arial" charset="0"/>
              </a:rPr>
              <a:t> </a:t>
            </a:r>
            <a:endParaRPr lang="tr-TR" smtClean="0">
              <a:latin typeface="Arial" charset="0"/>
            </a:endParaRPr>
          </a:p>
          <a:p>
            <a:pPr marL="609600" indent="-609600" algn="just" eaLnBrk="1" hangingPunct="1">
              <a:lnSpc>
                <a:spcPct val="150000"/>
              </a:lnSpc>
              <a:buClr>
                <a:schemeClr val="accent2"/>
              </a:buClr>
              <a:buSzPct val="85000"/>
              <a:buFont typeface="Wingdings" pitchFamily="2" charset="2"/>
              <a:buAutoNum type="arabicParenR"/>
            </a:pPr>
            <a:r>
              <a:rPr lang="tr-TR" sz="2800" smtClean="0">
                <a:latin typeface="Arial" charset="0"/>
              </a:rPr>
              <a:t>Laboratuvarda oluşan atıklar, kimyasal özelliklerine göre sınıflandırımalı ve daha sonra uzaklaştırılmaktadır. </a:t>
            </a:r>
          </a:p>
          <a:p>
            <a:pPr marL="609600" indent="-609600" algn="just" eaLnBrk="1" hangingPunct="1">
              <a:lnSpc>
                <a:spcPct val="150000"/>
              </a:lnSpc>
              <a:buClr>
                <a:schemeClr val="accent2"/>
              </a:buClr>
              <a:buSzPct val="85000"/>
              <a:buFont typeface="Wingdings" pitchFamily="2" charset="2"/>
              <a:buAutoNum type="arabicParenR"/>
            </a:pPr>
            <a:r>
              <a:rPr lang="tr-TR" sz="2800" smtClean="0">
                <a:latin typeface="Arial" charset="0"/>
              </a:rPr>
              <a:t>Atık kutularında belirtilen sınıflara dikkat ederek atıklar uzaklaştırılmalıdır. </a:t>
            </a:r>
          </a:p>
          <a:p>
            <a:pPr marL="609600" indent="-609600" algn="just" eaLnBrk="1" hangingPunct="1">
              <a:lnSpc>
                <a:spcPct val="150000"/>
              </a:lnSpc>
              <a:buClr>
                <a:schemeClr val="accent2"/>
              </a:buClr>
              <a:buSzPct val="85000"/>
              <a:buFont typeface="Wingdings" pitchFamily="2" charset="2"/>
              <a:buAutoNum type="arabicParenR"/>
            </a:pPr>
            <a:r>
              <a:rPr lang="tr-TR" sz="2800" smtClean="0">
                <a:latin typeface="Arial" charset="0"/>
              </a:rPr>
              <a:t>Çatlak ve kırık cam malzemeler kullanılmamalı bu durum laboratuvar sorumlusuna bildirilmelidir.</a:t>
            </a:r>
          </a:p>
          <a:p>
            <a:pPr marL="609600" indent="-609600" eaLnBrk="1" hangingPunct="1">
              <a:lnSpc>
                <a:spcPct val="150000"/>
              </a:lnSpc>
              <a:buFont typeface="Wingdings" pitchFamily="2" charset="2"/>
              <a:buNone/>
            </a:pPr>
            <a:endParaRPr lang="tr-TR" sz="2800" smtClean="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468313" y="0"/>
            <a:ext cx="8229600" cy="836613"/>
          </a:xfrm>
        </p:spPr>
        <p:txBody>
          <a:bodyPr/>
          <a:lstStyle/>
          <a:p>
            <a:r>
              <a:rPr lang="tr-TR" sz="3600" b="1" smtClean="0">
                <a:solidFill>
                  <a:srgbClr val="800000"/>
                </a:solidFill>
              </a:rPr>
              <a:t>İŞ SAĞLIĞI ve GÜVENLİĞİ</a:t>
            </a:r>
            <a:endParaRPr lang="tr-TR" sz="3600" b="1" smtClean="0">
              <a:solidFill>
                <a:srgbClr val="800000"/>
              </a:solidFill>
              <a:latin typeface="Arial" charset="0"/>
            </a:endParaRPr>
          </a:p>
        </p:txBody>
      </p:sp>
      <p:graphicFrame>
        <p:nvGraphicFramePr>
          <p:cNvPr id="30780" name="Group 60"/>
          <p:cNvGraphicFramePr>
            <a:graphicFrameLocks noGrp="1"/>
          </p:cNvGraphicFramePr>
          <p:nvPr>
            <p:ph type="tbl" idx="1"/>
          </p:nvPr>
        </p:nvGraphicFramePr>
        <p:xfrm>
          <a:off x="323850" y="1557338"/>
          <a:ext cx="8280400" cy="4679951"/>
        </p:xfrm>
        <a:graphic>
          <a:graphicData uri="http://schemas.openxmlformats.org/drawingml/2006/table">
            <a:tbl>
              <a:tblPr/>
              <a:tblGrid>
                <a:gridCol w="3922713"/>
                <a:gridCol w="4357687"/>
              </a:tblGrid>
              <a:tr h="58896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Times New Roman" pitchFamily="18" charset="0"/>
                          <a:cs typeface="Times New Roman" pitchFamily="18" charset="0"/>
                        </a:rPr>
                        <a:t>Neden İş Sağlığı ve Güvenliği?</a:t>
                      </a:r>
                      <a:endParaRPr kumimoji="0" lang="tr-T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5889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800000"/>
                          </a:solidFill>
                          <a:effectLst/>
                          <a:latin typeface="Times New Roman" pitchFamily="18" charset="0"/>
                          <a:cs typeface="Times New Roman" pitchFamily="18" charset="0"/>
                        </a:rPr>
                        <a:t>Dünya</a:t>
                      </a:r>
                      <a:endParaRPr kumimoji="0" lang="tr-TR" sz="2800" b="0" i="0" u="none" strike="noStrike" cap="none" normalizeH="0" baseline="0" smtClean="0">
                        <a:ln>
                          <a:noFill/>
                        </a:ln>
                        <a:solidFill>
                          <a:srgbClr val="8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800" b="1" i="0" u="none" strike="noStrike" cap="none" normalizeH="0" baseline="0" smtClean="0">
                          <a:ln>
                            <a:noFill/>
                          </a:ln>
                          <a:solidFill>
                            <a:srgbClr val="800000"/>
                          </a:solidFill>
                          <a:effectLst/>
                          <a:latin typeface="Times New Roman" pitchFamily="18" charset="0"/>
                          <a:cs typeface="Times New Roman" pitchFamily="18" charset="0"/>
                        </a:rPr>
                        <a:t>Türkiye</a:t>
                      </a:r>
                      <a:endParaRPr kumimoji="0" lang="tr-TR" sz="2800" b="0" i="0" u="none" strike="noStrike" cap="none" normalizeH="0" baseline="0" smtClean="0">
                        <a:ln>
                          <a:noFill/>
                        </a:ln>
                        <a:solidFill>
                          <a:srgbClr val="8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Her gün;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1 Milyon iş kazası olmakta,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5534 çalışan işle ilgili hastalıklar,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879 çalışan iş kazası nedeniyle  ölmektedir.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Her gün;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172 iş kazası olmakta,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4 kişi iş kazası nedeniyle ölmekte,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tr-TR" sz="2800" b="0" i="0" u="none" strike="noStrike" cap="none" normalizeH="0" baseline="0" smtClean="0">
                          <a:ln>
                            <a:noFill/>
                          </a:ln>
                          <a:solidFill>
                            <a:schemeClr val="tx1"/>
                          </a:solidFill>
                          <a:effectLst/>
                          <a:latin typeface="Times New Roman" pitchFamily="18" charset="0"/>
                          <a:cs typeface="Times New Roman" pitchFamily="18" charset="0"/>
                        </a:rPr>
                        <a:t>6 kişi sürekli iş göremez hale gelmektedir.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AA4C1845-A5F9-4668-BF1E-BB72745A1D55}" type="slidenum">
              <a:rPr lang="tr-TR"/>
              <a:pPr lvl="1">
                <a:defRPr/>
              </a:pPr>
              <a:t>80</a:t>
            </a:fld>
            <a:endParaRPr lang="tr-TR">
              <a:latin typeface="Times New Roman" pitchFamily="18" charset="0"/>
            </a:endParaRPr>
          </a:p>
        </p:txBody>
      </p:sp>
      <p:sp>
        <p:nvSpPr>
          <p:cNvPr id="49155" name="Rectangle 3"/>
          <p:cNvSpPr>
            <a:spLocks noGrp="1" noChangeArrowheads="1"/>
          </p:cNvSpPr>
          <p:nvPr>
            <p:ph type="body" idx="1"/>
          </p:nvPr>
        </p:nvSpPr>
        <p:spPr>
          <a:xfrm>
            <a:off x="228600" y="1981200"/>
            <a:ext cx="8610600" cy="3392016"/>
          </a:xfrm>
        </p:spPr>
        <p:txBody>
          <a:bodyPr>
            <a:normAutofit lnSpcReduction="10000"/>
          </a:bodyPr>
          <a:lstStyle/>
          <a:p>
            <a:pPr algn="ctr" eaLnBrk="1" hangingPunct="1">
              <a:buFont typeface="Wingdings" pitchFamily="2" charset="2"/>
              <a:buNone/>
            </a:pPr>
            <a:r>
              <a:rPr lang="tr-TR" sz="2600" b="1" dirty="0" smtClean="0">
                <a:solidFill>
                  <a:schemeClr val="accent2"/>
                </a:solidFill>
                <a:latin typeface="Arial" charset="0"/>
              </a:rPr>
              <a:t>BÖLÜM V</a:t>
            </a:r>
          </a:p>
          <a:p>
            <a:pPr algn="ctr" eaLnBrk="1" hangingPunct="1">
              <a:buFont typeface="Wingdings" pitchFamily="2" charset="2"/>
              <a:buNone/>
            </a:pPr>
            <a:endParaRPr lang="tr-TR" sz="2600" b="1" dirty="0" smtClean="0">
              <a:solidFill>
                <a:schemeClr val="accent2"/>
              </a:solidFill>
              <a:latin typeface="Arial" charset="0"/>
            </a:endParaRPr>
          </a:p>
          <a:p>
            <a:pPr algn="ctr" eaLnBrk="1" hangingPunct="1">
              <a:buFont typeface="Wingdings" pitchFamily="2" charset="2"/>
              <a:buNone/>
            </a:pPr>
            <a:endParaRPr lang="tr-TR" sz="2600" b="1" dirty="0" smtClean="0">
              <a:solidFill>
                <a:schemeClr val="accent2"/>
              </a:solidFill>
              <a:latin typeface="Arial" charset="0"/>
            </a:endParaRPr>
          </a:p>
          <a:p>
            <a:pPr algn="ctr" eaLnBrk="1" hangingPunct="1">
              <a:buFont typeface="Wingdings" pitchFamily="2" charset="2"/>
              <a:buNone/>
            </a:pPr>
            <a:r>
              <a:rPr lang="tr-TR" sz="2600" b="1" dirty="0" smtClean="0">
                <a:solidFill>
                  <a:schemeClr val="accent2"/>
                </a:solidFill>
                <a:latin typeface="Arial" charset="0"/>
              </a:rPr>
              <a:t>GÜVENLİK BİLGİ FORMU </a:t>
            </a:r>
          </a:p>
          <a:p>
            <a:pPr algn="ctr" eaLnBrk="1" hangingPunct="1">
              <a:buFont typeface="Wingdings" pitchFamily="2" charset="2"/>
              <a:buNone/>
            </a:pPr>
            <a:r>
              <a:rPr lang="tr-TR" sz="2600" b="1" dirty="0" smtClean="0">
                <a:solidFill>
                  <a:schemeClr val="accent2"/>
                </a:solidFill>
                <a:latin typeface="Arial" charset="0"/>
              </a:rPr>
              <a:t>ve</a:t>
            </a:r>
          </a:p>
          <a:p>
            <a:pPr algn="ctr">
              <a:buNone/>
            </a:pPr>
            <a:r>
              <a:rPr lang="tr-TR" b="1" dirty="0" smtClean="0">
                <a:solidFill>
                  <a:schemeClr val="accent2"/>
                </a:solidFill>
                <a:latin typeface="Arial" charset="0"/>
              </a:rPr>
              <a:t>Kimyasallar Tehlike Uyarı </a:t>
            </a:r>
            <a:r>
              <a:rPr lang="tr-TR" b="1" dirty="0" err="1" smtClean="0">
                <a:solidFill>
                  <a:schemeClr val="accent2"/>
                </a:solidFill>
                <a:latin typeface="Arial" charset="0"/>
              </a:rPr>
              <a:t>İsaretleri</a:t>
            </a:r>
            <a:endParaRPr lang="tr-TR" b="1" dirty="0" smtClean="0">
              <a:solidFill>
                <a:schemeClr val="accent2"/>
              </a:solidFill>
              <a:latin typeface="Arial" charset="0"/>
            </a:endParaRPr>
          </a:p>
          <a:p>
            <a:pPr algn="ctr" eaLnBrk="1" hangingPunct="1">
              <a:buFont typeface="Wingdings" pitchFamily="2" charset="2"/>
              <a:buNone/>
            </a:pPr>
            <a:r>
              <a:rPr lang="tr-TR" dirty="0" smtClean="0"/>
              <a:t> </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eaLnBrk="1" hangingPunct="1">
              <a:buFont typeface="Wingdings" pitchFamily="2" charset="2"/>
              <a:buNone/>
            </a:pPr>
            <a:r>
              <a:rPr lang="tr-TR" b="1" dirty="0" smtClean="0">
                <a:solidFill>
                  <a:schemeClr val="accent2"/>
                </a:solidFill>
                <a:latin typeface="Arial" charset="0"/>
              </a:rPr>
              <a:t>GÜVENLİK BİLGİ FORMU </a:t>
            </a:r>
          </a:p>
          <a:p>
            <a:pPr algn="ctr" eaLnBrk="1" hangingPunct="1">
              <a:buFont typeface="Wingdings" pitchFamily="2" charset="2"/>
              <a:buNone/>
            </a:pPr>
            <a:r>
              <a:rPr lang="tr-TR" b="1" dirty="0" smtClean="0">
                <a:solidFill>
                  <a:schemeClr val="accent2"/>
                </a:solidFill>
                <a:latin typeface="Arial" charset="0"/>
              </a:rPr>
              <a:t>(</a:t>
            </a:r>
            <a:r>
              <a:rPr lang="tr-TR" b="1" dirty="0" err="1" smtClean="0">
                <a:solidFill>
                  <a:schemeClr val="accent2"/>
                </a:solidFill>
                <a:latin typeface="Arial" charset="0"/>
              </a:rPr>
              <a:t>Material</a:t>
            </a:r>
            <a:r>
              <a:rPr lang="tr-TR" b="1" dirty="0" smtClean="0">
                <a:solidFill>
                  <a:schemeClr val="accent2"/>
                </a:solidFill>
                <a:latin typeface="Arial" charset="0"/>
              </a:rPr>
              <a:t> </a:t>
            </a:r>
            <a:r>
              <a:rPr lang="tr-TR" b="1" dirty="0" err="1" smtClean="0">
                <a:solidFill>
                  <a:schemeClr val="accent2"/>
                </a:solidFill>
                <a:latin typeface="Arial" charset="0"/>
              </a:rPr>
              <a:t>Safety</a:t>
            </a:r>
            <a:r>
              <a:rPr lang="tr-TR" b="1" dirty="0" smtClean="0">
                <a:solidFill>
                  <a:schemeClr val="accent2"/>
                </a:solidFill>
                <a:latin typeface="Arial" charset="0"/>
              </a:rPr>
              <a:t> Data </a:t>
            </a:r>
            <a:r>
              <a:rPr lang="tr-TR" b="1" dirty="0" err="1" smtClean="0">
                <a:solidFill>
                  <a:schemeClr val="accent2"/>
                </a:solidFill>
                <a:latin typeface="Arial" charset="0"/>
              </a:rPr>
              <a:t>Sheet</a:t>
            </a:r>
            <a:r>
              <a:rPr lang="tr-TR" b="1" dirty="0" smtClean="0">
                <a:solidFill>
                  <a:schemeClr val="accent2"/>
                </a:solidFill>
                <a:latin typeface="Arial" charset="0"/>
              </a:rPr>
              <a:t>, MSDS)</a:t>
            </a:r>
          </a:p>
          <a:p>
            <a:pPr>
              <a:buNone/>
            </a:pPr>
            <a:endParaRPr lang="tr-TR"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22C5DD7F-52A4-4E97-8345-A4DBBDA0DB51}" type="slidenum">
              <a:rPr lang="tr-TR"/>
              <a:pPr lvl="1">
                <a:defRPr/>
              </a:pPr>
              <a:t>82</a:t>
            </a:fld>
            <a:endParaRPr lang="tr-TR">
              <a:latin typeface="Times New Roman" pitchFamily="18" charset="0"/>
            </a:endParaRPr>
          </a:p>
        </p:txBody>
      </p:sp>
      <p:sp>
        <p:nvSpPr>
          <p:cNvPr id="50179" name="Rectangle 3"/>
          <p:cNvSpPr>
            <a:spLocks noGrp="1" noChangeArrowheads="1"/>
          </p:cNvSpPr>
          <p:nvPr>
            <p:ph type="body" idx="1"/>
          </p:nvPr>
        </p:nvSpPr>
        <p:spPr>
          <a:xfrm>
            <a:off x="228600" y="228600"/>
            <a:ext cx="8686800" cy="6324600"/>
          </a:xfrm>
        </p:spPr>
        <p:txBody>
          <a:bodyPr/>
          <a:lstStyle/>
          <a:p>
            <a:pPr algn="just" eaLnBrk="1" hangingPunct="1">
              <a:lnSpc>
                <a:spcPct val="150000"/>
              </a:lnSpc>
              <a:buClr>
                <a:schemeClr val="accent2"/>
              </a:buClr>
              <a:buSzPct val="85000"/>
            </a:pPr>
            <a:r>
              <a:rPr lang="tr-TR" sz="2800" smtClean="0">
                <a:latin typeface="Arial" charset="0"/>
              </a:rPr>
              <a:t>Güvenlik Bilgi Formlarının amacı laboratuvarda kullanılan kimyasal maddelerle ilgili bilgiye çabuk erişim sağlamaktır. </a:t>
            </a:r>
          </a:p>
          <a:p>
            <a:pPr lvl="1" algn="just" eaLnBrk="1" hangingPunct="1">
              <a:lnSpc>
                <a:spcPct val="150000"/>
              </a:lnSpc>
              <a:buClr>
                <a:schemeClr val="accent2"/>
              </a:buClr>
              <a:buSzPct val="85000"/>
              <a:buFont typeface="Wingdings" pitchFamily="2" charset="2"/>
              <a:buChar char="ü"/>
            </a:pPr>
            <a:r>
              <a:rPr lang="tr-TR" smtClean="0">
                <a:latin typeface="Arial" charset="0"/>
              </a:rPr>
              <a:t>Güvenlik Bilgi Formları her kullanıcıya açıktır.</a:t>
            </a:r>
          </a:p>
          <a:p>
            <a:pPr lvl="1" algn="just" eaLnBrk="1" hangingPunct="1">
              <a:lnSpc>
                <a:spcPct val="150000"/>
              </a:lnSpc>
              <a:buClr>
                <a:schemeClr val="accent2"/>
              </a:buClr>
              <a:buSzPct val="85000"/>
              <a:buFont typeface="Wingdings" pitchFamily="2" charset="2"/>
              <a:buChar char="ü"/>
            </a:pPr>
            <a:r>
              <a:rPr lang="tr-TR" smtClean="0">
                <a:latin typeface="Arial" charset="0"/>
              </a:rPr>
              <a:t>Güvenlik Bilgi Formları laboratuvar yönetiminden veya internetten temin edilmeli ve herhangi bir kimyasal madde ile çalışmaya başlamadan önce mutlaka gözden geçirilmelidir. </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B5D3A202-64E9-4BAD-8389-51ED4896F7CA}" type="slidenum">
              <a:rPr lang="tr-TR"/>
              <a:pPr lvl="1">
                <a:defRPr/>
              </a:pPr>
              <a:t>83</a:t>
            </a:fld>
            <a:endParaRPr lang="tr-TR">
              <a:latin typeface="Times New Roman" pitchFamily="18" charset="0"/>
            </a:endParaRPr>
          </a:p>
        </p:txBody>
      </p:sp>
      <p:sp>
        <p:nvSpPr>
          <p:cNvPr id="51203" name="Rectangle 3"/>
          <p:cNvSpPr>
            <a:spLocks noGrp="1" noChangeArrowheads="1"/>
          </p:cNvSpPr>
          <p:nvPr>
            <p:ph type="body" idx="1"/>
          </p:nvPr>
        </p:nvSpPr>
        <p:spPr>
          <a:xfrm>
            <a:off x="304800" y="457200"/>
            <a:ext cx="8534400" cy="5257800"/>
          </a:xfrm>
        </p:spPr>
        <p:txBody>
          <a:bodyPr/>
          <a:lstStyle/>
          <a:p>
            <a:pPr algn="just" eaLnBrk="1" hangingPunct="1">
              <a:lnSpc>
                <a:spcPct val="160000"/>
              </a:lnSpc>
              <a:buClr>
                <a:schemeClr val="accent2"/>
              </a:buClr>
              <a:buSzPct val="85000"/>
              <a:buFont typeface="Wingdings" pitchFamily="2" charset="2"/>
              <a:buChar char="ü"/>
            </a:pPr>
            <a:r>
              <a:rPr lang="tr-TR" sz="2800" smtClean="0">
                <a:latin typeface="Arial" charset="0"/>
              </a:rPr>
              <a:t>Üretici firmalar ürünleri için bu formları üretmek ve dağıtmakla yükümlüdür. </a:t>
            </a:r>
          </a:p>
          <a:p>
            <a:pPr algn="just" eaLnBrk="1" hangingPunct="1">
              <a:lnSpc>
                <a:spcPct val="160000"/>
              </a:lnSpc>
              <a:buClr>
                <a:schemeClr val="accent2"/>
              </a:buClr>
              <a:buSzPct val="85000"/>
              <a:buFont typeface="Wingdings" pitchFamily="2" charset="2"/>
              <a:buChar char="ü"/>
            </a:pPr>
            <a:r>
              <a:rPr lang="tr-TR" sz="2800" smtClean="0">
                <a:latin typeface="Arial" charset="0"/>
              </a:rPr>
              <a:t>Laboratuvar yönetimi kullanılan her kimyasal madde için formları kullanıcıya temin etmekle yükümlüdür. </a:t>
            </a:r>
          </a:p>
          <a:p>
            <a:pPr algn="just" eaLnBrk="1" hangingPunct="1">
              <a:lnSpc>
                <a:spcPct val="160000"/>
              </a:lnSpc>
              <a:buClr>
                <a:schemeClr val="accent2"/>
              </a:buClr>
              <a:buSzPct val="85000"/>
              <a:buFont typeface="Wingdings" pitchFamily="2" charset="2"/>
              <a:buChar char="ü"/>
            </a:pPr>
            <a:endParaRPr lang="tr-TR" sz="2800" smtClean="0">
              <a:latin typeface="Arial" charset="0"/>
            </a:endParaRPr>
          </a:p>
          <a:p>
            <a:pPr eaLnBrk="1" hangingPunct="1"/>
            <a:endParaRPr lang="tr-TR" sz="2800" smtClean="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5619D0FC-3201-4CD1-8EA7-904C503206A2}" type="slidenum">
              <a:rPr lang="tr-TR"/>
              <a:pPr lvl="1">
                <a:defRPr/>
              </a:pPr>
              <a:t>84</a:t>
            </a:fld>
            <a:endParaRPr lang="tr-TR">
              <a:latin typeface="Times New Roman" pitchFamily="18" charset="0"/>
            </a:endParaRPr>
          </a:p>
        </p:txBody>
      </p:sp>
      <p:sp>
        <p:nvSpPr>
          <p:cNvPr id="52227" name="Rectangle 3"/>
          <p:cNvSpPr>
            <a:spLocks noGrp="1" noChangeArrowheads="1"/>
          </p:cNvSpPr>
          <p:nvPr>
            <p:ph type="body" idx="1"/>
          </p:nvPr>
        </p:nvSpPr>
        <p:spPr>
          <a:xfrm>
            <a:off x="152400" y="228600"/>
            <a:ext cx="8991600" cy="6477000"/>
          </a:xfrm>
        </p:spPr>
        <p:txBody>
          <a:bodyPr>
            <a:normAutofit lnSpcReduction="10000"/>
          </a:bodyPr>
          <a:lstStyle/>
          <a:p>
            <a:pPr algn="just" eaLnBrk="1" hangingPunct="1">
              <a:lnSpc>
                <a:spcPct val="120000"/>
              </a:lnSpc>
              <a:buFont typeface="Wingdings" pitchFamily="2" charset="2"/>
              <a:buNone/>
            </a:pPr>
            <a:r>
              <a:rPr lang="tr-TR" sz="3100" smtClean="0">
                <a:latin typeface="Arial" charset="0"/>
              </a:rPr>
              <a:t>	</a:t>
            </a:r>
            <a:r>
              <a:rPr lang="tr-TR" sz="2800" smtClean="0">
                <a:solidFill>
                  <a:schemeClr val="accent2"/>
                </a:solidFill>
                <a:latin typeface="Arial" charset="0"/>
              </a:rPr>
              <a:t>Güvenlik Bilgi Formları her kimyasal madde için aşağıda verilen bilgileri içerir.</a:t>
            </a:r>
            <a:r>
              <a:rPr lang="tr-TR" sz="2800" smtClean="0">
                <a:latin typeface="Arial" charset="0"/>
              </a:rPr>
              <a:t> </a:t>
            </a:r>
          </a:p>
          <a:p>
            <a:pPr lvl="1" algn="just" eaLnBrk="1" hangingPunct="1">
              <a:lnSpc>
                <a:spcPct val="140000"/>
              </a:lnSpc>
              <a:buClr>
                <a:schemeClr val="accent2"/>
              </a:buClr>
              <a:buSzPct val="85000"/>
              <a:buFont typeface="Wingdings" pitchFamily="2" charset="2"/>
              <a:buChar char="ü"/>
            </a:pPr>
            <a:r>
              <a:rPr lang="tr-TR" smtClean="0">
                <a:latin typeface="Arial" charset="0"/>
              </a:rPr>
              <a:t> </a:t>
            </a:r>
            <a:r>
              <a:rPr lang="tr-TR" sz="2700" smtClean="0">
                <a:latin typeface="Arial" charset="0"/>
              </a:rPr>
              <a:t>Kimyasal madde/karışımın adı ve içeriği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Üretici firma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Zararlı madde içerikleri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Fiziksel ve kimyasal özellikleri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Yangın ve patlama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Sağlığa zararlılık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İlkyardım bilgileri </a:t>
            </a:r>
          </a:p>
          <a:p>
            <a:pPr lvl="1" algn="just" eaLnBrk="1" hangingPunct="1">
              <a:lnSpc>
                <a:spcPct val="140000"/>
              </a:lnSpc>
              <a:buClr>
                <a:schemeClr val="accent2"/>
              </a:buClr>
              <a:buSzPct val="85000"/>
              <a:buFont typeface="Wingdings" pitchFamily="2" charset="2"/>
              <a:buChar char="ü"/>
            </a:pPr>
            <a:r>
              <a:rPr lang="tr-TR" sz="2700" smtClean="0">
                <a:latin typeface="Arial" charset="0"/>
              </a:rPr>
              <a:t> Depolama bilgileri</a:t>
            </a:r>
            <a:r>
              <a:rPr lang="tr-TR" smtClean="0">
                <a:latin typeface="Arial" charset="0"/>
              </a:rPr>
              <a:t> </a:t>
            </a:r>
          </a:p>
          <a:p>
            <a:pPr algn="just" eaLnBrk="1" hangingPunct="1">
              <a:lnSpc>
                <a:spcPct val="70000"/>
              </a:lnSpc>
            </a:pPr>
            <a:endParaRPr lang="tr-TR" sz="3100" smtClean="0">
              <a:latin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2AE58B09-F0EB-46E2-8972-6767459CB995}" type="slidenum">
              <a:rPr lang="tr-TR"/>
              <a:pPr lvl="1">
                <a:defRPr/>
              </a:pPr>
              <a:t>85</a:t>
            </a:fld>
            <a:endParaRPr lang="tr-TR">
              <a:latin typeface="Times New Roman" pitchFamily="18" charset="0"/>
            </a:endParaRPr>
          </a:p>
        </p:txBody>
      </p:sp>
      <p:sp>
        <p:nvSpPr>
          <p:cNvPr id="53251" name="Rectangle 3"/>
          <p:cNvSpPr>
            <a:spLocks noGrp="1" noChangeArrowheads="1"/>
          </p:cNvSpPr>
          <p:nvPr>
            <p:ph type="body" idx="1"/>
          </p:nvPr>
        </p:nvSpPr>
        <p:spPr>
          <a:xfrm>
            <a:off x="381000" y="381000"/>
            <a:ext cx="8534400" cy="6172200"/>
          </a:xfrm>
        </p:spPr>
        <p:txBody>
          <a:bodyPr/>
          <a:lstStyle/>
          <a:p>
            <a:pPr lvl="1" algn="just" eaLnBrk="1" hangingPunct="1">
              <a:lnSpc>
                <a:spcPct val="130000"/>
              </a:lnSpc>
              <a:buClr>
                <a:schemeClr val="accent2"/>
              </a:buClr>
              <a:buSzPct val="85000"/>
              <a:buFont typeface="Wingdings" pitchFamily="2" charset="2"/>
              <a:buChar char="ü"/>
            </a:pPr>
            <a:r>
              <a:rPr lang="tr-TR" smtClean="0">
                <a:latin typeface="Arial" charset="0"/>
              </a:rPr>
              <a:t> Reaktivite ve stabilite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Dökülme veya sızma olması ile ilgili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Ekolojik ve toksikolojik özellikler</a:t>
            </a:r>
          </a:p>
          <a:p>
            <a:pPr lvl="1" algn="just" eaLnBrk="1" hangingPunct="1">
              <a:lnSpc>
                <a:spcPct val="130000"/>
              </a:lnSpc>
              <a:buClr>
                <a:schemeClr val="accent2"/>
              </a:buClr>
              <a:buSzPct val="85000"/>
              <a:buFont typeface="Wingdings" pitchFamily="2" charset="2"/>
              <a:buChar char="ü"/>
            </a:pPr>
            <a:r>
              <a:rPr lang="tr-TR" smtClean="0">
                <a:latin typeface="Arial" charset="0"/>
              </a:rPr>
              <a:t> Özel tedbirleri </a:t>
            </a:r>
          </a:p>
          <a:p>
            <a:pPr lvl="1" algn="just" eaLnBrk="1" hangingPunct="1">
              <a:lnSpc>
                <a:spcPct val="130000"/>
              </a:lnSpc>
              <a:buClr>
                <a:schemeClr val="accent2"/>
              </a:buClr>
              <a:buSzPct val="85000"/>
              <a:buFont typeface="Wingdings" pitchFamily="2" charset="2"/>
              <a:buChar char="ü"/>
            </a:pPr>
            <a:r>
              <a:rPr lang="tr-TR" smtClean="0">
                <a:latin typeface="Arial" charset="0"/>
              </a:rPr>
              <a:t> Özel korunma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Taşıma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Uzaklaştırma bilgileri </a:t>
            </a:r>
          </a:p>
          <a:p>
            <a:pPr lvl="1" algn="just" eaLnBrk="1" hangingPunct="1">
              <a:lnSpc>
                <a:spcPct val="130000"/>
              </a:lnSpc>
              <a:buClr>
                <a:schemeClr val="accent2"/>
              </a:buClr>
              <a:buSzPct val="85000"/>
              <a:buFont typeface="Wingdings" pitchFamily="2" charset="2"/>
              <a:buChar char="ü"/>
            </a:pPr>
            <a:r>
              <a:rPr lang="tr-TR" smtClean="0">
                <a:latin typeface="Arial" charset="0"/>
              </a:rPr>
              <a:t> Yönetmelikler ile ilgili bilgiler </a:t>
            </a:r>
          </a:p>
          <a:p>
            <a:pPr lvl="1" algn="just" eaLnBrk="1" hangingPunct="1">
              <a:lnSpc>
                <a:spcPct val="130000"/>
              </a:lnSpc>
              <a:buClr>
                <a:schemeClr val="accent2"/>
              </a:buClr>
              <a:buSzPct val="85000"/>
              <a:buFont typeface="Wingdings" pitchFamily="2" charset="2"/>
              <a:buChar char="ü"/>
            </a:pPr>
            <a:r>
              <a:rPr lang="tr-TR" smtClean="0">
                <a:latin typeface="Arial" charset="0"/>
              </a:rPr>
              <a:t> Diğer bilgiler </a:t>
            </a:r>
          </a:p>
          <a:p>
            <a:pPr eaLnBrk="1" hangingPunct="1">
              <a:lnSpc>
                <a:spcPct val="120000"/>
              </a:lnSpc>
            </a:pPr>
            <a:endParaRPr lang="tr-TR" sz="2800"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pPr lvl="1">
              <a:defRPr/>
            </a:pPr>
            <a:fld id="{75E139CB-A6C9-48F7-8203-BECEDAC4EEC4}" type="slidenum">
              <a:rPr lang="tr-TR"/>
              <a:pPr lvl="1">
                <a:defRPr/>
              </a:pPr>
              <a:t>86</a:t>
            </a:fld>
            <a:endParaRPr lang="tr-TR">
              <a:latin typeface="Times New Roman" pitchFamily="18" charset="0"/>
            </a:endParaRPr>
          </a:p>
        </p:txBody>
      </p:sp>
      <p:sp>
        <p:nvSpPr>
          <p:cNvPr id="54275" name="Rectangle 6"/>
          <p:cNvSpPr>
            <a:spLocks noChangeArrowheads="1"/>
          </p:cNvSpPr>
          <p:nvPr/>
        </p:nvSpPr>
        <p:spPr bwMode="auto">
          <a:xfrm>
            <a:off x="762000" y="2362200"/>
            <a:ext cx="7010400" cy="519113"/>
          </a:xfrm>
          <a:prstGeom prst="rect">
            <a:avLst/>
          </a:prstGeom>
          <a:noFill/>
          <a:ln w="9525">
            <a:noFill/>
            <a:miter lim="800000"/>
            <a:headEnd/>
            <a:tailEnd/>
          </a:ln>
        </p:spPr>
        <p:txBody>
          <a:bodyPr>
            <a:spAutoFit/>
          </a:bodyPr>
          <a:lstStyle/>
          <a:p>
            <a:pPr algn="ctr"/>
            <a:r>
              <a:rPr lang="tr-TR" sz="2800" b="1" dirty="0" smtClean="0">
                <a:solidFill>
                  <a:schemeClr val="accent2"/>
                </a:solidFill>
                <a:latin typeface="Arial" charset="0"/>
              </a:rPr>
              <a:t>Kimyasallar Tehlike Uyarı </a:t>
            </a:r>
            <a:r>
              <a:rPr lang="tr-TR" sz="2800" b="1" dirty="0" err="1" smtClean="0">
                <a:solidFill>
                  <a:schemeClr val="accent2"/>
                </a:solidFill>
                <a:latin typeface="Arial" charset="0"/>
              </a:rPr>
              <a:t>İsaretleri</a:t>
            </a:r>
            <a:endParaRPr lang="tr-TR" sz="2800" b="1" dirty="0">
              <a:solidFill>
                <a:schemeClr val="accent2"/>
              </a:solidFill>
              <a:latin typeface="Arial" charset="0"/>
            </a:endParaRPr>
          </a:p>
        </p:txBody>
      </p:sp>
      <p:sp>
        <p:nvSpPr>
          <p:cNvPr id="54276" name="Rectangle 28"/>
          <p:cNvSpPr>
            <a:spLocks noChangeArrowheads="1"/>
          </p:cNvSpPr>
          <p:nvPr/>
        </p:nvSpPr>
        <p:spPr bwMode="auto">
          <a:xfrm>
            <a:off x="7086600" y="3886200"/>
            <a:ext cx="1828800" cy="366713"/>
          </a:xfrm>
          <a:prstGeom prst="rect">
            <a:avLst/>
          </a:prstGeom>
          <a:noFill/>
          <a:ln w="9525">
            <a:noFill/>
            <a:miter lim="800000"/>
            <a:headEnd/>
            <a:tailEnd/>
          </a:ln>
        </p:spPr>
        <p:txBody>
          <a:bodyPr>
            <a:spAutoFit/>
          </a:bodyPr>
          <a:lstStyle/>
          <a:p>
            <a:endParaRPr lang="tr-TR">
              <a:latin typeface="Arial"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lvl="1">
              <a:defRPr/>
            </a:pPr>
            <a:fld id="{CE0F8715-C1CD-4CE9-92F9-447F385494D0}" type="slidenum">
              <a:rPr lang="tr-TR"/>
              <a:pPr lvl="1">
                <a:defRPr/>
              </a:pPr>
              <a:t>87</a:t>
            </a:fld>
            <a:endParaRPr lang="tr-TR">
              <a:latin typeface="Times New Roman" pitchFamily="18" charset="0"/>
            </a:endParaRPr>
          </a:p>
        </p:txBody>
      </p:sp>
      <p:grpSp>
        <p:nvGrpSpPr>
          <p:cNvPr id="2" name="Group 19"/>
          <p:cNvGrpSpPr>
            <a:grpSpLocks/>
          </p:cNvGrpSpPr>
          <p:nvPr/>
        </p:nvGrpSpPr>
        <p:grpSpPr bwMode="auto">
          <a:xfrm>
            <a:off x="228600" y="228600"/>
            <a:ext cx="8686800" cy="6310313"/>
            <a:chOff x="144" y="144"/>
            <a:chExt cx="5472" cy="3975"/>
          </a:xfrm>
        </p:grpSpPr>
        <p:grpSp>
          <p:nvGrpSpPr>
            <p:cNvPr id="3" name="Group 17"/>
            <p:cNvGrpSpPr>
              <a:grpSpLocks/>
            </p:cNvGrpSpPr>
            <p:nvPr/>
          </p:nvGrpSpPr>
          <p:grpSpPr bwMode="auto">
            <a:xfrm>
              <a:off x="144" y="144"/>
              <a:ext cx="5424" cy="1576"/>
              <a:chOff x="144" y="2592"/>
              <a:chExt cx="5424" cy="1576"/>
            </a:xfrm>
          </p:grpSpPr>
          <p:sp>
            <p:nvSpPr>
              <p:cNvPr id="55305" name="Rectangle 9"/>
              <p:cNvSpPr>
                <a:spLocks noChangeArrowheads="1"/>
              </p:cNvSpPr>
              <p:nvPr/>
            </p:nvSpPr>
            <p:spPr bwMode="auto">
              <a:xfrm>
                <a:off x="1440" y="2592"/>
                <a:ext cx="4128" cy="1576"/>
              </a:xfrm>
              <a:prstGeom prst="rect">
                <a:avLst/>
              </a:prstGeom>
              <a:noFill/>
              <a:ln w="9525">
                <a:noFill/>
                <a:miter lim="800000"/>
                <a:headEnd/>
                <a:tailEnd/>
              </a:ln>
            </p:spPr>
            <p:txBody>
              <a:bodyPr>
                <a:spAutoFit/>
              </a:bodyPr>
              <a:lstStyle/>
              <a:p>
                <a:pPr algn="just">
                  <a:lnSpc>
                    <a:spcPct val="110000"/>
                  </a:lnSpc>
                </a:pPr>
                <a:r>
                  <a:rPr lang="tr-TR" sz="2400" b="1">
                    <a:latin typeface="Arial" charset="0"/>
                  </a:rPr>
                  <a:t>F: Şiddetli alev alıcı </a:t>
                </a:r>
                <a:endParaRPr lang="tr-TR" sz="2400" i="1">
                  <a:latin typeface="Arial" charset="0"/>
                </a:endParaRPr>
              </a:p>
              <a:p>
                <a:pPr algn="just">
                  <a:lnSpc>
                    <a:spcPct val="110000"/>
                  </a:lnSpc>
                </a:pPr>
                <a:r>
                  <a:rPr lang="tr-TR" sz="2400" i="1">
                    <a:latin typeface="Arial" charset="0"/>
                  </a:rPr>
                  <a:t>Özelliği: </a:t>
                </a:r>
                <a:r>
                  <a:rPr lang="tr-TR" sz="2400">
                    <a:latin typeface="Arial" charset="0"/>
                  </a:rPr>
                  <a:t>Parlama noktası 21 </a:t>
                </a:r>
                <a:r>
                  <a:rPr lang="en-US" sz="2400">
                    <a:latin typeface="Arial" charset="0"/>
                    <a:cs typeface="Times New Roman" pitchFamily="18" charset="0"/>
                  </a:rPr>
                  <a:t>°</a:t>
                </a:r>
                <a:r>
                  <a:rPr lang="tr-TR" sz="2400">
                    <a:latin typeface="Arial" charset="0"/>
                    <a:cs typeface="Times New Roman" pitchFamily="18" charset="0"/>
                  </a:rPr>
                  <a:t>C’nin altında olan “kolay alev alan sıvılar ile kolay tutuşan katıları” belirtir.</a:t>
                </a:r>
              </a:p>
              <a:p>
                <a:pPr algn="just">
                  <a:lnSpc>
                    <a:spcPct val="110000"/>
                  </a:lnSpc>
                </a:pPr>
                <a:r>
                  <a:rPr lang="tr-TR" sz="2400">
                    <a:latin typeface="Arial" charset="0"/>
                    <a:cs typeface="Times New Roman" pitchFamily="18" charset="0"/>
                  </a:rPr>
                  <a:t>Önlem: Çıplak ateşten, kıvılcımdan ve ısı kaynağından uzak tutulmalıdır.</a:t>
                </a:r>
                <a:endParaRPr lang="en-US" sz="2400" b="1">
                  <a:latin typeface="Arial" charset="0"/>
                  <a:cs typeface="Times New Roman" pitchFamily="18" charset="0"/>
                </a:endParaRPr>
              </a:p>
            </p:txBody>
          </p:sp>
          <p:pic>
            <p:nvPicPr>
              <p:cNvPr id="55306" name="Picture 13"/>
              <p:cNvPicPr>
                <a:picLocks noChangeAspect="1" noChangeArrowheads="1"/>
              </p:cNvPicPr>
              <p:nvPr/>
            </p:nvPicPr>
            <p:blipFill>
              <a:blip r:embed="rId2" cstate="print"/>
              <a:srcRect/>
              <a:stretch>
                <a:fillRect/>
              </a:stretch>
            </p:blipFill>
            <p:spPr bwMode="auto">
              <a:xfrm>
                <a:off x="144" y="2736"/>
                <a:ext cx="1056" cy="1056"/>
              </a:xfrm>
              <a:prstGeom prst="rect">
                <a:avLst/>
              </a:prstGeom>
              <a:noFill/>
              <a:ln w="9525">
                <a:noFill/>
                <a:miter lim="800000"/>
                <a:headEnd/>
                <a:tailEnd/>
              </a:ln>
            </p:spPr>
          </p:pic>
        </p:grpSp>
        <p:grpSp>
          <p:nvGrpSpPr>
            <p:cNvPr id="4" name="Group 18"/>
            <p:cNvGrpSpPr>
              <a:grpSpLocks/>
            </p:cNvGrpSpPr>
            <p:nvPr/>
          </p:nvGrpSpPr>
          <p:grpSpPr bwMode="auto">
            <a:xfrm>
              <a:off x="144" y="1968"/>
              <a:ext cx="5472" cy="2151"/>
              <a:chOff x="144" y="240"/>
              <a:chExt cx="5472" cy="2151"/>
            </a:xfrm>
          </p:grpSpPr>
          <p:sp>
            <p:nvSpPr>
              <p:cNvPr id="55303" name="Rectangle 12"/>
              <p:cNvSpPr>
                <a:spLocks noChangeArrowheads="1"/>
              </p:cNvSpPr>
              <p:nvPr/>
            </p:nvSpPr>
            <p:spPr bwMode="auto">
              <a:xfrm>
                <a:off x="1392" y="240"/>
                <a:ext cx="4224" cy="2151"/>
              </a:xfrm>
              <a:prstGeom prst="rect">
                <a:avLst/>
              </a:prstGeom>
              <a:noFill/>
              <a:ln w="9525">
                <a:noFill/>
                <a:miter lim="800000"/>
                <a:headEnd/>
                <a:tailEnd/>
              </a:ln>
            </p:spPr>
            <p:txBody>
              <a:bodyPr>
                <a:spAutoFit/>
              </a:bodyPr>
              <a:lstStyle/>
              <a:p>
                <a:pPr>
                  <a:lnSpc>
                    <a:spcPct val="130000"/>
                  </a:lnSpc>
                </a:pPr>
                <a:r>
                  <a:rPr lang="tr-TR" sz="2400">
                    <a:latin typeface="Arial" charset="0"/>
                  </a:rPr>
                  <a:t>F+ : Çok şiddetli alev alıcı</a:t>
                </a:r>
              </a:p>
              <a:p>
                <a:pPr>
                  <a:lnSpc>
                    <a:spcPct val="130000"/>
                  </a:lnSpc>
                </a:pPr>
                <a:r>
                  <a:rPr lang="tr-TR" sz="2400">
                    <a:latin typeface="Arial" charset="0"/>
                  </a:rPr>
                  <a:t>Özelliği: Alevlenme noktası O </a:t>
                </a:r>
                <a:r>
                  <a:rPr lang="en-US" sz="2400">
                    <a:latin typeface="Arial" charset="0"/>
                    <a:cs typeface="Arial" charset="0"/>
                  </a:rPr>
                  <a:t>°</a:t>
                </a:r>
                <a:r>
                  <a:rPr lang="tr-TR" sz="2400">
                    <a:latin typeface="Arial" charset="0"/>
                    <a:cs typeface="Arial" charset="0"/>
                  </a:rPr>
                  <a:t>C’nin altında, kaynama noktası maksimum 35 </a:t>
                </a:r>
                <a:r>
                  <a:rPr lang="en-US" sz="2400">
                    <a:latin typeface="Arial" charset="0"/>
                    <a:cs typeface="Arial" charset="0"/>
                  </a:rPr>
                  <a:t>°</a:t>
                </a:r>
                <a:r>
                  <a:rPr lang="tr-TR" sz="2400">
                    <a:latin typeface="Arial" charset="0"/>
                    <a:cs typeface="Arial" charset="0"/>
                  </a:rPr>
                  <a:t>C olan sıvılardır. Normal basınç ve oda sıcaklığında havada yanıcı olan gaz ve gaz karışımlarıdır.</a:t>
                </a:r>
              </a:p>
              <a:p>
                <a:pPr>
                  <a:lnSpc>
                    <a:spcPct val="130000"/>
                  </a:lnSpc>
                </a:pPr>
                <a:r>
                  <a:rPr lang="tr-TR" sz="2400">
                    <a:latin typeface="Arial" charset="0"/>
                    <a:cs typeface="Arial" charset="0"/>
                  </a:rPr>
                  <a:t>Önlem: </a:t>
                </a:r>
                <a:r>
                  <a:rPr lang="tr-TR" sz="2400">
                    <a:latin typeface="Arial" charset="0"/>
                  </a:rPr>
                  <a:t>Önlem: Çıplak ateşten, kıvılcımdan ve ısı kaynağından uzak tutulmalıdır.</a:t>
                </a:r>
                <a:endParaRPr lang="en-US" sz="2400">
                  <a:latin typeface="Arial" charset="0"/>
                  <a:cs typeface="Arial" charset="0"/>
                </a:endParaRPr>
              </a:p>
            </p:txBody>
          </p:sp>
          <p:pic>
            <p:nvPicPr>
              <p:cNvPr id="55304" name="Picture 14"/>
              <p:cNvPicPr>
                <a:picLocks noChangeAspect="1" noChangeArrowheads="1"/>
              </p:cNvPicPr>
              <p:nvPr/>
            </p:nvPicPr>
            <p:blipFill>
              <a:blip r:embed="rId3" cstate="print"/>
              <a:srcRect/>
              <a:stretch>
                <a:fillRect/>
              </a:stretch>
            </p:blipFill>
            <p:spPr bwMode="auto">
              <a:xfrm>
                <a:off x="144" y="480"/>
                <a:ext cx="1104" cy="1104"/>
              </a:xfrm>
              <a:prstGeom prst="rect">
                <a:avLst/>
              </a:prstGeom>
              <a:noFill/>
              <a:ln w="9525">
                <a:noFill/>
                <a:miter lim="800000"/>
                <a:headEnd/>
                <a:tailEnd/>
              </a:ln>
            </p:spPr>
          </p:pic>
        </p:grpSp>
        <p:sp>
          <p:nvSpPr>
            <p:cNvPr id="55302" name="Line 15"/>
            <p:cNvSpPr>
              <a:spLocks noChangeShapeType="1"/>
            </p:cNvSpPr>
            <p:nvPr/>
          </p:nvSpPr>
          <p:spPr bwMode="auto">
            <a:xfrm>
              <a:off x="240" y="1872"/>
              <a:ext cx="5376" cy="0"/>
            </a:xfrm>
            <a:prstGeom prst="line">
              <a:avLst/>
            </a:prstGeom>
            <a:noFill/>
            <a:ln w="28575">
              <a:solidFill>
                <a:srgbClr val="FFFFFF"/>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75E8693A-A608-490F-8AB7-2C52DA7D7464}" type="slidenum">
              <a:rPr lang="tr-TR"/>
              <a:pPr lvl="1">
                <a:defRPr/>
              </a:pPr>
              <a:t>88</a:t>
            </a:fld>
            <a:endParaRPr lang="tr-TR">
              <a:latin typeface="Times New Roman" pitchFamily="18" charset="0"/>
            </a:endParaRPr>
          </a:p>
        </p:txBody>
      </p:sp>
      <p:grpSp>
        <p:nvGrpSpPr>
          <p:cNvPr id="2" name="Group 13"/>
          <p:cNvGrpSpPr>
            <a:grpSpLocks/>
          </p:cNvGrpSpPr>
          <p:nvPr/>
        </p:nvGrpSpPr>
        <p:grpSpPr bwMode="auto">
          <a:xfrm>
            <a:off x="152400" y="304800"/>
            <a:ext cx="8763000" cy="5718175"/>
            <a:chOff x="96" y="192"/>
            <a:chExt cx="5520" cy="3602"/>
          </a:xfrm>
        </p:grpSpPr>
        <p:sp>
          <p:nvSpPr>
            <p:cNvPr id="56324" name="Rectangle 5"/>
            <p:cNvSpPr>
              <a:spLocks noChangeArrowheads="1"/>
            </p:cNvSpPr>
            <p:nvPr/>
          </p:nvSpPr>
          <p:spPr bwMode="auto">
            <a:xfrm>
              <a:off x="1536" y="192"/>
              <a:ext cx="4080" cy="1553"/>
            </a:xfrm>
            <a:prstGeom prst="rect">
              <a:avLst/>
            </a:prstGeom>
            <a:noFill/>
            <a:ln w="9525">
              <a:noFill/>
              <a:miter lim="800000"/>
              <a:headEnd/>
              <a:tailEnd/>
            </a:ln>
          </p:spPr>
          <p:txBody>
            <a:bodyPr>
              <a:spAutoFit/>
            </a:bodyPr>
            <a:lstStyle/>
            <a:p>
              <a:pPr>
                <a:lnSpc>
                  <a:spcPct val="130000"/>
                </a:lnSpc>
              </a:pPr>
              <a:r>
                <a:rPr lang="tr-TR" sz="2400" b="1">
                  <a:latin typeface="Arial" charset="0"/>
                </a:rPr>
                <a:t>Xn: Zararlı Madde </a:t>
              </a:r>
              <a:endParaRPr lang="tr-TR" sz="2400">
                <a:latin typeface="Arial" charset="0"/>
              </a:endParaRPr>
            </a:p>
            <a:p>
              <a:pPr>
                <a:lnSpc>
                  <a:spcPct val="130000"/>
                </a:lnSpc>
              </a:pPr>
              <a:r>
                <a:rPr lang="tr-TR" sz="2400">
                  <a:latin typeface="Arial" charset="0"/>
                </a:rPr>
                <a:t>Özelliği: Solunduğunda , yutulduğunda ve deriye temas ettiği durumda sağlığa zarar verebilir.</a:t>
              </a:r>
            </a:p>
            <a:p>
              <a:pPr>
                <a:lnSpc>
                  <a:spcPct val="130000"/>
                </a:lnSpc>
              </a:pPr>
              <a:r>
                <a:rPr lang="tr-TR" sz="2400">
                  <a:latin typeface="Arial" charset="0"/>
                </a:rPr>
                <a:t>Önlem:  İnsan vücuduyla temas önlenmelidir.</a:t>
              </a:r>
            </a:p>
          </p:txBody>
        </p:sp>
        <p:pic>
          <p:nvPicPr>
            <p:cNvPr id="56325" name="Picture 8"/>
            <p:cNvPicPr>
              <a:picLocks noChangeAspect="1" noChangeArrowheads="1"/>
            </p:cNvPicPr>
            <p:nvPr/>
          </p:nvPicPr>
          <p:blipFill>
            <a:blip r:embed="rId2" cstate="print"/>
            <a:srcRect l="5588" t="2702" r="7629" b="2702"/>
            <a:stretch>
              <a:fillRect/>
            </a:stretch>
          </p:blipFill>
          <p:spPr bwMode="auto">
            <a:xfrm>
              <a:off x="96" y="2352"/>
              <a:ext cx="1268" cy="1344"/>
            </a:xfrm>
            <a:prstGeom prst="rect">
              <a:avLst/>
            </a:prstGeom>
            <a:noFill/>
            <a:ln w="9525">
              <a:noFill/>
              <a:miter lim="800000"/>
              <a:headEnd/>
              <a:tailEnd/>
            </a:ln>
          </p:spPr>
        </p:pic>
        <p:sp>
          <p:nvSpPr>
            <p:cNvPr id="56326" name="Rectangle 9"/>
            <p:cNvSpPr>
              <a:spLocks noChangeArrowheads="1"/>
            </p:cNvSpPr>
            <p:nvPr/>
          </p:nvSpPr>
          <p:spPr bwMode="auto">
            <a:xfrm>
              <a:off x="1632" y="2448"/>
              <a:ext cx="3936" cy="1346"/>
            </a:xfrm>
            <a:prstGeom prst="rect">
              <a:avLst/>
            </a:prstGeom>
            <a:noFill/>
            <a:ln w="9525">
              <a:noFill/>
              <a:miter lim="800000"/>
              <a:headEnd/>
              <a:tailEnd/>
            </a:ln>
          </p:spPr>
          <p:txBody>
            <a:bodyPr>
              <a:spAutoFit/>
            </a:bodyPr>
            <a:lstStyle/>
            <a:p>
              <a:pPr>
                <a:lnSpc>
                  <a:spcPct val="140000"/>
                </a:lnSpc>
              </a:pPr>
              <a:r>
                <a:rPr lang="tr-TR" sz="2400" b="1">
                  <a:latin typeface="Arial" charset="0"/>
                </a:rPr>
                <a:t>Xi: Tahri</a:t>
              </a:r>
              <a:r>
                <a:rPr lang="tr-TR" sz="2400">
                  <a:latin typeface="Arial" charset="0"/>
                </a:rPr>
                <a:t>ş </a:t>
              </a:r>
              <a:r>
                <a:rPr lang="tr-TR" sz="2400" b="1">
                  <a:latin typeface="Arial" charset="0"/>
                </a:rPr>
                <a:t>Edici Madde</a:t>
              </a:r>
              <a:endParaRPr lang="tr-TR" sz="2400">
                <a:latin typeface="Arial" charset="0"/>
              </a:endParaRPr>
            </a:p>
            <a:p>
              <a:pPr>
                <a:lnSpc>
                  <a:spcPct val="140000"/>
                </a:lnSpc>
              </a:pPr>
              <a:r>
                <a:rPr lang="tr-TR" sz="2400">
                  <a:latin typeface="Arial" charset="0"/>
                </a:rPr>
                <a:t>Özelliği:  Aşındırıcı olmamasına rağmen deriyle ani, uzun süreli veya tekrarlı teması iltihaplara yol açabilir.</a:t>
              </a:r>
            </a:p>
          </p:txBody>
        </p:sp>
        <p:pic>
          <p:nvPicPr>
            <p:cNvPr id="56327" name="Picture 11"/>
            <p:cNvPicPr>
              <a:picLocks noChangeAspect="1" noChangeArrowheads="1"/>
            </p:cNvPicPr>
            <p:nvPr/>
          </p:nvPicPr>
          <p:blipFill>
            <a:blip r:embed="rId3" cstate="print"/>
            <a:srcRect/>
            <a:stretch>
              <a:fillRect/>
            </a:stretch>
          </p:blipFill>
          <p:spPr bwMode="auto">
            <a:xfrm>
              <a:off x="144" y="336"/>
              <a:ext cx="1272" cy="1278"/>
            </a:xfrm>
            <a:prstGeom prst="rect">
              <a:avLst/>
            </a:prstGeom>
            <a:noFill/>
            <a:ln w="9525">
              <a:noFill/>
              <a:miter lim="800000"/>
              <a:headEnd/>
              <a:tailEnd/>
            </a:ln>
          </p:spPr>
        </p:pic>
        <p:sp>
          <p:nvSpPr>
            <p:cNvPr id="56328" name="Line 12"/>
            <p:cNvSpPr>
              <a:spLocks noChangeShapeType="1"/>
            </p:cNvSpPr>
            <p:nvPr/>
          </p:nvSpPr>
          <p:spPr bwMode="auto">
            <a:xfrm>
              <a:off x="96" y="2064"/>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C3D12018-9651-4E25-B64B-9BB787E48B55}" type="slidenum">
              <a:rPr lang="tr-TR"/>
              <a:pPr lvl="1">
                <a:defRPr/>
              </a:pPr>
              <a:t>89</a:t>
            </a:fld>
            <a:endParaRPr lang="tr-TR">
              <a:latin typeface="Times New Roman" pitchFamily="18" charset="0"/>
            </a:endParaRPr>
          </a:p>
        </p:txBody>
      </p:sp>
      <p:grpSp>
        <p:nvGrpSpPr>
          <p:cNvPr id="2" name="Group 9"/>
          <p:cNvGrpSpPr>
            <a:grpSpLocks/>
          </p:cNvGrpSpPr>
          <p:nvPr/>
        </p:nvGrpSpPr>
        <p:grpSpPr bwMode="auto">
          <a:xfrm>
            <a:off x="228600" y="152400"/>
            <a:ext cx="8686800" cy="6327775"/>
            <a:chOff x="144" y="96"/>
            <a:chExt cx="5472" cy="3986"/>
          </a:xfrm>
        </p:grpSpPr>
        <p:pic>
          <p:nvPicPr>
            <p:cNvPr id="57348" name="Picture 4"/>
            <p:cNvPicPr>
              <a:picLocks noChangeAspect="1" noChangeArrowheads="1"/>
            </p:cNvPicPr>
            <p:nvPr/>
          </p:nvPicPr>
          <p:blipFill>
            <a:blip r:embed="rId2" cstate="print"/>
            <a:srcRect l="5263" t="5424" r="10234" b="7495"/>
            <a:stretch>
              <a:fillRect/>
            </a:stretch>
          </p:blipFill>
          <p:spPr bwMode="auto">
            <a:xfrm>
              <a:off x="240" y="624"/>
              <a:ext cx="1296" cy="1296"/>
            </a:xfrm>
            <a:prstGeom prst="rect">
              <a:avLst/>
            </a:prstGeom>
            <a:noFill/>
            <a:ln w="9525">
              <a:noFill/>
              <a:miter lim="800000"/>
              <a:headEnd/>
              <a:tailEnd/>
            </a:ln>
          </p:spPr>
        </p:pic>
        <p:sp>
          <p:nvSpPr>
            <p:cNvPr id="57349" name="Rectangle 5"/>
            <p:cNvSpPr>
              <a:spLocks noChangeArrowheads="1"/>
            </p:cNvSpPr>
            <p:nvPr/>
          </p:nvSpPr>
          <p:spPr bwMode="auto">
            <a:xfrm>
              <a:off x="1680" y="96"/>
              <a:ext cx="3936" cy="2588"/>
            </a:xfrm>
            <a:prstGeom prst="rect">
              <a:avLst/>
            </a:prstGeom>
            <a:noFill/>
            <a:ln w="9525">
              <a:noFill/>
              <a:miter lim="800000"/>
              <a:headEnd/>
              <a:tailEnd/>
            </a:ln>
          </p:spPr>
          <p:txBody>
            <a:bodyPr>
              <a:spAutoFit/>
            </a:bodyPr>
            <a:lstStyle/>
            <a:p>
              <a:pPr algn="just">
                <a:lnSpc>
                  <a:spcPct val="110000"/>
                </a:lnSpc>
              </a:pPr>
              <a:r>
                <a:rPr lang="tr-TR" sz="2400">
                  <a:latin typeface="Arial" charset="0"/>
                </a:rPr>
                <a:t>O: Oksitleyici (Yükseltgen)</a:t>
              </a:r>
            </a:p>
            <a:p>
              <a:pPr algn="just">
                <a:lnSpc>
                  <a:spcPct val="110000"/>
                </a:lnSpc>
              </a:pPr>
              <a:r>
                <a:rPr lang="tr-TR" sz="2400">
                  <a:latin typeface="Arial" charset="0"/>
                </a:rPr>
                <a:t>Özelliği: Organik peroksitler, herhangi bir yanıcı madde ile temas etmeseler bile patlayıcı özelliğ olan yükseltgen maddelerdir. Diğer yükseltgenler ise, kendileri yanıcı olmasalar bile, oksijen varlığında alav alabilirler.</a:t>
              </a:r>
            </a:p>
            <a:p>
              <a:pPr algn="just">
                <a:lnSpc>
                  <a:spcPct val="110000"/>
                </a:lnSpc>
              </a:pPr>
              <a:r>
                <a:rPr lang="tr-TR" sz="2400">
                  <a:latin typeface="Arial" charset="0"/>
                </a:rPr>
                <a:t>Önlem: Yanıcı maddelerden uzak tutulmalıdır.</a:t>
              </a:r>
            </a:p>
            <a:p>
              <a:pPr algn="just">
                <a:lnSpc>
                  <a:spcPct val="110000"/>
                </a:lnSpc>
              </a:pPr>
              <a:r>
                <a:rPr lang="tr-TR" sz="2400"/>
                <a:t> 	</a:t>
              </a:r>
            </a:p>
          </p:txBody>
        </p:sp>
        <p:pic>
          <p:nvPicPr>
            <p:cNvPr id="57350" name="Picture 6"/>
            <p:cNvPicPr>
              <a:picLocks noChangeAspect="1" noChangeArrowheads="1"/>
            </p:cNvPicPr>
            <p:nvPr/>
          </p:nvPicPr>
          <p:blipFill>
            <a:blip r:embed="rId3" cstate="print"/>
            <a:srcRect/>
            <a:stretch>
              <a:fillRect/>
            </a:stretch>
          </p:blipFill>
          <p:spPr bwMode="auto">
            <a:xfrm>
              <a:off x="240" y="2692"/>
              <a:ext cx="1200" cy="1173"/>
            </a:xfrm>
            <a:prstGeom prst="rect">
              <a:avLst/>
            </a:prstGeom>
            <a:noFill/>
            <a:ln w="9525">
              <a:noFill/>
              <a:miter lim="800000"/>
              <a:headEnd/>
              <a:tailEnd/>
            </a:ln>
          </p:spPr>
        </p:pic>
        <p:sp>
          <p:nvSpPr>
            <p:cNvPr id="57351" name="Rectangle 7"/>
            <p:cNvSpPr>
              <a:spLocks noChangeArrowheads="1"/>
            </p:cNvSpPr>
            <p:nvPr/>
          </p:nvSpPr>
          <p:spPr bwMode="auto">
            <a:xfrm>
              <a:off x="1728" y="2736"/>
              <a:ext cx="3888" cy="1346"/>
            </a:xfrm>
            <a:prstGeom prst="rect">
              <a:avLst/>
            </a:prstGeom>
            <a:noFill/>
            <a:ln w="9525">
              <a:noFill/>
              <a:miter lim="800000"/>
              <a:headEnd/>
              <a:tailEnd/>
            </a:ln>
          </p:spPr>
          <p:txBody>
            <a:bodyPr>
              <a:spAutoFit/>
            </a:bodyPr>
            <a:lstStyle/>
            <a:p>
              <a:pPr algn="just">
                <a:lnSpc>
                  <a:spcPct val="140000"/>
                </a:lnSpc>
              </a:pPr>
              <a:r>
                <a:rPr lang="tr-TR" sz="2400" b="1">
                  <a:latin typeface="Arial" charset="0"/>
                </a:rPr>
                <a:t>E: Patlayıcı </a:t>
              </a:r>
              <a:r>
                <a:rPr lang="tr-TR" sz="2400">
                  <a:latin typeface="Arial" charset="0"/>
                </a:rPr>
                <a:t> </a:t>
              </a:r>
            </a:p>
            <a:p>
              <a:pPr algn="just">
                <a:lnSpc>
                  <a:spcPct val="140000"/>
                </a:lnSpc>
              </a:pPr>
              <a:r>
                <a:rPr lang="tr-TR" sz="2400">
                  <a:latin typeface="Arial" charset="0"/>
                </a:rPr>
                <a:t>Özelliği: Ekzotermik olarak reaksiyona giren kimyasallardır. Ateşle yaklaştırıldıklarında patlayabilirler.</a:t>
              </a:r>
            </a:p>
          </p:txBody>
        </p:sp>
        <p:sp>
          <p:nvSpPr>
            <p:cNvPr id="57352" name="Line 8"/>
            <p:cNvSpPr>
              <a:spLocks noChangeShapeType="1"/>
            </p:cNvSpPr>
            <p:nvPr/>
          </p:nvSpPr>
          <p:spPr bwMode="auto">
            <a:xfrm>
              <a:off x="144" y="2448"/>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65" name="Group 73"/>
          <p:cNvGraphicFramePr>
            <a:graphicFrameLocks noGrp="1"/>
          </p:cNvGraphicFramePr>
          <p:nvPr>
            <p:ph type="tbl" idx="1"/>
          </p:nvPr>
        </p:nvGraphicFramePr>
        <p:xfrm>
          <a:off x="395536" y="1340768"/>
          <a:ext cx="8435975" cy="4525964"/>
        </p:xfrm>
        <a:graphic>
          <a:graphicData uri="http://schemas.openxmlformats.org/drawingml/2006/table">
            <a:tbl>
              <a:tblPr/>
              <a:tblGrid>
                <a:gridCol w="3970338"/>
                <a:gridCol w="4465637"/>
              </a:tblGrid>
              <a:tr h="74453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cs typeface="Times New Roman" pitchFamily="18" charset="0"/>
                        </a:rPr>
                        <a:t>SGK 2010 YILI İSTATİSTİKLERİ</a:t>
                      </a:r>
                      <a:endParaRPr kumimoji="0" lang="tr-TR"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r h="665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800000"/>
                          </a:solidFill>
                          <a:effectLst/>
                          <a:latin typeface="Times New Roman" pitchFamily="18" charset="0"/>
                          <a:cs typeface="Times New Roman" pitchFamily="18" charset="0"/>
                        </a:rPr>
                        <a:t>İŞ KAZALARI</a:t>
                      </a:r>
                      <a:endParaRPr kumimoji="0" lang="tr-TR" sz="2400" b="0" i="0" u="none" strike="noStrike" cap="none" normalizeH="0" baseline="0" smtClean="0">
                        <a:ln>
                          <a:noFill/>
                        </a:ln>
                        <a:solidFill>
                          <a:srgbClr val="80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smtClean="0">
                          <a:ln>
                            <a:noFill/>
                          </a:ln>
                          <a:solidFill>
                            <a:srgbClr val="800000"/>
                          </a:solidFill>
                          <a:effectLst/>
                          <a:latin typeface="Times New Roman" pitchFamily="18" charset="0"/>
                          <a:cs typeface="Times New Roman" pitchFamily="18" charset="0"/>
                        </a:rPr>
                        <a:t>MESLEK HASTALIĞI</a:t>
                      </a:r>
                      <a:endParaRPr kumimoji="0" lang="tr-TR" sz="2400" b="0" i="0" u="none" strike="noStrike" cap="none" normalizeH="0" baseline="0" smtClean="0">
                        <a:ln>
                          <a:noFill/>
                        </a:ln>
                        <a:solidFill>
                          <a:srgbClr val="80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3425">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Toplam 62.903 İş kazası;</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1.434 ölümlü iş kazası</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1.976 sürekli iş göremezlikle sonuçlanan kaza meydana gelmiştir.</a:t>
                      </a:r>
                      <a:endParaRPr kumimoji="0" lang="tr-TR"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Toplam 533 meslek hastalığı;</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tr-TR" sz="2400" b="0" i="0" u="none" strike="noStrike" cap="none" normalizeH="0" baseline="0" smtClean="0">
                          <a:ln>
                            <a:noFill/>
                          </a:ln>
                          <a:solidFill>
                            <a:schemeClr val="tx1"/>
                          </a:solidFill>
                          <a:effectLst/>
                          <a:latin typeface="Times New Roman" pitchFamily="18" charset="0"/>
                          <a:cs typeface="Times New Roman" pitchFamily="18" charset="0"/>
                        </a:rPr>
                        <a:t>10 tanesi ölümle sonuçlanmıştır.</a:t>
                      </a:r>
                      <a:endParaRPr kumimoji="0" lang="tr-TR"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283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Times New Roman" pitchFamily="18" charset="0"/>
                          <a:cs typeface="Times New Roman" pitchFamily="18" charset="0"/>
                        </a:rPr>
                        <a:t>Toplam 1444 kişi iş kazaları ve meslek hastalıkları sonucu hayatını kaybetmiştir.</a:t>
                      </a:r>
                      <a:endParaRPr kumimoji="0" lang="tr-TR"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r>
            </a:tbl>
          </a:graphicData>
        </a:graphic>
      </p:graphicFrame>
      <p:sp>
        <p:nvSpPr>
          <p:cNvPr id="33866" name="Rectangle 74"/>
          <p:cNvSpPr>
            <a:spLocks noGrp="1"/>
          </p:cNvSpPr>
          <p:nvPr>
            <p:ph type="title"/>
          </p:nvPr>
        </p:nvSpPr>
        <p:spPr>
          <a:xfrm>
            <a:off x="395536" y="764704"/>
            <a:ext cx="7704856" cy="576262"/>
          </a:xfrm>
        </p:spPr>
        <p:txBody>
          <a:bodyPr>
            <a:normAutofit fontScale="90000"/>
          </a:bodyPr>
          <a:lstStyle/>
          <a:p>
            <a:r>
              <a:rPr lang="tr-TR" sz="3200" b="1" dirty="0" smtClean="0">
                <a:solidFill>
                  <a:srgbClr val="800000"/>
                </a:solidFill>
              </a:rPr>
              <a:t>TÜRKİYEDE İŞ KAZASI ve MESLEK HASTALIĞI</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86E55096-161D-4E3D-A467-E6ADBD814488}" type="slidenum">
              <a:rPr lang="tr-TR"/>
              <a:pPr lvl="1">
                <a:defRPr/>
              </a:pPr>
              <a:t>90</a:t>
            </a:fld>
            <a:endParaRPr lang="tr-TR">
              <a:latin typeface="Times New Roman" pitchFamily="18" charset="0"/>
            </a:endParaRPr>
          </a:p>
        </p:txBody>
      </p:sp>
      <p:grpSp>
        <p:nvGrpSpPr>
          <p:cNvPr id="2" name="Group 10"/>
          <p:cNvGrpSpPr>
            <a:grpSpLocks/>
          </p:cNvGrpSpPr>
          <p:nvPr/>
        </p:nvGrpSpPr>
        <p:grpSpPr bwMode="auto">
          <a:xfrm>
            <a:off x="228600" y="152400"/>
            <a:ext cx="8686800" cy="6832600"/>
            <a:chOff x="144" y="96"/>
            <a:chExt cx="5472" cy="4304"/>
          </a:xfrm>
        </p:grpSpPr>
        <p:pic>
          <p:nvPicPr>
            <p:cNvPr id="58372" name="Picture 4"/>
            <p:cNvPicPr>
              <a:picLocks noChangeAspect="1" noChangeArrowheads="1"/>
            </p:cNvPicPr>
            <p:nvPr/>
          </p:nvPicPr>
          <p:blipFill>
            <a:blip r:embed="rId2" cstate="print"/>
            <a:srcRect/>
            <a:stretch>
              <a:fillRect/>
            </a:stretch>
          </p:blipFill>
          <p:spPr bwMode="auto">
            <a:xfrm>
              <a:off x="192" y="480"/>
              <a:ext cx="1488" cy="1488"/>
            </a:xfrm>
            <a:prstGeom prst="rect">
              <a:avLst/>
            </a:prstGeom>
            <a:noFill/>
            <a:ln w="9525">
              <a:noFill/>
              <a:miter lim="800000"/>
              <a:headEnd/>
              <a:tailEnd/>
            </a:ln>
          </p:spPr>
        </p:pic>
        <p:sp>
          <p:nvSpPr>
            <p:cNvPr id="58373" name="Rectangle 5"/>
            <p:cNvSpPr>
              <a:spLocks noChangeArrowheads="1"/>
            </p:cNvSpPr>
            <p:nvPr/>
          </p:nvSpPr>
          <p:spPr bwMode="auto">
            <a:xfrm>
              <a:off x="1728" y="96"/>
              <a:ext cx="3840" cy="2243"/>
            </a:xfrm>
            <a:prstGeom prst="rect">
              <a:avLst/>
            </a:prstGeom>
            <a:noFill/>
            <a:ln w="9525">
              <a:noFill/>
              <a:miter lim="800000"/>
              <a:headEnd/>
              <a:tailEnd/>
            </a:ln>
          </p:spPr>
          <p:txBody>
            <a:bodyPr>
              <a:spAutoFit/>
            </a:bodyPr>
            <a:lstStyle/>
            <a:p>
              <a:pPr algn="just">
                <a:lnSpc>
                  <a:spcPct val="120000"/>
                </a:lnSpc>
              </a:pPr>
              <a:r>
                <a:rPr lang="tr-TR" sz="2400">
                  <a:latin typeface="Arial" charset="0"/>
                </a:rPr>
                <a:t>T : Zehirli</a:t>
              </a:r>
            </a:p>
            <a:p>
              <a:pPr algn="just">
                <a:lnSpc>
                  <a:spcPct val="120000"/>
                </a:lnSpc>
              </a:pPr>
              <a:r>
                <a:rPr lang="tr-TR" sz="2400">
                  <a:latin typeface="Arial" charset="0"/>
                </a:rPr>
                <a:t>Özelliği: Solunduğunda, yutulduğunda ve deriye temas ettiği durumlarda sağlığa zarar verebilir, hatta öldürücü olabilir.</a:t>
              </a:r>
            </a:p>
            <a:p>
              <a:pPr algn="just">
                <a:lnSpc>
                  <a:spcPct val="120000"/>
                </a:lnSpc>
              </a:pPr>
              <a:r>
                <a:rPr lang="tr-TR" sz="2400">
                  <a:latin typeface="Arial" charset="0"/>
                </a:rPr>
                <a:t>Önlem: İnsan vücuduyla temas engellenmeli, aksi halde tıbbi yardıma başvurulmalıdır.</a:t>
              </a:r>
            </a:p>
            <a:p>
              <a:pPr>
                <a:lnSpc>
                  <a:spcPct val="110000"/>
                </a:lnSpc>
              </a:pPr>
              <a:endParaRPr lang="tr-TR" sz="2400">
                <a:latin typeface="Arial" charset="0"/>
              </a:endParaRPr>
            </a:p>
          </p:txBody>
        </p:sp>
        <p:pic>
          <p:nvPicPr>
            <p:cNvPr id="58374" name="Picture 7"/>
            <p:cNvPicPr>
              <a:picLocks noChangeAspect="1" noChangeArrowheads="1"/>
            </p:cNvPicPr>
            <p:nvPr/>
          </p:nvPicPr>
          <p:blipFill>
            <a:blip r:embed="rId3" cstate="print"/>
            <a:srcRect/>
            <a:stretch>
              <a:fillRect/>
            </a:stretch>
          </p:blipFill>
          <p:spPr bwMode="auto">
            <a:xfrm>
              <a:off x="240" y="2592"/>
              <a:ext cx="1392" cy="1392"/>
            </a:xfrm>
            <a:prstGeom prst="rect">
              <a:avLst/>
            </a:prstGeom>
            <a:noFill/>
            <a:ln w="9525">
              <a:noFill/>
              <a:miter lim="800000"/>
              <a:headEnd/>
              <a:tailEnd/>
            </a:ln>
          </p:spPr>
        </p:pic>
        <p:sp>
          <p:nvSpPr>
            <p:cNvPr id="58375" name="Rectangle 8"/>
            <p:cNvSpPr>
              <a:spLocks noChangeArrowheads="1"/>
            </p:cNvSpPr>
            <p:nvPr/>
          </p:nvSpPr>
          <p:spPr bwMode="auto">
            <a:xfrm>
              <a:off x="1824" y="2318"/>
              <a:ext cx="3792" cy="2082"/>
            </a:xfrm>
            <a:prstGeom prst="rect">
              <a:avLst/>
            </a:prstGeom>
            <a:noFill/>
            <a:ln w="9525">
              <a:noFill/>
              <a:miter lim="800000"/>
              <a:headEnd/>
              <a:tailEnd/>
            </a:ln>
          </p:spPr>
          <p:txBody>
            <a:bodyPr>
              <a:spAutoFit/>
            </a:bodyPr>
            <a:lstStyle/>
            <a:p>
              <a:pPr algn="just">
                <a:lnSpc>
                  <a:spcPct val="110000"/>
                </a:lnSpc>
              </a:pPr>
              <a:r>
                <a:rPr lang="tr-TR" sz="2400">
                  <a:latin typeface="Arial" charset="0"/>
                </a:rPr>
                <a:t>T+ : Çok Zehirli</a:t>
              </a:r>
            </a:p>
            <a:p>
              <a:pPr algn="just">
                <a:lnSpc>
                  <a:spcPct val="110000"/>
                </a:lnSpc>
              </a:pPr>
              <a:r>
                <a:rPr lang="tr-TR" sz="2400">
                  <a:latin typeface="Arial" charset="0"/>
                </a:rPr>
                <a:t>Özelliği: Solunduğunda, yutulduğunda ve deriye temas ettiği durumlarda sağlığa zarar verebilir, hatta öldürücü olabilir.</a:t>
              </a:r>
            </a:p>
            <a:p>
              <a:pPr algn="just">
                <a:lnSpc>
                  <a:spcPct val="110000"/>
                </a:lnSpc>
              </a:pPr>
              <a:r>
                <a:rPr lang="tr-TR" sz="2400">
                  <a:latin typeface="Arial" charset="0"/>
                </a:rPr>
                <a:t>Önlem: İnsan vücuduyla temas engellenmeli, aksi halde tıbbi yardıma başvurulmalıdır.</a:t>
              </a:r>
            </a:p>
            <a:p>
              <a:pPr algn="just">
                <a:lnSpc>
                  <a:spcPct val="110000"/>
                </a:lnSpc>
              </a:pPr>
              <a:endParaRPr lang="tr-TR" sz="2400">
                <a:latin typeface="Arial" charset="0"/>
              </a:endParaRPr>
            </a:p>
          </p:txBody>
        </p:sp>
        <p:sp>
          <p:nvSpPr>
            <p:cNvPr id="58376" name="Line 9"/>
            <p:cNvSpPr>
              <a:spLocks noChangeShapeType="1"/>
            </p:cNvSpPr>
            <p:nvPr/>
          </p:nvSpPr>
          <p:spPr bwMode="auto">
            <a:xfrm>
              <a:off x="144" y="2208"/>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0624EE2E-3A66-44D2-B73C-C30F22E0F4FA}" type="slidenum">
              <a:rPr lang="tr-TR"/>
              <a:pPr lvl="1">
                <a:defRPr/>
              </a:pPr>
              <a:t>91</a:t>
            </a:fld>
            <a:endParaRPr lang="tr-TR">
              <a:latin typeface="Times New Roman" pitchFamily="18" charset="0"/>
            </a:endParaRPr>
          </a:p>
        </p:txBody>
      </p:sp>
      <p:grpSp>
        <p:nvGrpSpPr>
          <p:cNvPr id="2" name="Group 10"/>
          <p:cNvGrpSpPr>
            <a:grpSpLocks/>
          </p:cNvGrpSpPr>
          <p:nvPr/>
        </p:nvGrpSpPr>
        <p:grpSpPr bwMode="auto">
          <a:xfrm>
            <a:off x="228600" y="228600"/>
            <a:ext cx="8610600" cy="6453188"/>
            <a:chOff x="144" y="144"/>
            <a:chExt cx="5424" cy="4065"/>
          </a:xfrm>
        </p:grpSpPr>
        <p:pic>
          <p:nvPicPr>
            <p:cNvPr id="59396" name="Picture 4"/>
            <p:cNvPicPr>
              <a:picLocks noChangeAspect="1" noChangeArrowheads="1"/>
            </p:cNvPicPr>
            <p:nvPr/>
          </p:nvPicPr>
          <p:blipFill>
            <a:blip r:embed="rId2" cstate="print"/>
            <a:srcRect/>
            <a:stretch>
              <a:fillRect/>
            </a:stretch>
          </p:blipFill>
          <p:spPr bwMode="auto">
            <a:xfrm>
              <a:off x="192" y="240"/>
              <a:ext cx="1296" cy="1296"/>
            </a:xfrm>
            <a:prstGeom prst="rect">
              <a:avLst/>
            </a:prstGeom>
            <a:noFill/>
            <a:ln w="9525">
              <a:noFill/>
              <a:miter lim="800000"/>
              <a:headEnd/>
              <a:tailEnd/>
            </a:ln>
          </p:spPr>
        </p:pic>
        <p:sp>
          <p:nvSpPr>
            <p:cNvPr id="59397" name="Rectangle 5"/>
            <p:cNvSpPr>
              <a:spLocks noChangeArrowheads="1"/>
            </p:cNvSpPr>
            <p:nvPr/>
          </p:nvSpPr>
          <p:spPr bwMode="auto">
            <a:xfrm>
              <a:off x="1584" y="144"/>
              <a:ext cx="3984" cy="2082"/>
            </a:xfrm>
            <a:prstGeom prst="rect">
              <a:avLst/>
            </a:prstGeom>
            <a:noFill/>
            <a:ln w="9525">
              <a:noFill/>
              <a:miter lim="800000"/>
              <a:headEnd/>
              <a:tailEnd/>
            </a:ln>
          </p:spPr>
          <p:txBody>
            <a:bodyPr>
              <a:spAutoFit/>
            </a:bodyPr>
            <a:lstStyle/>
            <a:p>
              <a:pPr algn="just">
                <a:lnSpc>
                  <a:spcPct val="110000"/>
                </a:lnSpc>
              </a:pPr>
              <a:r>
                <a:rPr lang="tr-TR" sz="2400">
                  <a:latin typeface="Arial" charset="0"/>
                </a:rPr>
                <a:t>N : Çevre için tehlikeli</a:t>
              </a:r>
            </a:p>
            <a:p>
              <a:pPr algn="just">
                <a:lnSpc>
                  <a:spcPct val="110000"/>
                </a:lnSpc>
              </a:pPr>
              <a:r>
                <a:rPr lang="tr-TR" sz="2400">
                  <a:latin typeface="Arial" charset="0"/>
                </a:rPr>
                <a:t>Özelliği: Bu tür maddelerin ortamda bulunması, doğal dengenin değişmesi açısından ekolojik sisteme hemen veya ileride zarar verebilir.</a:t>
              </a:r>
            </a:p>
            <a:p>
              <a:pPr algn="just">
                <a:lnSpc>
                  <a:spcPct val="110000"/>
                </a:lnSpc>
              </a:pPr>
              <a:r>
                <a:rPr lang="tr-TR" sz="2400">
                  <a:latin typeface="Arial" charset="0"/>
                </a:rPr>
                <a:t>Önlem: Risk göz önüne alınarak bu tür maddelerin toprakla veya çevreyle teması engellenmelidir.</a:t>
              </a:r>
              <a:endParaRPr lang="tr-TR" sz="2400"/>
            </a:p>
          </p:txBody>
        </p:sp>
        <p:pic>
          <p:nvPicPr>
            <p:cNvPr id="59398" name="Picture 7"/>
            <p:cNvPicPr>
              <a:picLocks noChangeAspect="1" noChangeArrowheads="1"/>
            </p:cNvPicPr>
            <p:nvPr/>
          </p:nvPicPr>
          <p:blipFill>
            <a:blip r:embed="rId3" cstate="print"/>
            <a:srcRect/>
            <a:stretch>
              <a:fillRect/>
            </a:stretch>
          </p:blipFill>
          <p:spPr bwMode="auto">
            <a:xfrm>
              <a:off x="192" y="2448"/>
              <a:ext cx="1248" cy="1240"/>
            </a:xfrm>
            <a:prstGeom prst="rect">
              <a:avLst/>
            </a:prstGeom>
            <a:noFill/>
            <a:ln w="9525">
              <a:noFill/>
              <a:miter lim="800000"/>
              <a:headEnd/>
              <a:tailEnd/>
            </a:ln>
          </p:spPr>
        </p:pic>
        <p:sp>
          <p:nvSpPr>
            <p:cNvPr id="59399" name="Rectangle 8"/>
            <p:cNvSpPr>
              <a:spLocks noChangeArrowheads="1"/>
            </p:cNvSpPr>
            <p:nvPr/>
          </p:nvSpPr>
          <p:spPr bwMode="auto">
            <a:xfrm>
              <a:off x="1536" y="2256"/>
              <a:ext cx="3984" cy="1953"/>
            </a:xfrm>
            <a:prstGeom prst="rect">
              <a:avLst/>
            </a:prstGeom>
            <a:noFill/>
            <a:ln w="9525">
              <a:noFill/>
              <a:miter lim="800000"/>
              <a:headEnd/>
              <a:tailEnd/>
            </a:ln>
          </p:spPr>
          <p:txBody>
            <a:bodyPr>
              <a:spAutoFit/>
            </a:bodyPr>
            <a:lstStyle/>
            <a:p>
              <a:pPr algn="just">
                <a:lnSpc>
                  <a:spcPct val="130000"/>
                </a:lnSpc>
              </a:pPr>
              <a:r>
                <a:rPr lang="tr-TR" sz="2300">
                  <a:latin typeface="Arial" charset="0"/>
                </a:rPr>
                <a:t>C: Aşındırıcı (korozif)</a:t>
              </a:r>
            </a:p>
            <a:p>
              <a:pPr algn="just">
                <a:lnSpc>
                  <a:spcPct val="130000"/>
                </a:lnSpc>
              </a:pPr>
              <a:r>
                <a:rPr lang="tr-TR" sz="2300">
                  <a:latin typeface="Arial" charset="0"/>
                </a:rPr>
                <a:t>Özelliği: Canlı dokulara zarar verir.</a:t>
              </a:r>
            </a:p>
            <a:p>
              <a:pPr algn="just">
                <a:lnSpc>
                  <a:spcPct val="130000"/>
                </a:lnSpc>
              </a:pPr>
              <a:r>
                <a:rPr lang="tr-TR" sz="2300">
                  <a:latin typeface="Arial" charset="0"/>
                </a:rPr>
                <a:t>Önlem: Gözleri, deriyi ve kıyafetleri korumak için özel önlemler alınmalıdır. Buharları solunmamalı, aksi halde tıbbi yardıma başvurulmalıdır.</a:t>
              </a:r>
            </a:p>
            <a:p>
              <a:endParaRPr lang="tr-TR">
                <a:latin typeface="Arial" charset="0"/>
              </a:endParaRPr>
            </a:p>
          </p:txBody>
        </p:sp>
        <p:sp>
          <p:nvSpPr>
            <p:cNvPr id="59400" name="Line 9"/>
            <p:cNvSpPr>
              <a:spLocks noChangeShapeType="1"/>
            </p:cNvSpPr>
            <p:nvPr/>
          </p:nvSpPr>
          <p:spPr bwMode="auto">
            <a:xfrm>
              <a:off x="144" y="2304"/>
              <a:ext cx="5376" cy="0"/>
            </a:xfrm>
            <a:prstGeom prst="line">
              <a:avLst/>
            </a:prstGeom>
            <a:noFill/>
            <a:ln w="28575">
              <a:solidFill>
                <a:schemeClr val="tx1"/>
              </a:solidFill>
              <a:round/>
              <a:headEnd/>
              <a:tailEnd/>
            </a:ln>
          </p:spPr>
          <p:txBody>
            <a:bodyPr/>
            <a:lstStyle/>
            <a:p>
              <a:endParaRPr lang="tr-TR"/>
            </a:p>
          </p:txBody>
        </p:sp>
      </p:gr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Slayt Numarası Yer Tutucusu"/>
          <p:cNvSpPr>
            <a:spLocks noGrp="1"/>
          </p:cNvSpPr>
          <p:nvPr>
            <p:ph type="sldNum" sz="quarter" idx="12"/>
          </p:nvPr>
        </p:nvSpPr>
        <p:spPr/>
        <p:txBody>
          <a:bodyPr/>
          <a:lstStyle/>
          <a:p>
            <a:pPr lvl="1">
              <a:defRPr/>
            </a:pPr>
            <a:fld id="{C09395B1-13B2-4D5F-B917-B7D5C3A5490A}" type="slidenum">
              <a:rPr lang="tr-TR"/>
              <a:pPr lvl="1">
                <a:defRPr/>
              </a:pPr>
              <a:t>92</a:t>
            </a:fld>
            <a:endParaRPr lang="tr-TR">
              <a:latin typeface="Times New Roman" pitchFamily="18" charset="0"/>
            </a:endParaRPr>
          </a:p>
        </p:txBody>
      </p:sp>
      <p:sp>
        <p:nvSpPr>
          <p:cNvPr id="60419" name="Rectangle 3"/>
          <p:cNvSpPr>
            <a:spLocks noGrp="1" noChangeArrowheads="1"/>
          </p:cNvSpPr>
          <p:nvPr>
            <p:ph type="body" idx="1"/>
          </p:nvPr>
        </p:nvSpPr>
        <p:spPr>
          <a:xfrm>
            <a:off x="228600" y="381000"/>
            <a:ext cx="8226425" cy="5715000"/>
          </a:xfrm>
        </p:spPr>
        <p:txBody>
          <a:bodyPr/>
          <a:lstStyle/>
          <a:p>
            <a:pPr algn="ctr" eaLnBrk="1" hangingPunct="1">
              <a:buFont typeface="Wingdings" pitchFamily="2" charset="2"/>
              <a:buNone/>
            </a:pPr>
            <a:r>
              <a:rPr lang="tr-TR" sz="2800" b="1" smtClean="0">
                <a:solidFill>
                  <a:schemeClr val="accent2"/>
                </a:solidFill>
                <a:latin typeface="Arial" charset="0"/>
              </a:rPr>
              <a:t>	Laboratuvar Güvenlik Sembolleri</a:t>
            </a:r>
            <a:endParaRPr lang="tr-TR" sz="2800" smtClean="0">
              <a:latin typeface="Arial" charset="0"/>
            </a:endParaRPr>
          </a:p>
          <a:p>
            <a:pPr algn="just" eaLnBrk="1" hangingPunct="1">
              <a:lnSpc>
                <a:spcPct val="160000"/>
              </a:lnSpc>
              <a:buClr>
                <a:schemeClr val="accent2"/>
              </a:buClr>
              <a:buSzPct val="85000"/>
              <a:buFont typeface="Wingdings" pitchFamily="2" charset="2"/>
              <a:buChar char="v"/>
            </a:pPr>
            <a:r>
              <a:rPr lang="tr-TR" sz="2800" smtClean="0">
                <a:latin typeface="Arial" charset="0"/>
              </a:rPr>
              <a:t>Laboratuar uygulamalarında oluşabilecek tehlikelere karşı uyarmak için güvenlik sembolleri kullanılmaktadır.  </a:t>
            </a:r>
          </a:p>
          <a:p>
            <a:pPr algn="just" eaLnBrk="1" hangingPunct="1">
              <a:lnSpc>
                <a:spcPct val="160000"/>
              </a:lnSpc>
              <a:buClr>
                <a:schemeClr val="accent2"/>
              </a:buClr>
              <a:buSzPct val="85000"/>
              <a:buFont typeface="Wingdings" pitchFamily="2" charset="2"/>
              <a:buChar char="v"/>
            </a:pPr>
            <a:r>
              <a:rPr lang="tr-TR" sz="2800" smtClean="0">
                <a:latin typeface="Arial" charset="0"/>
              </a:rPr>
              <a:t>Laboratuvar uygulamalarınızda bu güvenlik sembollerini ilgili deneylerinizde panoya asmanız önerilir.</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2236AB75-950D-4C28-9864-2191BB2EE92C}" type="slidenum">
              <a:rPr lang="tr-TR"/>
              <a:pPr lvl="1">
                <a:defRPr/>
              </a:pPr>
              <a:t>93</a:t>
            </a:fld>
            <a:endParaRPr lang="tr-TR">
              <a:latin typeface="Times New Roman" pitchFamily="18" charset="0"/>
            </a:endParaRPr>
          </a:p>
        </p:txBody>
      </p:sp>
      <p:pic>
        <p:nvPicPr>
          <p:cNvPr id="61443" name="Picture 7" descr="image002"/>
          <p:cNvPicPr>
            <a:picLocks noChangeAspect="1" noChangeArrowheads="1"/>
          </p:cNvPicPr>
          <p:nvPr/>
        </p:nvPicPr>
        <p:blipFill>
          <a:blip r:embed="rId2" cstate="print"/>
          <a:srcRect/>
          <a:stretch>
            <a:fillRect/>
          </a:stretch>
        </p:blipFill>
        <p:spPr bwMode="auto">
          <a:xfrm>
            <a:off x="228600" y="533400"/>
            <a:ext cx="1752600" cy="1638300"/>
          </a:xfrm>
          <a:prstGeom prst="rect">
            <a:avLst/>
          </a:prstGeom>
          <a:noFill/>
          <a:ln w="9525">
            <a:noFill/>
            <a:miter lim="800000"/>
            <a:headEnd/>
            <a:tailEnd/>
          </a:ln>
        </p:spPr>
      </p:pic>
      <p:sp>
        <p:nvSpPr>
          <p:cNvPr id="61444" name="Rectangle 8"/>
          <p:cNvSpPr>
            <a:spLocks noChangeArrowheads="1"/>
          </p:cNvSpPr>
          <p:nvPr/>
        </p:nvSpPr>
        <p:spPr bwMode="auto">
          <a:xfrm>
            <a:off x="2133600" y="403225"/>
            <a:ext cx="6324600" cy="1577975"/>
          </a:xfrm>
          <a:prstGeom prst="rect">
            <a:avLst/>
          </a:prstGeom>
          <a:noFill/>
          <a:ln w="9525">
            <a:noFill/>
            <a:miter lim="800000"/>
            <a:headEnd/>
            <a:tailEnd/>
          </a:ln>
        </p:spPr>
        <p:txBody>
          <a:bodyPr anchor="ctr">
            <a:spAutoFit/>
          </a:bodyPr>
          <a:lstStyle/>
          <a:p>
            <a:pPr algn="just">
              <a:lnSpc>
                <a:spcPct val="130000"/>
              </a:lnSpc>
            </a:pPr>
            <a:r>
              <a:rPr kumimoji="0" lang="tr-TR" sz="2500">
                <a:latin typeface="Arial" charset="0"/>
              </a:rPr>
              <a:t>ELBİSENİN GÜVENLİĞİ</a:t>
            </a:r>
          </a:p>
          <a:p>
            <a:pPr algn="just">
              <a:lnSpc>
                <a:spcPct val="130000"/>
              </a:lnSpc>
            </a:pPr>
            <a:r>
              <a:rPr kumimoji="0" lang="tr-TR" sz="2500">
                <a:latin typeface="Arial" charset="0"/>
              </a:rPr>
              <a:t>Bu sembol,elbiseyi lekeleyecek veya yakacak maddeler kullanırken görülür.</a:t>
            </a:r>
          </a:p>
        </p:txBody>
      </p:sp>
      <p:pic>
        <p:nvPicPr>
          <p:cNvPr id="61445" name="Picture 12" descr="image004"/>
          <p:cNvPicPr>
            <a:picLocks noChangeAspect="1" noChangeArrowheads="1"/>
          </p:cNvPicPr>
          <p:nvPr/>
        </p:nvPicPr>
        <p:blipFill>
          <a:blip r:embed="rId3" cstate="print"/>
          <a:srcRect/>
          <a:stretch>
            <a:fillRect/>
          </a:stretch>
        </p:blipFill>
        <p:spPr bwMode="auto">
          <a:xfrm>
            <a:off x="304800" y="2514600"/>
            <a:ext cx="1712913" cy="1752600"/>
          </a:xfrm>
          <a:prstGeom prst="rect">
            <a:avLst/>
          </a:prstGeom>
          <a:noFill/>
          <a:ln w="9525">
            <a:noFill/>
            <a:miter lim="800000"/>
            <a:headEnd/>
            <a:tailEnd/>
          </a:ln>
        </p:spPr>
      </p:pic>
      <p:sp>
        <p:nvSpPr>
          <p:cNvPr id="61446" name="Rectangle 13"/>
          <p:cNvSpPr>
            <a:spLocks noChangeArrowheads="1"/>
          </p:cNvSpPr>
          <p:nvPr/>
        </p:nvSpPr>
        <p:spPr bwMode="auto">
          <a:xfrm>
            <a:off x="2209800" y="2424113"/>
            <a:ext cx="6629400" cy="1692275"/>
          </a:xfrm>
          <a:prstGeom prst="rect">
            <a:avLst/>
          </a:prstGeom>
          <a:noFill/>
          <a:ln w="9525">
            <a:noFill/>
            <a:miter lim="800000"/>
            <a:headEnd/>
            <a:tailEnd/>
          </a:ln>
        </p:spPr>
        <p:txBody>
          <a:bodyPr anchor="ctr">
            <a:spAutoFit/>
          </a:bodyPr>
          <a:lstStyle/>
          <a:p>
            <a:pPr algn="just">
              <a:lnSpc>
                <a:spcPct val="140000"/>
              </a:lnSpc>
            </a:pPr>
            <a:r>
              <a:rPr kumimoji="0" lang="tr-TR" sz="2500">
                <a:latin typeface="Arial" charset="0"/>
              </a:rPr>
              <a:t>AÇIK ALEV UYARISI</a:t>
            </a:r>
          </a:p>
          <a:p>
            <a:pPr algn="just">
              <a:lnSpc>
                <a:spcPct val="140000"/>
              </a:lnSpc>
            </a:pPr>
            <a:r>
              <a:rPr kumimoji="0" lang="tr-TR" sz="2500">
                <a:latin typeface="Arial" charset="0"/>
              </a:rPr>
              <a:t>Bu sembol, yangına veya patlamaya sebep olabilecek alev kullanıldığında görülür.</a:t>
            </a:r>
          </a:p>
        </p:txBody>
      </p:sp>
      <p:pic>
        <p:nvPicPr>
          <p:cNvPr id="61447" name="Picture 15" descr="image006"/>
          <p:cNvPicPr>
            <a:picLocks noChangeAspect="1" noChangeArrowheads="1"/>
          </p:cNvPicPr>
          <p:nvPr/>
        </p:nvPicPr>
        <p:blipFill>
          <a:blip r:embed="rId4" cstate="print"/>
          <a:srcRect/>
          <a:stretch>
            <a:fillRect/>
          </a:stretch>
        </p:blipFill>
        <p:spPr bwMode="auto">
          <a:xfrm>
            <a:off x="304800" y="4648200"/>
            <a:ext cx="1725613" cy="1752600"/>
          </a:xfrm>
          <a:prstGeom prst="rect">
            <a:avLst/>
          </a:prstGeom>
          <a:noFill/>
          <a:ln w="9525">
            <a:noFill/>
            <a:miter lim="800000"/>
            <a:headEnd/>
            <a:tailEnd/>
          </a:ln>
        </p:spPr>
      </p:pic>
      <p:sp>
        <p:nvSpPr>
          <p:cNvPr id="61448" name="Rectangle 16"/>
          <p:cNvSpPr>
            <a:spLocks noChangeArrowheads="1"/>
          </p:cNvSpPr>
          <p:nvPr/>
        </p:nvSpPr>
        <p:spPr bwMode="auto">
          <a:xfrm>
            <a:off x="2209800" y="4359275"/>
            <a:ext cx="6781800" cy="1920875"/>
          </a:xfrm>
          <a:prstGeom prst="rect">
            <a:avLst/>
          </a:prstGeom>
          <a:noFill/>
          <a:ln w="9525">
            <a:noFill/>
            <a:miter lim="800000"/>
            <a:headEnd/>
            <a:tailEnd/>
          </a:ln>
        </p:spPr>
        <p:txBody>
          <a:bodyPr anchor="ctr">
            <a:spAutoFit/>
          </a:bodyPr>
          <a:lstStyle/>
          <a:p>
            <a:pPr algn="just">
              <a:lnSpc>
                <a:spcPct val="120000"/>
              </a:lnSpc>
            </a:pPr>
            <a:r>
              <a:rPr kumimoji="0" lang="tr-TR" sz="2500">
                <a:latin typeface="Arial" charset="0"/>
              </a:rPr>
              <a:t>DUMAN GÜVENLİĞİ</a:t>
            </a:r>
          </a:p>
          <a:p>
            <a:pPr algn="just">
              <a:lnSpc>
                <a:spcPct val="120000"/>
              </a:lnSpc>
            </a:pPr>
            <a:r>
              <a:rPr kumimoji="0" lang="tr-TR" sz="2500">
                <a:latin typeface="Arial" charset="0"/>
              </a:rPr>
              <a:t>Bu sembol, kimyasal maddeler veya kimyasal reaksiyonlar tehlikeli dumana sebep olduklarında görülür.</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4435AEF4-70C7-43FF-96D4-F4207D0D61FF}" type="slidenum">
              <a:rPr lang="tr-TR"/>
              <a:pPr lvl="1">
                <a:defRPr/>
              </a:pPr>
              <a:t>94</a:t>
            </a:fld>
            <a:endParaRPr lang="tr-TR">
              <a:latin typeface="Times New Roman" pitchFamily="18" charset="0"/>
            </a:endParaRPr>
          </a:p>
        </p:txBody>
      </p:sp>
      <p:pic>
        <p:nvPicPr>
          <p:cNvPr id="62467" name="Picture 6" descr="image007"/>
          <p:cNvPicPr>
            <a:picLocks noChangeAspect="1" noChangeArrowheads="1"/>
          </p:cNvPicPr>
          <p:nvPr/>
        </p:nvPicPr>
        <p:blipFill>
          <a:blip r:embed="rId2" cstate="print"/>
          <a:srcRect/>
          <a:stretch>
            <a:fillRect/>
          </a:stretch>
        </p:blipFill>
        <p:spPr bwMode="auto">
          <a:xfrm>
            <a:off x="228600" y="533400"/>
            <a:ext cx="1524000" cy="1524000"/>
          </a:xfrm>
          <a:prstGeom prst="rect">
            <a:avLst/>
          </a:prstGeom>
          <a:noFill/>
          <a:ln w="9525">
            <a:noFill/>
            <a:miter lim="800000"/>
            <a:headEnd/>
            <a:tailEnd/>
          </a:ln>
        </p:spPr>
      </p:pic>
      <p:sp>
        <p:nvSpPr>
          <p:cNvPr id="62468" name="Rectangle 7"/>
          <p:cNvSpPr>
            <a:spLocks noChangeArrowheads="1"/>
          </p:cNvSpPr>
          <p:nvPr/>
        </p:nvSpPr>
        <p:spPr bwMode="auto">
          <a:xfrm>
            <a:off x="1981200" y="158750"/>
            <a:ext cx="6858000" cy="214947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ELDİVEN</a:t>
            </a:r>
            <a:endParaRPr kumimoji="0" lang="tr-TR" sz="2500">
              <a:latin typeface="Arial" charset="0"/>
            </a:endParaRPr>
          </a:p>
          <a:p>
            <a:pPr algn="just">
              <a:lnSpc>
                <a:spcPct val="135000"/>
              </a:lnSpc>
            </a:pPr>
            <a:r>
              <a:rPr kumimoji="0" lang="tr-TR" sz="2500">
                <a:latin typeface="Arial" charset="0"/>
              </a:rPr>
              <a:t>Cilde zararlı bazı kimyasal maddelerle çalışırken eldiven kullanılması gerektiğini hatırlatan uyarı işareti.</a:t>
            </a:r>
          </a:p>
        </p:txBody>
      </p:sp>
      <p:pic>
        <p:nvPicPr>
          <p:cNvPr id="62469" name="Picture 9" descr="image009"/>
          <p:cNvPicPr>
            <a:picLocks noChangeAspect="1" noChangeArrowheads="1"/>
          </p:cNvPicPr>
          <p:nvPr/>
        </p:nvPicPr>
        <p:blipFill>
          <a:blip r:embed="rId3" cstate="print"/>
          <a:srcRect/>
          <a:stretch>
            <a:fillRect/>
          </a:stretch>
        </p:blipFill>
        <p:spPr bwMode="auto">
          <a:xfrm>
            <a:off x="228600" y="2514600"/>
            <a:ext cx="1524000" cy="1501775"/>
          </a:xfrm>
          <a:prstGeom prst="rect">
            <a:avLst/>
          </a:prstGeom>
          <a:noFill/>
          <a:ln w="9525">
            <a:noFill/>
            <a:miter lim="800000"/>
            <a:headEnd/>
            <a:tailEnd/>
          </a:ln>
        </p:spPr>
      </p:pic>
      <p:sp>
        <p:nvSpPr>
          <p:cNvPr id="62470" name="Rectangle 10"/>
          <p:cNvSpPr>
            <a:spLocks noChangeArrowheads="1"/>
          </p:cNvSpPr>
          <p:nvPr/>
        </p:nvSpPr>
        <p:spPr bwMode="auto">
          <a:xfrm>
            <a:off x="2003425" y="2447925"/>
            <a:ext cx="7140575" cy="163512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ELEKTRİK GÜVENLİĞİ</a:t>
            </a:r>
            <a:endParaRPr kumimoji="0" lang="tr-TR" sz="2500">
              <a:latin typeface="Arial" charset="0"/>
            </a:endParaRPr>
          </a:p>
          <a:p>
            <a:pPr algn="just">
              <a:lnSpc>
                <a:spcPct val="135000"/>
              </a:lnSpc>
            </a:pPr>
            <a:r>
              <a:rPr kumimoji="0" lang="tr-TR" sz="2500">
                <a:latin typeface="Arial" charset="0"/>
              </a:rPr>
              <a:t>Bu sembol, elektrikli aletler kullanılırken dikkat edilmesi gerektiğinde görülür.</a:t>
            </a:r>
          </a:p>
        </p:txBody>
      </p:sp>
      <p:pic>
        <p:nvPicPr>
          <p:cNvPr id="62471" name="Picture 12" descr="image011"/>
          <p:cNvPicPr>
            <a:picLocks noChangeAspect="1" noChangeArrowheads="1"/>
          </p:cNvPicPr>
          <p:nvPr/>
        </p:nvPicPr>
        <p:blipFill>
          <a:blip r:embed="rId4" cstate="print"/>
          <a:srcRect/>
          <a:stretch>
            <a:fillRect/>
          </a:stretch>
        </p:blipFill>
        <p:spPr bwMode="auto">
          <a:xfrm>
            <a:off x="228600" y="4495800"/>
            <a:ext cx="1524000" cy="1524000"/>
          </a:xfrm>
          <a:prstGeom prst="rect">
            <a:avLst/>
          </a:prstGeom>
          <a:noFill/>
          <a:ln w="9525">
            <a:noFill/>
            <a:miter lim="800000"/>
            <a:headEnd/>
            <a:tailEnd/>
          </a:ln>
        </p:spPr>
      </p:pic>
      <p:sp>
        <p:nvSpPr>
          <p:cNvPr id="62472" name="Rectangle 13"/>
          <p:cNvSpPr>
            <a:spLocks noChangeArrowheads="1"/>
          </p:cNvSpPr>
          <p:nvPr/>
        </p:nvSpPr>
        <p:spPr bwMode="auto">
          <a:xfrm>
            <a:off x="1905000" y="4573588"/>
            <a:ext cx="6705600" cy="1463675"/>
          </a:xfrm>
          <a:prstGeom prst="rect">
            <a:avLst/>
          </a:prstGeom>
          <a:noFill/>
          <a:ln w="9525">
            <a:noFill/>
            <a:miter lim="800000"/>
            <a:headEnd/>
            <a:tailEnd/>
          </a:ln>
        </p:spPr>
        <p:txBody>
          <a:bodyPr anchor="ctr">
            <a:spAutoFit/>
          </a:bodyPr>
          <a:lstStyle/>
          <a:p>
            <a:pPr algn="just">
              <a:lnSpc>
                <a:spcPct val="120000"/>
              </a:lnSpc>
            </a:pPr>
            <a:r>
              <a:rPr kumimoji="0" lang="tr-TR" sz="2500" b="1">
                <a:latin typeface="Arial" charset="0"/>
              </a:rPr>
              <a:t>YANGIN GÜVENLİĞİ</a:t>
            </a:r>
            <a:endParaRPr kumimoji="0" lang="tr-TR" sz="2500">
              <a:latin typeface="Arial" charset="0"/>
            </a:endParaRPr>
          </a:p>
          <a:p>
            <a:pPr algn="just">
              <a:lnSpc>
                <a:spcPct val="120000"/>
              </a:lnSpc>
            </a:pPr>
            <a:r>
              <a:rPr kumimoji="0" lang="tr-TR" sz="2500">
                <a:latin typeface="Arial" charset="0"/>
              </a:rPr>
              <a:t>Bu sembol, açık alev etrafında tedbir alınması gerektiğinde  görülür.</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466F1835-1428-4331-B033-936D7DCEBD32}" type="slidenum">
              <a:rPr lang="tr-TR"/>
              <a:pPr lvl="1">
                <a:defRPr/>
              </a:pPr>
              <a:t>95</a:t>
            </a:fld>
            <a:endParaRPr lang="tr-TR">
              <a:latin typeface="Times New Roman" pitchFamily="18" charset="0"/>
            </a:endParaRPr>
          </a:p>
        </p:txBody>
      </p:sp>
      <p:pic>
        <p:nvPicPr>
          <p:cNvPr id="63491" name="Picture 5" descr="image015"/>
          <p:cNvPicPr>
            <a:picLocks noChangeAspect="1" noChangeArrowheads="1"/>
          </p:cNvPicPr>
          <p:nvPr/>
        </p:nvPicPr>
        <p:blipFill>
          <a:blip r:embed="rId2" cstate="print"/>
          <a:srcRect/>
          <a:stretch>
            <a:fillRect/>
          </a:stretch>
        </p:blipFill>
        <p:spPr bwMode="auto">
          <a:xfrm>
            <a:off x="228600" y="304800"/>
            <a:ext cx="1600200" cy="1500188"/>
          </a:xfrm>
          <a:prstGeom prst="rect">
            <a:avLst/>
          </a:prstGeom>
          <a:noFill/>
          <a:ln w="9525">
            <a:noFill/>
            <a:miter lim="800000"/>
            <a:headEnd/>
            <a:tailEnd/>
          </a:ln>
        </p:spPr>
      </p:pic>
      <p:sp>
        <p:nvSpPr>
          <p:cNvPr id="63492" name="Rectangle 6"/>
          <p:cNvSpPr>
            <a:spLocks noChangeArrowheads="1"/>
          </p:cNvSpPr>
          <p:nvPr/>
        </p:nvSpPr>
        <p:spPr bwMode="auto">
          <a:xfrm>
            <a:off x="1981200" y="152400"/>
            <a:ext cx="6781800" cy="199707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GÖZ GÜVENLİĞİ</a:t>
            </a:r>
            <a:endParaRPr kumimoji="0" lang="tr-TR" sz="2500">
              <a:latin typeface="Arial" charset="0"/>
            </a:endParaRPr>
          </a:p>
          <a:p>
            <a:pPr algn="just">
              <a:lnSpc>
                <a:spcPct val="125000"/>
              </a:lnSpc>
            </a:pPr>
            <a:r>
              <a:rPr kumimoji="0" lang="tr-TR" sz="2500">
                <a:latin typeface="Arial" charset="0"/>
              </a:rPr>
              <a:t>Bu sembol, gözler için tehlike olduğunu gösterir. Bu sembol görüldüğünde koruyucu gözlük takılmalıdır.</a:t>
            </a:r>
          </a:p>
        </p:txBody>
      </p:sp>
      <p:pic>
        <p:nvPicPr>
          <p:cNvPr id="63493" name="Picture 8" descr="image017"/>
          <p:cNvPicPr>
            <a:picLocks noChangeAspect="1" noChangeArrowheads="1"/>
          </p:cNvPicPr>
          <p:nvPr/>
        </p:nvPicPr>
        <p:blipFill>
          <a:blip r:embed="rId3" cstate="print"/>
          <a:srcRect/>
          <a:stretch>
            <a:fillRect/>
          </a:stretch>
        </p:blipFill>
        <p:spPr bwMode="auto">
          <a:xfrm>
            <a:off x="304800" y="2362200"/>
            <a:ext cx="1600200" cy="1574800"/>
          </a:xfrm>
          <a:prstGeom prst="rect">
            <a:avLst/>
          </a:prstGeom>
          <a:noFill/>
          <a:ln w="9525">
            <a:noFill/>
            <a:miter lim="800000"/>
            <a:headEnd/>
            <a:tailEnd/>
          </a:ln>
        </p:spPr>
      </p:pic>
      <p:sp>
        <p:nvSpPr>
          <p:cNvPr id="63494" name="Rectangle 9"/>
          <p:cNvSpPr>
            <a:spLocks noChangeArrowheads="1"/>
          </p:cNvSpPr>
          <p:nvPr/>
        </p:nvSpPr>
        <p:spPr bwMode="auto">
          <a:xfrm>
            <a:off x="1981200" y="2300288"/>
            <a:ext cx="6934200" cy="1463675"/>
          </a:xfrm>
          <a:prstGeom prst="rect">
            <a:avLst/>
          </a:prstGeom>
          <a:noFill/>
          <a:ln w="9525">
            <a:noFill/>
            <a:miter lim="800000"/>
            <a:headEnd/>
            <a:tailEnd/>
          </a:ln>
        </p:spPr>
        <p:txBody>
          <a:bodyPr anchor="ctr">
            <a:spAutoFit/>
          </a:bodyPr>
          <a:lstStyle/>
          <a:p>
            <a:pPr algn="just">
              <a:lnSpc>
                <a:spcPct val="120000"/>
              </a:lnSpc>
            </a:pPr>
            <a:r>
              <a:rPr kumimoji="0" lang="tr-TR" sz="2500" b="1">
                <a:latin typeface="Arial" charset="0"/>
              </a:rPr>
              <a:t>KESİCİ CİSİMLER GÜVENLİĞİ</a:t>
            </a:r>
            <a:endParaRPr kumimoji="0" lang="tr-TR" sz="2500">
              <a:latin typeface="Arial" charset="0"/>
            </a:endParaRPr>
          </a:p>
          <a:p>
            <a:pPr algn="just">
              <a:lnSpc>
                <a:spcPct val="120000"/>
              </a:lnSpc>
            </a:pPr>
            <a:r>
              <a:rPr kumimoji="0" lang="tr-TR" sz="2500">
                <a:latin typeface="Arial" charset="0"/>
              </a:rPr>
              <a:t>Bu sembol, kesme ve delme tehlikesi olan keskin cisimler olduğu zaman görülür.</a:t>
            </a:r>
          </a:p>
        </p:txBody>
      </p:sp>
      <p:pic>
        <p:nvPicPr>
          <p:cNvPr id="63495" name="Picture 11" descr="image019"/>
          <p:cNvPicPr>
            <a:picLocks noChangeAspect="1" noChangeArrowheads="1"/>
          </p:cNvPicPr>
          <p:nvPr/>
        </p:nvPicPr>
        <p:blipFill>
          <a:blip r:embed="rId4" cstate="print"/>
          <a:srcRect/>
          <a:stretch>
            <a:fillRect/>
          </a:stretch>
        </p:blipFill>
        <p:spPr bwMode="auto">
          <a:xfrm>
            <a:off x="228600" y="4572000"/>
            <a:ext cx="1600200" cy="1577975"/>
          </a:xfrm>
          <a:prstGeom prst="rect">
            <a:avLst/>
          </a:prstGeom>
          <a:noFill/>
          <a:ln w="9525">
            <a:noFill/>
            <a:miter lim="800000"/>
            <a:headEnd/>
            <a:tailEnd/>
          </a:ln>
        </p:spPr>
      </p:pic>
      <p:sp>
        <p:nvSpPr>
          <p:cNvPr id="63496" name="Rectangle 12"/>
          <p:cNvSpPr>
            <a:spLocks noChangeArrowheads="1"/>
          </p:cNvSpPr>
          <p:nvPr/>
        </p:nvSpPr>
        <p:spPr bwMode="auto">
          <a:xfrm>
            <a:off x="1981200" y="4508500"/>
            <a:ext cx="6705600" cy="163512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BİYOLOJİK TEHLİKE</a:t>
            </a:r>
            <a:endParaRPr kumimoji="0" lang="tr-TR" sz="2500">
              <a:latin typeface="Arial" charset="0"/>
            </a:endParaRPr>
          </a:p>
          <a:p>
            <a:pPr algn="just">
              <a:lnSpc>
                <a:spcPct val="135000"/>
              </a:lnSpc>
            </a:pPr>
            <a:r>
              <a:rPr kumimoji="0" lang="tr-TR" sz="2500">
                <a:latin typeface="Arial" charset="0"/>
              </a:rPr>
              <a:t>Bu sembol, bakteri mantar veya tek hücreli hayvan veya bitki tehlikesi olduğunda görülür.</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lvl="1">
              <a:defRPr/>
            </a:pPr>
            <a:fld id="{2AF3337C-A5E6-4741-801B-84BF6E88C16E}" type="slidenum">
              <a:rPr lang="tr-TR"/>
              <a:pPr lvl="1">
                <a:defRPr/>
              </a:pPr>
              <a:t>96</a:t>
            </a:fld>
            <a:endParaRPr lang="tr-TR">
              <a:latin typeface="Times New Roman" pitchFamily="18" charset="0"/>
            </a:endParaRPr>
          </a:p>
        </p:txBody>
      </p:sp>
      <p:pic>
        <p:nvPicPr>
          <p:cNvPr id="64515" name="Picture 4" descr="image021"/>
          <p:cNvPicPr>
            <a:picLocks noChangeAspect="1" noChangeArrowheads="1"/>
          </p:cNvPicPr>
          <p:nvPr/>
        </p:nvPicPr>
        <p:blipFill>
          <a:blip r:embed="rId2" cstate="print"/>
          <a:srcRect/>
          <a:stretch>
            <a:fillRect/>
          </a:stretch>
        </p:blipFill>
        <p:spPr bwMode="auto">
          <a:xfrm>
            <a:off x="152400" y="533400"/>
            <a:ext cx="1905000" cy="1824038"/>
          </a:xfrm>
          <a:prstGeom prst="rect">
            <a:avLst/>
          </a:prstGeom>
          <a:noFill/>
          <a:ln w="9525">
            <a:noFill/>
            <a:miter lim="800000"/>
            <a:headEnd/>
            <a:tailEnd/>
          </a:ln>
        </p:spPr>
      </p:pic>
      <p:sp>
        <p:nvSpPr>
          <p:cNvPr id="64516" name="Rectangle 5"/>
          <p:cNvSpPr>
            <a:spLocks noChangeArrowheads="1"/>
          </p:cNvSpPr>
          <p:nvPr/>
        </p:nvSpPr>
        <p:spPr bwMode="auto">
          <a:xfrm>
            <a:off x="2209800" y="228600"/>
            <a:ext cx="6400800" cy="214947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ISI GÜVENLİĞİ</a:t>
            </a:r>
          </a:p>
          <a:p>
            <a:pPr algn="just">
              <a:lnSpc>
                <a:spcPct val="135000"/>
              </a:lnSpc>
            </a:pPr>
            <a:r>
              <a:rPr kumimoji="0" lang="tr-TR" sz="2500">
                <a:latin typeface="Arial" charset="0"/>
              </a:rPr>
              <a:t>Bu işaret sıcak cisimlerin tutulması esnasında önlem alınmasını hatırlatmak içindir.</a:t>
            </a:r>
          </a:p>
        </p:txBody>
      </p:sp>
      <p:pic>
        <p:nvPicPr>
          <p:cNvPr id="64517" name="Picture 6" descr="image023"/>
          <p:cNvPicPr>
            <a:picLocks noChangeAspect="1" noChangeArrowheads="1"/>
          </p:cNvPicPr>
          <p:nvPr/>
        </p:nvPicPr>
        <p:blipFill>
          <a:blip r:embed="rId3" cstate="print"/>
          <a:srcRect/>
          <a:stretch>
            <a:fillRect/>
          </a:stretch>
        </p:blipFill>
        <p:spPr bwMode="auto">
          <a:xfrm>
            <a:off x="152400" y="3581400"/>
            <a:ext cx="1981200" cy="1925638"/>
          </a:xfrm>
          <a:prstGeom prst="rect">
            <a:avLst/>
          </a:prstGeom>
          <a:noFill/>
          <a:ln w="9525">
            <a:noFill/>
            <a:miter lim="800000"/>
            <a:headEnd/>
            <a:tailEnd/>
          </a:ln>
        </p:spPr>
      </p:pic>
      <p:sp>
        <p:nvSpPr>
          <p:cNvPr id="64518" name="Rectangle 7"/>
          <p:cNvSpPr>
            <a:spLocks noChangeArrowheads="1"/>
          </p:cNvSpPr>
          <p:nvPr/>
        </p:nvSpPr>
        <p:spPr bwMode="auto">
          <a:xfrm>
            <a:off x="2209800" y="3276600"/>
            <a:ext cx="6553200" cy="2301875"/>
          </a:xfrm>
          <a:prstGeom prst="rect">
            <a:avLst/>
          </a:prstGeom>
          <a:noFill/>
          <a:ln w="9525">
            <a:noFill/>
            <a:miter lim="800000"/>
            <a:headEnd/>
            <a:tailEnd/>
          </a:ln>
        </p:spPr>
        <p:txBody>
          <a:bodyPr anchor="ctr">
            <a:spAutoFit/>
          </a:bodyPr>
          <a:lstStyle/>
          <a:p>
            <a:pPr algn="just">
              <a:lnSpc>
                <a:spcPct val="145000"/>
              </a:lnSpc>
            </a:pPr>
            <a:r>
              <a:rPr kumimoji="0" lang="tr-TR" sz="2500" b="1">
                <a:latin typeface="Arial" charset="0"/>
              </a:rPr>
              <a:t>KİMYASAL MADDE UYARISI</a:t>
            </a:r>
            <a:endParaRPr kumimoji="0" lang="tr-TR" sz="2500">
              <a:latin typeface="Arial" charset="0"/>
            </a:endParaRPr>
          </a:p>
          <a:p>
            <a:pPr algn="just">
              <a:lnSpc>
                <a:spcPct val="145000"/>
              </a:lnSpc>
            </a:pPr>
            <a:r>
              <a:rPr kumimoji="0" lang="tr-TR" sz="2500">
                <a:latin typeface="Arial" charset="0"/>
              </a:rPr>
              <a:t>Bu sembol deriye dokunması halinde yakıcı veya zehirleyici etkisi olan kimyasal maddeler kullanılırken görülür.</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EFA7B43F-AACD-4639-B870-A3407E6E291C}" type="slidenum">
              <a:rPr lang="tr-TR"/>
              <a:pPr lvl="1">
                <a:defRPr/>
              </a:pPr>
              <a:t>97</a:t>
            </a:fld>
            <a:endParaRPr lang="tr-TR">
              <a:latin typeface="Times New Roman" pitchFamily="18" charset="0"/>
            </a:endParaRPr>
          </a:p>
        </p:txBody>
      </p:sp>
      <p:pic>
        <p:nvPicPr>
          <p:cNvPr id="65539" name="Picture 8" descr="image025"/>
          <p:cNvPicPr>
            <a:picLocks noChangeAspect="1" noChangeArrowheads="1"/>
          </p:cNvPicPr>
          <p:nvPr/>
        </p:nvPicPr>
        <p:blipFill>
          <a:blip r:embed="rId2" cstate="print"/>
          <a:srcRect/>
          <a:stretch>
            <a:fillRect/>
          </a:stretch>
        </p:blipFill>
        <p:spPr bwMode="auto">
          <a:xfrm>
            <a:off x="228600" y="381000"/>
            <a:ext cx="1600200" cy="1600200"/>
          </a:xfrm>
          <a:prstGeom prst="rect">
            <a:avLst/>
          </a:prstGeom>
          <a:noFill/>
          <a:ln w="9525">
            <a:noFill/>
            <a:miter lim="800000"/>
            <a:headEnd/>
            <a:tailEnd/>
          </a:ln>
        </p:spPr>
      </p:pic>
      <p:sp>
        <p:nvSpPr>
          <p:cNvPr id="65540" name="Rectangle 9"/>
          <p:cNvSpPr>
            <a:spLocks noChangeArrowheads="1"/>
          </p:cNvSpPr>
          <p:nvPr/>
        </p:nvSpPr>
        <p:spPr bwMode="auto">
          <a:xfrm>
            <a:off x="1981200" y="188913"/>
            <a:ext cx="6781800" cy="163512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RADYOAKTİF GÜVENLİĞİ</a:t>
            </a:r>
            <a:endParaRPr kumimoji="0" lang="tr-TR" sz="2500">
              <a:latin typeface="Arial" charset="0"/>
            </a:endParaRPr>
          </a:p>
          <a:p>
            <a:pPr algn="just">
              <a:lnSpc>
                <a:spcPct val="135000"/>
              </a:lnSpc>
            </a:pPr>
            <a:r>
              <a:rPr kumimoji="0" lang="tr-TR" sz="2500">
                <a:latin typeface="Arial" charset="0"/>
              </a:rPr>
              <a:t>Bu sembol, radyoaktif maddeler kullanırken görülür.</a:t>
            </a:r>
          </a:p>
        </p:txBody>
      </p:sp>
      <p:pic>
        <p:nvPicPr>
          <p:cNvPr id="65541" name="Picture 11" descr="image027"/>
          <p:cNvPicPr>
            <a:picLocks noChangeAspect="1" noChangeArrowheads="1"/>
          </p:cNvPicPr>
          <p:nvPr/>
        </p:nvPicPr>
        <p:blipFill>
          <a:blip r:embed="rId3" cstate="print"/>
          <a:srcRect/>
          <a:stretch>
            <a:fillRect/>
          </a:stretch>
        </p:blipFill>
        <p:spPr bwMode="auto">
          <a:xfrm>
            <a:off x="230188" y="2438400"/>
            <a:ext cx="1654175" cy="1676400"/>
          </a:xfrm>
          <a:prstGeom prst="rect">
            <a:avLst/>
          </a:prstGeom>
          <a:noFill/>
          <a:ln w="9525">
            <a:noFill/>
            <a:miter lim="800000"/>
            <a:headEnd/>
            <a:tailEnd/>
          </a:ln>
        </p:spPr>
      </p:pic>
      <p:sp>
        <p:nvSpPr>
          <p:cNvPr id="65542" name="Rectangle 12"/>
          <p:cNvSpPr>
            <a:spLocks noChangeArrowheads="1"/>
          </p:cNvSpPr>
          <p:nvPr/>
        </p:nvSpPr>
        <p:spPr bwMode="auto">
          <a:xfrm>
            <a:off x="2057400" y="2363788"/>
            <a:ext cx="6781800" cy="1463675"/>
          </a:xfrm>
          <a:prstGeom prst="rect">
            <a:avLst/>
          </a:prstGeom>
          <a:noFill/>
          <a:ln w="9525">
            <a:noFill/>
            <a:miter lim="800000"/>
            <a:headEnd/>
            <a:tailEnd/>
          </a:ln>
        </p:spPr>
        <p:txBody>
          <a:bodyPr anchor="ctr">
            <a:spAutoFit/>
          </a:bodyPr>
          <a:lstStyle/>
          <a:p>
            <a:pPr algn="just">
              <a:lnSpc>
                <a:spcPct val="120000"/>
              </a:lnSpc>
            </a:pPr>
            <a:r>
              <a:rPr kumimoji="0" lang="tr-TR" sz="2500" b="1">
                <a:latin typeface="Arial" charset="0"/>
              </a:rPr>
              <a:t>BİTKİ GÜVENLİĞİ</a:t>
            </a:r>
            <a:endParaRPr kumimoji="0" lang="tr-TR" sz="2500">
              <a:latin typeface="Arial" charset="0"/>
            </a:endParaRPr>
          </a:p>
          <a:p>
            <a:pPr algn="just">
              <a:lnSpc>
                <a:spcPct val="120000"/>
              </a:lnSpc>
            </a:pPr>
            <a:r>
              <a:rPr kumimoji="0" lang="tr-TR" sz="2500">
                <a:latin typeface="Arial" charset="0"/>
              </a:rPr>
              <a:t>Bu sembol, zehirli veya dikenli bitkiler tutulacağı zaman görülür.</a:t>
            </a:r>
          </a:p>
        </p:txBody>
      </p:sp>
      <p:pic>
        <p:nvPicPr>
          <p:cNvPr id="65543" name="Picture 14" descr="image029"/>
          <p:cNvPicPr>
            <a:picLocks noChangeAspect="1" noChangeArrowheads="1"/>
          </p:cNvPicPr>
          <p:nvPr/>
        </p:nvPicPr>
        <p:blipFill>
          <a:blip r:embed="rId4" cstate="print"/>
          <a:srcRect/>
          <a:stretch>
            <a:fillRect/>
          </a:stretch>
        </p:blipFill>
        <p:spPr bwMode="auto">
          <a:xfrm>
            <a:off x="152400" y="4495800"/>
            <a:ext cx="1676400" cy="1652588"/>
          </a:xfrm>
          <a:prstGeom prst="rect">
            <a:avLst/>
          </a:prstGeom>
          <a:noFill/>
          <a:ln w="9525">
            <a:noFill/>
            <a:miter lim="800000"/>
            <a:headEnd/>
            <a:tailEnd/>
          </a:ln>
        </p:spPr>
      </p:pic>
      <p:sp>
        <p:nvSpPr>
          <p:cNvPr id="65544" name="Rectangle 15"/>
          <p:cNvSpPr>
            <a:spLocks noChangeArrowheads="1"/>
          </p:cNvSpPr>
          <p:nvPr/>
        </p:nvSpPr>
        <p:spPr bwMode="auto">
          <a:xfrm>
            <a:off x="1981200" y="4191000"/>
            <a:ext cx="6934200" cy="2149475"/>
          </a:xfrm>
          <a:prstGeom prst="rect">
            <a:avLst/>
          </a:prstGeom>
          <a:noFill/>
          <a:ln w="9525">
            <a:noFill/>
            <a:miter lim="800000"/>
            <a:headEnd/>
            <a:tailEnd/>
          </a:ln>
        </p:spPr>
        <p:txBody>
          <a:bodyPr anchor="ctr">
            <a:spAutoFit/>
          </a:bodyPr>
          <a:lstStyle/>
          <a:p>
            <a:pPr algn="just">
              <a:lnSpc>
                <a:spcPct val="135000"/>
              </a:lnSpc>
            </a:pPr>
            <a:r>
              <a:rPr kumimoji="0" lang="tr-TR" sz="2500" b="1">
                <a:latin typeface="Arial" charset="0"/>
              </a:rPr>
              <a:t>HAYVAN GÜVENLİĞİ</a:t>
            </a:r>
            <a:endParaRPr kumimoji="0" lang="tr-TR" sz="2500">
              <a:latin typeface="Arial" charset="0"/>
            </a:endParaRPr>
          </a:p>
          <a:p>
            <a:pPr algn="just">
              <a:lnSpc>
                <a:spcPct val="135000"/>
              </a:lnSpc>
            </a:pPr>
            <a:r>
              <a:rPr kumimoji="0" lang="tr-TR" sz="2500">
                <a:latin typeface="Arial" charset="0"/>
              </a:rPr>
              <a:t>Bu sembol, canlı hayvanlar üzerinde çalışırken hayvanların ve öğrenci güvenliğinin sağlanması gerektiğinde görülür.</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lvl="1">
              <a:defRPr/>
            </a:pPr>
            <a:fld id="{50CC23F4-8437-4B08-9EEA-96A7DD292833}" type="slidenum">
              <a:rPr lang="tr-TR"/>
              <a:pPr lvl="1">
                <a:defRPr/>
              </a:pPr>
              <a:t>98</a:t>
            </a:fld>
            <a:endParaRPr lang="tr-TR">
              <a:latin typeface="Times New Roman" pitchFamily="18" charset="0"/>
            </a:endParaRPr>
          </a:p>
        </p:txBody>
      </p:sp>
      <p:pic>
        <p:nvPicPr>
          <p:cNvPr id="66563" name="Picture 5" descr="image031"/>
          <p:cNvPicPr>
            <a:picLocks noChangeAspect="1" noChangeArrowheads="1"/>
          </p:cNvPicPr>
          <p:nvPr/>
        </p:nvPicPr>
        <p:blipFill>
          <a:blip r:embed="rId2" cstate="print"/>
          <a:srcRect/>
          <a:stretch>
            <a:fillRect/>
          </a:stretch>
        </p:blipFill>
        <p:spPr bwMode="auto">
          <a:xfrm>
            <a:off x="228600" y="304800"/>
            <a:ext cx="1752600" cy="1728788"/>
          </a:xfrm>
          <a:prstGeom prst="rect">
            <a:avLst/>
          </a:prstGeom>
          <a:noFill/>
          <a:ln w="9525">
            <a:noFill/>
            <a:miter lim="800000"/>
            <a:headEnd/>
            <a:tailEnd/>
          </a:ln>
        </p:spPr>
      </p:pic>
      <p:sp>
        <p:nvSpPr>
          <p:cNvPr id="66564" name="Rectangle 6"/>
          <p:cNvSpPr>
            <a:spLocks noChangeArrowheads="1"/>
          </p:cNvSpPr>
          <p:nvPr/>
        </p:nvSpPr>
        <p:spPr bwMode="auto">
          <a:xfrm>
            <a:off x="2286000" y="260350"/>
            <a:ext cx="6553200" cy="199707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TASARRUFLU KULLANIM UYARISI</a:t>
            </a:r>
            <a:endParaRPr kumimoji="0" lang="tr-TR" sz="2500">
              <a:latin typeface="Arial" charset="0"/>
            </a:endParaRPr>
          </a:p>
          <a:p>
            <a:pPr algn="just">
              <a:lnSpc>
                <a:spcPct val="125000"/>
              </a:lnSpc>
            </a:pPr>
            <a:r>
              <a:rPr kumimoji="0" lang="tr-TR" sz="2500">
                <a:latin typeface="Arial" charset="0"/>
              </a:rPr>
              <a:t>Bu sembol, maddenin uygun bir şekilde kullanılmasına dikkat edilmesi gerektiğinde ortaya çıkar.</a:t>
            </a:r>
          </a:p>
        </p:txBody>
      </p:sp>
      <p:pic>
        <p:nvPicPr>
          <p:cNvPr id="66565" name="Picture 8" descr="image033"/>
          <p:cNvPicPr>
            <a:picLocks noChangeAspect="1" noChangeArrowheads="1"/>
          </p:cNvPicPr>
          <p:nvPr/>
        </p:nvPicPr>
        <p:blipFill>
          <a:blip r:embed="rId3" cstate="print"/>
          <a:srcRect/>
          <a:stretch>
            <a:fillRect/>
          </a:stretch>
        </p:blipFill>
        <p:spPr bwMode="auto">
          <a:xfrm>
            <a:off x="228600" y="2438400"/>
            <a:ext cx="1752600" cy="1752600"/>
          </a:xfrm>
          <a:prstGeom prst="rect">
            <a:avLst/>
          </a:prstGeom>
          <a:noFill/>
          <a:ln w="9525">
            <a:noFill/>
            <a:miter lim="800000"/>
            <a:headEnd/>
            <a:tailEnd/>
          </a:ln>
        </p:spPr>
      </p:pic>
      <p:sp>
        <p:nvSpPr>
          <p:cNvPr id="66566" name="Rectangle 9"/>
          <p:cNvSpPr>
            <a:spLocks noChangeArrowheads="1"/>
          </p:cNvSpPr>
          <p:nvPr/>
        </p:nvSpPr>
        <p:spPr bwMode="auto">
          <a:xfrm>
            <a:off x="2286000" y="2381250"/>
            <a:ext cx="6477000" cy="152082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ZEHİRLİ MADDE UYARISI</a:t>
            </a:r>
            <a:endParaRPr kumimoji="0" lang="tr-TR" sz="2500">
              <a:latin typeface="Arial" charset="0"/>
            </a:endParaRPr>
          </a:p>
          <a:p>
            <a:pPr algn="just">
              <a:lnSpc>
                <a:spcPct val="125000"/>
              </a:lnSpc>
            </a:pPr>
            <a:r>
              <a:rPr kumimoji="0" lang="tr-TR" sz="2500">
                <a:latin typeface="Arial" charset="0"/>
              </a:rPr>
              <a:t>Bu sembol, zehirli maddeler kullanılırken görülür.</a:t>
            </a:r>
          </a:p>
        </p:txBody>
      </p:sp>
      <p:pic>
        <p:nvPicPr>
          <p:cNvPr id="66567" name="Picture 11" descr="image035"/>
          <p:cNvPicPr>
            <a:picLocks noChangeAspect="1" noChangeArrowheads="1"/>
          </p:cNvPicPr>
          <p:nvPr/>
        </p:nvPicPr>
        <p:blipFill>
          <a:blip r:embed="rId4" cstate="print"/>
          <a:srcRect/>
          <a:stretch>
            <a:fillRect/>
          </a:stretch>
        </p:blipFill>
        <p:spPr bwMode="auto">
          <a:xfrm>
            <a:off x="228600" y="4495800"/>
            <a:ext cx="1752600" cy="1641475"/>
          </a:xfrm>
          <a:prstGeom prst="rect">
            <a:avLst/>
          </a:prstGeom>
          <a:noFill/>
          <a:ln w="9525">
            <a:noFill/>
            <a:miter lim="800000"/>
            <a:headEnd/>
            <a:tailEnd/>
          </a:ln>
        </p:spPr>
      </p:pic>
      <p:sp>
        <p:nvSpPr>
          <p:cNvPr id="66568" name="Rectangle 12"/>
          <p:cNvSpPr>
            <a:spLocks noChangeArrowheads="1"/>
          </p:cNvSpPr>
          <p:nvPr/>
        </p:nvSpPr>
        <p:spPr bwMode="auto">
          <a:xfrm>
            <a:off x="2286000" y="4298950"/>
            <a:ext cx="6553200" cy="1997075"/>
          </a:xfrm>
          <a:prstGeom prst="rect">
            <a:avLst/>
          </a:prstGeom>
          <a:noFill/>
          <a:ln w="9525">
            <a:noFill/>
            <a:miter lim="800000"/>
            <a:headEnd/>
            <a:tailEnd/>
          </a:ln>
        </p:spPr>
        <p:txBody>
          <a:bodyPr anchor="ctr">
            <a:spAutoFit/>
          </a:bodyPr>
          <a:lstStyle/>
          <a:p>
            <a:pPr algn="just">
              <a:lnSpc>
                <a:spcPct val="125000"/>
              </a:lnSpc>
            </a:pPr>
            <a:r>
              <a:rPr kumimoji="0" lang="tr-TR" sz="2500" b="1">
                <a:latin typeface="Arial" charset="0"/>
              </a:rPr>
              <a:t>KIRILABİLİR CAM UYARISI</a:t>
            </a:r>
            <a:endParaRPr kumimoji="0" lang="tr-TR" sz="2500">
              <a:latin typeface="Arial" charset="0"/>
            </a:endParaRPr>
          </a:p>
          <a:p>
            <a:pPr algn="just">
              <a:lnSpc>
                <a:spcPct val="125000"/>
              </a:lnSpc>
            </a:pPr>
            <a:r>
              <a:rPr kumimoji="0" lang="tr-TR" sz="2500">
                <a:latin typeface="Arial" charset="0"/>
              </a:rPr>
              <a:t>Bu sembol yapılacak deneylerde kullanılacak cam malzemelerin kırılabilecek türden olduğunu gösterir.</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lvl="1">
              <a:defRPr/>
            </a:pPr>
            <a:fld id="{8F656FFA-8E6A-4AF0-9F12-4F4114FC6651}" type="slidenum">
              <a:rPr lang="tr-TR"/>
              <a:pPr lvl="1">
                <a:defRPr/>
              </a:pPr>
              <a:t>99</a:t>
            </a:fld>
            <a:endParaRPr lang="tr-TR">
              <a:latin typeface="+mn-lt"/>
            </a:endParaRPr>
          </a:p>
        </p:txBody>
      </p:sp>
      <p:pic>
        <p:nvPicPr>
          <p:cNvPr id="67587" name="Picture 2" descr="Unofficial Radiation Symbol"/>
          <p:cNvPicPr>
            <a:picLocks noChangeAspect="1" noChangeArrowheads="1"/>
          </p:cNvPicPr>
          <p:nvPr/>
        </p:nvPicPr>
        <p:blipFill>
          <a:blip r:embed="rId2" cstate="print"/>
          <a:srcRect/>
          <a:stretch>
            <a:fillRect/>
          </a:stretch>
        </p:blipFill>
        <p:spPr bwMode="auto">
          <a:xfrm>
            <a:off x="3124200" y="685800"/>
            <a:ext cx="1905000" cy="1905000"/>
          </a:xfrm>
          <a:prstGeom prst="rect">
            <a:avLst/>
          </a:prstGeom>
          <a:noFill/>
          <a:ln w="9525">
            <a:noFill/>
            <a:miter lim="800000"/>
            <a:headEnd/>
            <a:tailEnd/>
          </a:ln>
        </p:spPr>
      </p:pic>
      <p:sp>
        <p:nvSpPr>
          <p:cNvPr id="67588" name="3 Metin kutusu"/>
          <p:cNvSpPr txBox="1">
            <a:spLocks noChangeArrowheads="1"/>
          </p:cNvSpPr>
          <p:nvPr/>
        </p:nvSpPr>
        <p:spPr bwMode="auto">
          <a:xfrm>
            <a:off x="5105400" y="1295400"/>
            <a:ext cx="2362200" cy="461963"/>
          </a:xfrm>
          <a:prstGeom prst="rect">
            <a:avLst/>
          </a:prstGeom>
          <a:noFill/>
          <a:ln w="9525">
            <a:noFill/>
            <a:miter lim="800000"/>
            <a:headEnd/>
            <a:tailEnd/>
          </a:ln>
        </p:spPr>
        <p:txBody>
          <a:bodyPr>
            <a:spAutoFit/>
          </a:bodyPr>
          <a:lstStyle/>
          <a:p>
            <a:r>
              <a:rPr lang="tr-TR" sz="2400">
                <a:latin typeface="Arial" charset="0"/>
                <a:cs typeface="Arial" charset="0"/>
              </a:rPr>
              <a:t>Radyasyon</a:t>
            </a:r>
          </a:p>
        </p:txBody>
      </p:sp>
      <p:pic>
        <p:nvPicPr>
          <p:cNvPr id="67589" name="Picture 4" descr="This trefoil is the hazard symbol for radioactive material."/>
          <p:cNvPicPr>
            <a:picLocks noChangeAspect="1" noChangeArrowheads="1"/>
          </p:cNvPicPr>
          <p:nvPr/>
        </p:nvPicPr>
        <p:blipFill>
          <a:blip r:embed="rId3" cstate="print"/>
          <a:srcRect/>
          <a:stretch>
            <a:fillRect/>
          </a:stretch>
        </p:blipFill>
        <p:spPr bwMode="auto">
          <a:xfrm>
            <a:off x="4953000" y="3276600"/>
            <a:ext cx="2525713" cy="2209800"/>
          </a:xfrm>
          <a:prstGeom prst="rect">
            <a:avLst/>
          </a:prstGeom>
          <a:noFill/>
          <a:ln w="9525">
            <a:noFill/>
            <a:miter lim="800000"/>
            <a:headEnd/>
            <a:tailEnd/>
          </a:ln>
        </p:spPr>
      </p:pic>
      <p:sp>
        <p:nvSpPr>
          <p:cNvPr id="67590" name="5 Metin kutusu"/>
          <p:cNvSpPr txBox="1">
            <a:spLocks noChangeArrowheads="1"/>
          </p:cNvSpPr>
          <p:nvPr/>
        </p:nvSpPr>
        <p:spPr bwMode="auto">
          <a:xfrm>
            <a:off x="3124200" y="4572000"/>
            <a:ext cx="2133600" cy="461963"/>
          </a:xfrm>
          <a:prstGeom prst="rect">
            <a:avLst/>
          </a:prstGeom>
          <a:noFill/>
          <a:ln w="9525">
            <a:noFill/>
            <a:miter lim="800000"/>
            <a:headEnd/>
            <a:tailEnd/>
          </a:ln>
        </p:spPr>
        <p:txBody>
          <a:bodyPr>
            <a:spAutoFit/>
          </a:bodyPr>
          <a:lstStyle/>
          <a:p>
            <a:r>
              <a:rPr lang="tr-TR" sz="2400">
                <a:latin typeface="Arial" charset="0"/>
                <a:cs typeface="Arial" charset="0"/>
              </a:rPr>
              <a:t>Radyoaktif</a:t>
            </a:r>
          </a:p>
        </p:txBody>
      </p:sp>
      <p:pic>
        <p:nvPicPr>
          <p:cNvPr id="67591" name="Picture 6" descr="This is the IAEA ionizing radiation warning symbol (ISO 21482)."/>
          <p:cNvPicPr>
            <a:picLocks noChangeAspect="1" noChangeArrowheads="1"/>
          </p:cNvPicPr>
          <p:nvPr/>
        </p:nvPicPr>
        <p:blipFill>
          <a:blip r:embed="rId4" cstate="print"/>
          <a:srcRect/>
          <a:stretch>
            <a:fillRect/>
          </a:stretch>
        </p:blipFill>
        <p:spPr bwMode="auto">
          <a:xfrm>
            <a:off x="609600" y="3429000"/>
            <a:ext cx="2514600" cy="2074863"/>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4159</Words>
  <Application>Microsoft Office PowerPoint</Application>
  <PresentationFormat>Ekran Gösterisi (4:3)</PresentationFormat>
  <Paragraphs>811</Paragraphs>
  <Slides>143</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143</vt:i4>
      </vt:variant>
    </vt:vector>
  </HeadingPairs>
  <TitlesOfParts>
    <vt:vector size="145" baseType="lpstr">
      <vt:lpstr>Ofis Teması</vt:lpstr>
      <vt:lpstr>Klip</vt:lpstr>
      <vt:lpstr>LABORATUVARDA GÜVENL ÇALIŞMA YÖNTEMLERİ</vt:lpstr>
      <vt:lpstr>Başlarken…</vt:lpstr>
      <vt:lpstr>6331 SAYILI İŞ SAĞLIĞI ve GÜVENLİĞİ KANUNU</vt:lpstr>
      <vt:lpstr>KANUNUN KAPSAMI</vt:lpstr>
      <vt:lpstr>İSTİSNALAR</vt:lpstr>
      <vt:lpstr>YASANIN YÜRÜRLÜLÜĞE GİRİŞ TARİHLERİ</vt:lpstr>
      <vt:lpstr>KANUNUN AMACI</vt:lpstr>
      <vt:lpstr>İŞ SAĞLIĞI ve GÜVENLİĞİ</vt:lpstr>
      <vt:lpstr>TÜRKİYEDE İŞ KAZASI ve MESLEK HASTALIĞI</vt:lpstr>
      <vt:lpstr>Slayt 10</vt:lpstr>
      <vt:lpstr>Slayt 11</vt:lpstr>
      <vt:lpstr>Slayt 12</vt:lpstr>
      <vt:lpstr>İş Kazası ve Meslek Hastalığı</vt:lpstr>
      <vt:lpstr>  Meslek hastalığı nedir?</vt:lpstr>
      <vt:lpstr>Slayt 15</vt:lpstr>
      <vt:lpstr>İş Kazalarının Meydana Gelmesi İçin;</vt:lpstr>
      <vt:lpstr>Slayt 17</vt:lpstr>
      <vt:lpstr>PERSONEL KAYNAKLI KAZALAR</vt:lpstr>
      <vt:lpstr>Slayt 19</vt:lpstr>
      <vt:lpstr>Slayt 20</vt:lpstr>
      <vt:lpstr>Slayt 21</vt:lpstr>
      <vt:lpstr>Slayt 22</vt:lpstr>
      <vt:lpstr>Slayt 23</vt:lpstr>
      <vt:lpstr>Firma-Şirket Kaynaklı Kazalar</vt:lpstr>
      <vt:lpstr>Teknik Hatadan Dolayı Oluşan Kazalar</vt:lpstr>
      <vt:lpstr>Slayt 26</vt:lpstr>
      <vt:lpstr>Slayt 27</vt:lpstr>
      <vt:lpstr>BUNU BİLİYORMUYDUNUZ</vt:lpstr>
      <vt:lpstr>İş kazalarını önlemek için çalışanlar tarafından alınması gereken önlemler</vt:lpstr>
      <vt:lpstr>Slayt 30</vt:lpstr>
      <vt:lpstr> DİKATLİ ÇALIŞ!  GÖRÜNMEZ KAZA DEDİĞİN SENİN GÖRMEDİĞİNDİR!!! </vt:lpstr>
      <vt:lpstr>BÖLÜM II</vt:lpstr>
      <vt:lpstr>      TÜM ÇALIŞANLAR İÇİN GENEL GÜVENLİK      KURALLARI</vt:lpstr>
      <vt:lpstr>Slayt 34</vt:lpstr>
      <vt:lpstr>Slayt 35</vt:lpstr>
      <vt:lpstr>Slayt 36</vt:lpstr>
      <vt:lpstr>Slayt 37</vt:lpstr>
      <vt:lpstr>Slayt 38</vt:lpstr>
      <vt:lpstr>Slayt 39</vt:lpstr>
      <vt:lpstr>Slayt 40</vt:lpstr>
      <vt:lpstr>Slayt 41</vt:lpstr>
      <vt:lpstr>Slayt 42</vt:lpstr>
      <vt:lpstr>Slayt 43</vt:lpstr>
      <vt:lpstr>BÖLÜM III</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BÖLÜM VI</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BÖLÜM VII</vt:lpstr>
      <vt:lpstr>Slayt 143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LABORATUVARDA GÜVENL ÇALIŞMA YÖNTEMLERİ</dc:title>
  <dc:creator>win7</dc:creator>
  <cp:lastModifiedBy>win7</cp:lastModifiedBy>
  <cp:revision>4</cp:revision>
  <dcterms:created xsi:type="dcterms:W3CDTF">2016-10-07T10:55:26Z</dcterms:created>
  <dcterms:modified xsi:type="dcterms:W3CDTF">2016-10-07T11:19:30Z</dcterms:modified>
</cp:coreProperties>
</file>